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9" r:id="rId4"/>
    <p:sldId id="261" r:id="rId5"/>
    <p:sldId id="262" r:id="rId6"/>
    <p:sldId id="263" r:id="rId7"/>
    <p:sldId id="264" r:id="rId8"/>
    <p:sldId id="266" r:id="rId9"/>
    <p:sldId id="268" r:id="rId10"/>
    <p:sldId id="270" r:id="rId11"/>
    <p:sldId id="271" r:id="rId12"/>
    <p:sldId id="272" r:id="rId13"/>
    <p:sldId id="274" r:id="rId14"/>
    <p:sldId id="275" r:id="rId15"/>
    <p:sldId id="276" r:id="rId16"/>
    <p:sldId id="277" r:id="rId17"/>
    <p:sldId id="278" r:id="rId18"/>
    <p:sldId id="279" r:id="rId19"/>
    <p:sldId id="280" r:id="rId20"/>
    <p:sldId id="281" r:id="rId21"/>
    <p:sldId id="283"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2264" y="-5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BBD8E-368F-6948-BD85-007C9E3DC9EB}" type="datetimeFigureOut">
              <a:rPr lang="en-US" smtClean="0"/>
              <a:t>10/21/17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30DEBD-D814-674D-8D6B-20805CBA63F5}" type="slidenum">
              <a:rPr lang="en-US" smtClean="0"/>
              <a:t>‹#›</a:t>
            </a:fld>
            <a:endParaRPr lang="en-US"/>
          </a:p>
        </p:txBody>
      </p:sp>
    </p:spTree>
    <p:extLst>
      <p:ext uri="{BB962C8B-B14F-4D97-AF65-F5344CB8AC3E}">
        <p14:creationId xmlns:p14="http://schemas.microsoft.com/office/powerpoint/2010/main" val="2774902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10/21/17</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10/21/17</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10/21/17</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10/21/17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10/21/17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10/21/17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10/21/17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10/21/17</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10/21/17</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hyperlink" Target="http://en.wikipedia.org/wiki/Telepylus" TargetMode="External"/><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12 Adventures of Odysseus</a:t>
            </a:r>
            <a:endParaRPr lang="en-US" dirty="0"/>
          </a:p>
        </p:txBody>
      </p:sp>
      <p:sp>
        <p:nvSpPr>
          <p:cNvPr id="3" name="Subtitle 2"/>
          <p:cNvSpPr>
            <a:spLocks noGrp="1"/>
          </p:cNvSpPr>
          <p:nvPr>
            <p:ph type="subTitle" idx="1"/>
          </p:nvPr>
        </p:nvSpPr>
        <p:spPr/>
        <p:txBody>
          <a:bodyPr/>
          <a:lstStyle/>
          <a:p>
            <a:r>
              <a:rPr lang="en-US" dirty="0" smtClean="0"/>
              <a:t>How to get home in just 20 years!</a:t>
            </a:r>
            <a:endParaRPr lang="en-US" dirty="0"/>
          </a:p>
        </p:txBody>
      </p:sp>
    </p:spTree>
    <p:extLst>
      <p:ext uri="{BB962C8B-B14F-4D97-AF65-F5344CB8AC3E}">
        <p14:creationId xmlns:p14="http://schemas.microsoft.com/office/powerpoint/2010/main" val="4239157516"/>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39000" contrast="-25000"/>
          </a:blip>
          <a:stretch>
            <a:fillRect/>
          </a:stretch>
        </p:blipFill>
        <p:spPr>
          <a:xfrm>
            <a:off x="0" y="0"/>
            <a:ext cx="9144000" cy="6857999"/>
          </a:xfrm>
        </p:spPr>
      </p:pic>
      <p:sp>
        <p:nvSpPr>
          <p:cNvPr id="5" name="TextBox 4"/>
          <p:cNvSpPr txBox="1"/>
          <p:nvPr/>
        </p:nvSpPr>
        <p:spPr>
          <a:xfrm>
            <a:off x="609600" y="381000"/>
            <a:ext cx="7155944" cy="1200329"/>
          </a:xfrm>
          <a:prstGeom prst="rect">
            <a:avLst/>
          </a:prstGeom>
          <a:noFill/>
        </p:spPr>
        <p:txBody>
          <a:bodyPr wrap="square" rtlCol="0">
            <a:spAutoFit/>
          </a:bodyPr>
          <a:lstStyle/>
          <a:p>
            <a:r>
              <a:rPr lang="en-US" sz="3600" dirty="0">
                <a:solidFill>
                  <a:schemeClr val="bg1"/>
                </a:solidFill>
                <a:latin typeface="Amperzand" pitchFamily="2" charset="0"/>
                <a:ea typeface="Amperzand" pitchFamily="2" charset="0"/>
              </a:rPr>
              <a:t>Island of the </a:t>
            </a:r>
            <a:r>
              <a:rPr lang="en-US" sz="3600" dirty="0" smtClean="0">
                <a:solidFill>
                  <a:schemeClr val="bg1"/>
                </a:solidFill>
                <a:latin typeface="Amperzand" pitchFamily="2" charset="0"/>
                <a:ea typeface="Amperzand" pitchFamily="2" charset="0"/>
              </a:rPr>
              <a:t>Laestrygonians</a:t>
            </a:r>
          </a:p>
          <a:p>
            <a:r>
              <a:rPr lang="en-US" sz="3600" dirty="0" smtClean="0">
                <a:solidFill>
                  <a:schemeClr val="bg1"/>
                </a:solidFill>
                <a:latin typeface="Amperzand" pitchFamily="2" charset="0"/>
                <a:ea typeface="Amperzand" pitchFamily="2" charset="0"/>
              </a:rPr>
              <a:t> </a:t>
            </a:r>
            <a:r>
              <a:rPr lang="en-US" dirty="0">
                <a:solidFill>
                  <a:schemeClr val="bg1"/>
                </a:solidFill>
                <a:latin typeface="Amperzand" pitchFamily="2" charset="0"/>
                <a:ea typeface="Amperzand" pitchFamily="2" charset="0"/>
              </a:rPr>
              <a:t>The Laestrygonians, a race of cannibals, eat the Greeks. </a:t>
            </a:r>
          </a:p>
        </p:txBody>
      </p:sp>
      <p:sp>
        <p:nvSpPr>
          <p:cNvPr id="6" name="TextBox 5"/>
          <p:cNvSpPr txBox="1"/>
          <p:nvPr/>
        </p:nvSpPr>
        <p:spPr>
          <a:xfrm>
            <a:off x="381000" y="2895600"/>
            <a:ext cx="8763000" cy="3416320"/>
          </a:xfrm>
          <a:prstGeom prst="rect">
            <a:avLst/>
          </a:prstGeom>
          <a:noFill/>
        </p:spPr>
        <p:txBody>
          <a:bodyPr wrap="square" rtlCol="0">
            <a:spAutoFit/>
          </a:bodyPr>
          <a:lstStyle/>
          <a:p>
            <a:r>
              <a:rPr lang="en-US" dirty="0"/>
              <a:t>. </a:t>
            </a:r>
            <a:r>
              <a:rPr lang="en-US" sz="3600" dirty="0">
                <a:solidFill>
                  <a:schemeClr val="bg1"/>
                </a:solidFill>
                <a:latin typeface="Amperzand" pitchFamily="2" charset="0"/>
                <a:ea typeface="Amperzand" pitchFamily="2" charset="0"/>
              </a:rPr>
              <a:t>The giants ate many of Odysseus' men and destroyed eleven of his twelve ships by launching rocks from high cliffs. Odysseus' ship was not destroyed as it was hidden in a cove near shore. Everyone on Odysseus' ship survived</a:t>
            </a:r>
          </a:p>
        </p:txBody>
      </p:sp>
    </p:spTree>
    <p:extLst>
      <p:ext uri="{BB962C8B-B14F-4D97-AF65-F5344CB8AC3E}">
        <p14:creationId xmlns:p14="http://schemas.microsoft.com/office/powerpoint/2010/main" val="2532112404"/>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4)">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39000" contrast="-25000"/>
          </a:blip>
          <a:stretch>
            <a:fillRect/>
          </a:stretch>
        </p:blipFill>
        <p:spPr>
          <a:xfrm>
            <a:off x="0" y="0"/>
            <a:ext cx="9144000" cy="6857999"/>
          </a:xfrm>
        </p:spPr>
      </p:pic>
      <p:sp>
        <p:nvSpPr>
          <p:cNvPr id="6" name="TextBox 5"/>
          <p:cNvSpPr txBox="1"/>
          <p:nvPr/>
        </p:nvSpPr>
        <p:spPr>
          <a:xfrm>
            <a:off x="381000" y="2895600"/>
            <a:ext cx="7162800" cy="369332"/>
          </a:xfrm>
          <a:prstGeom prst="rect">
            <a:avLst/>
          </a:prstGeom>
          <a:noFill/>
        </p:spPr>
        <p:txBody>
          <a:bodyPr wrap="square" rtlCol="0">
            <a:spAutoFit/>
          </a:bodyPr>
          <a:lstStyle/>
          <a:p>
            <a:r>
              <a:rPr lang="en-US" dirty="0"/>
              <a:t>. </a:t>
            </a:r>
            <a:endParaRPr lang="en-US" sz="3600" dirty="0">
              <a:solidFill>
                <a:schemeClr val="bg1"/>
              </a:solidFill>
              <a:latin typeface="Amperzand" pitchFamily="2" charset="0"/>
              <a:ea typeface="Amperzand" pitchFamily="2" charset="0"/>
            </a:endParaRPr>
          </a:p>
        </p:txBody>
      </p:sp>
      <p:pic>
        <p:nvPicPr>
          <p:cNvPr id="7" name="Picture 6" descr="Laestrygonians.jpg"/>
          <p:cNvPicPr>
            <a:picLocks noChangeAspect="1"/>
          </p:cNvPicPr>
          <p:nvPr/>
        </p:nvPicPr>
        <p:blipFill>
          <a:blip r:embed="rId3"/>
          <a:stretch>
            <a:fillRect/>
          </a:stretch>
        </p:blipFill>
        <p:spPr>
          <a:xfrm>
            <a:off x="228600" y="228600"/>
            <a:ext cx="8686800" cy="6019800"/>
          </a:xfrm>
          <a:prstGeom prst="rect">
            <a:avLst/>
          </a:prstGeom>
        </p:spPr>
      </p:pic>
      <p:sp>
        <p:nvSpPr>
          <p:cNvPr id="46081" name="Rectangle 1"/>
          <p:cNvSpPr>
            <a:spLocks noChangeArrowheads="1"/>
          </p:cNvSpPr>
          <p:nvPr/>
        </p:nvSpPr>
        <p:spPr bwMode="auto">
          <a:xfrm>
            <a:off x="762000" y="734198"/>
            <a:ext cx="8382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575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His soldiers, with a dozen ships, arrive at "the rocky stronghold of </a:t>
            </a:r>
            <a:r>
              <a:rPr kumimoji="0" lang="en-US"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Lamos</a:t>
            </a: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b="1" i="1"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n-US" b="1" i="1" u="none" strike="noStrike" cap="none" normalizeH="0" baseline="0" dirty="0" err="1" smtClean="0">
                <a:ln>
                  <a:noFill/>
                </a:ln>
                <a:effectLst/>
                <a:latin typeface="Times New Roman" pitchFamily="18" charset="0"/>
                <a:ea typeface="Calibri" pitchFamily="34" charset="0"/>
                <a:cs typeface="Times New Roman" pitchFamily="18" charset="0"/>
                <a:hlinkClick r:id="rId4" tooltip="Telepylus"/>
              </a:rPr>
              <a:t>Telepylus</a:t>
            </a: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city of the Laestrygonians.</a:t>
            </a:r>
            <a:endParaRPr kumimoji="0" lang="en-US" b="1"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917265708"/>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81">
                                            <p:txEl>
                                              <p:pRg st="0" end="0"/>
                                            </p:txEl>
                                          </p:spTgt>
                                        </p:tgtEl>
                                        <p:attrNameLst>
                                          <p:attrName>style.visibility</p:attrName>
                                        </p:attrNameLst>
                                      </p:cBhvr>
                                      <p:to>
                                        <p:strVal val="visible"/>
                                      </p:to>
                                    </p:set>
                                    <p:animEffect transition="in" filter="fade">
                                      <p:cBhvr>
                                        <p:cTn id="12" dur="2000"/>
                                        <p:tgtEl>
                                          <p:spTgt spid="460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39000" contrast="-25000"/>
          </a:blip>
          <a:stretch>
            <a:fillRect/>
          </a:stretch>
        </p:blipFill>
        <p:spPr>
          <a:xfrm>
            <a:off x="0" y="0"/>
            <a:ext cx="9144000" cy="6857999"/>
          </a:xfrm>
        </p:spPr>
      </p:pic>
      <p:sp>
        <p:nvSpPr>
          <p:cNvPr id="6" name="TextBox 5"/>
          <p:cNvSpPr txBox="1"/>
          <p:nvPr/>
        </p:nvSpPr>
        <p:spPr>
          <a:xfrm>
            <a:off x="381000" y="2895600"/>
            <a:ext cx="7162800" cy="369332"/>
          </a:xfrm>
          <a:prstGeom prst="rect">
            <a:avLst/>
          </a:prstGeom>
          <a:noFill/>
        </p:spPr>
        <p:txBody>
          <a:bodyPr wrap="square" rtlCol="0">
            <a:spAutoFit/>
          </a:bodyPr>
          <a:lstStyle/>
          <a:p>
            <a:r>
              <a:rPr lang="en-US" dirty="0"/>
              <a:t>. </a:t>
            </a:r>
            <a:endParaRPr lang="en-US" sz="3600" dirty="0">
              <a:solidFill>
                <a:schemeClr val="bg1"/>
              </a:solidFill>
              <a:latin typeface="Amperzand" pitchFamily="2" charset="0"/>
              <a:ea typeface="Amperzand" pitchFamily="2" charset="0"/>
            </a:endParaRPr>
          </a:p>
        </p:txBody>
      </p:sp>
      <p:sp>
        <p:nvSpPr>
          <p:cNvPr id="5" name="TextBox 4"/>
          <p:cNvSpPr txBox="1"/>
          <p:nvPr/>
        </p:nvSpPr>
        <p:spPr>
          <a:xfrm>
            <a:off x="609599" y="1219200"/>
            <a:ext cx="8224067" cy="2862322"/>
          </a:xfrm>
          <a:prstGeom prst="rect">
            <a:avLst/>
          </a:prstGeom>
          <a:noFill/>
        </p:spPr>
        <p:txBody>
          <a:bodyPr wrap="square" rtlCol="0">
            <a:spAutoFit/>
          </a:bodyPr>
          <a:lstStyle/>
          <a:p>
            <a:r>
              <a:rPr lang="en-US" sz="3600" dirty="0">
                <a:solidFill>
                  <a:schemeClr val="bg1"/>
                </a:solidFill>
                <a:latin typeface="Amperzand" pitchFamily="2" charset="0"/>
                <a:ea typeface="Amperzand" pitchFamily="2" charset="0"/>
              </a:rPr>
              <a:t>Odysseus lands on Aeaea, home to Circe.  Odysseus sends some of his men to scout out the area, but when they do not return, he becomes worried. </a:t>
            </a:r>
          </a:p>
        </p:txBody>
      </p:sp>
      <p:sp>
        <p:nvSpPr>
          <p:cNvPr id="7" name="TextBox 6"/>
          <p:cNvSpPr txBox="1"/>
          <p:nvPr/>
        </p:nvSpPr>
        <p:spPr>
          <a:xfrm>
            <a:off x="1676400" y="304800"/>
            <a:ext cx="5943600" cy="923330"/>
          </a:xfrm>
          <a:prstGeom prst="rect">
            <a:avLst/>
          </a:prstGeom>
          <a:noFill/>
        </p:spPr>
        <p:txBody>
          <a:bodyPr wrap="square" rtlCol="0">
            <a:spAutoFit/>
          </a:bodyPr>
          <a:lstStyle/>
          <a:p>
            <a:pPr algn="ctr"/>
            <a:r>
              <a:rPr lang="en-US" sz="5400" dirty="0" smtClean="0">
                <a:solidFill>
                  <a:schemeClr val="bg1"/>
                </a:solidFill>
                <a:latin typeface="Amperzand" pitchFamily="2" charset="0"/>
                <a:ea typeface="Amperzand" pitchFamily="2" charset="0"/>
              </a:rPr>
              <a:t>Circe</a:t>
            </a:r>
            <a:r>
              <a:rPr lang="en-US" sz="5400" dirty="0" smtClean="0">
                <a:solidFill>
                  <a:schemeClr val="bg1"/>
                </a:solidFill>
                <a:latin typeface="+mj-lt"/>
                <a:ea typeface="Amperzand" pitchFamily="2" charset="0"/>
              </a:rPr>
              <a:t>’</a:t>
            </a:r>
            <a:r>
              <a:rPr lang="en-US" sz="5400" dirty="0" smtClean="0">
                <a:solidFill>
                  <a:schemeClr val="bg1"/>
                </a:solidFill>
                <a:latin typeface="Amperzand" pitchFamily="2" charset="0"/>
                <a:ea typeface="Amperzand" pitchFamily="2" charset="0"/>
              </a:rPr>
              <a:t>s Island</a:t>
            </a:r>
            <a:endParaRPr lang="en-US" sz="5400" dirty="0">
              <a:solidFill>
                <a:schemeClr val="bg1"/>
              </a:solidFill>
              <a:latin typeface="Amperzand" pitchFamily="2" charset="0"/>
              <a:ea typeface="Amperzand" pitchFamily="2" charset="0"/>
            </a:endParaRPr>
          </a:p>
        </p:txBody>
      </p:sp>
    </p:spTree>
    <p:extLst>
      <p:ext uri="{BB962C8B-B14F-4D97-AF65-F5344CB8AC3E}">
        <p14:creationId xmlns:p14="http://schemas.microsoft.com/office/powerpoint/2010/main" val="1198927870"/>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39000" contrast="-25000"/>
          </a:blip>
          <a:stretch>
            <a:fillRect/>
          </a:stretch>
        </p:blipFill>
        <p:spPr>
          <a:xfrm>
            <a:off x="0" y="0"/>
            <a:ext cx="9144000" cy="6857999"/>
          </a:xfrm>
        </p:spPr>
      </p:pic>
      <p:sp>
        <p:nvSpPr>
          <p:cNvPr id="6" name="TextBox 5"/>
          <p:cNvSpPr txBox="1"/>
          <p:nvPr/>
        </p:nvSpPr>
        <p:spPr>
          <a:xfrm>
            <a:off x="381000" y="2895600"/>
            <a:ext cx="7162800" cy="369332"/>
          </a:xfrm>
          <a:prstGeom prst="rect">
            <a:avLst/>
          </a:prstGeom>
          <a:noFill/>
        </p:spPr>
        <p:txBody>
          <a:bodyPr wrap="square" rtlCol="0">
            <a:spAutoFit/>
          </a:bodyPr>
          <a:lstStyle/>
          <a:p>
            <a:r>
              <a:rPr lang="en-US" dirty="0"/>
              <a:t>. </a:t>
            </a:r>
            <a:endParaRPr lang="en-US" sz="3600" dirty="0">
              <a:solidFill>
                <a:schemeClr val="bg1"/>
              </a:solidFill>
              <a:latin typeface="Amperzand" pitchFamily="2" charset="0"/>
              <a:ea typeface="Amperzand" pitchFamily="2" charset="0"/>
            </a:endParaRPr>
          </a:p>
        </p:txBody>
      </p:sp>
      <p:sp>
        <p:nvSpPr>
          <p:cNvPr id="7" name="TextBox 6"/>
          <p:cNvSpPr txBox="1"/>
          <p:nvPr/>
        </p:nvSpPr>
        <p:spPr>
          <a:xfrm>
            <a:off x="4157019" y="609600"/>
            <a:ext cx="4676647" cy="2631490"/>
          </a:xfrm>
          <a:prstGeom prst="rect">
            <a:avLst/>
          </a:prstGeom>
          <a:noFill/>
        </p:spPr>
        <p:txBody>
          <a:bodyPr wrap="square" rtlCol="0">
            <a:spAutoFit/>
          </a:bodyPr>
          <a:lstStyle/>
          <a:p>
            <a:r>
              <a:rPr lang="en-US" sz="3300" dirty="0" smtClean="0">
                <a:solidFill>
                  <a:schemeClr val="bg1"/>
                </a:solidFill>
                <a:latin typeface="Amperzand" pitchFamily="2" charset="0"/>
                <a:ea typeface="Amperzand" pitchFamily="2" charset="0"/>
              </a:rPr>
              <a:t>Hermes </a:t>
            </a:r>
            <a:r>
              <a:rPr lang="en-US" sz="3300" dirty="0">
                <a:solidFill>
                  <a:schemeClr val="bg1"/>
                </a:solidFill>
                <a:latin typeface="Amperzand" pitchFamily="2" charset="0"/>
                <a:ea typeface="Amperzand" pitchFamily="2" charset="0"/>
              </a:rPr>
              <a:t>tells him that Circe is up ahead and that his only chance of survival is to eat the plant Moly. </a:t>
            </a:r>
          </a:p>
        </p:txBody>
      </p:sp>
      <p:pic>
        <p:nvPicPr>
          <p:cNvPr id="8" name="Picture 7" descr="circe.jpg"/>
          <p:cNvPicPr>
            <a:picLocks noChangeAspect="1"/>
          </p:cNvPicPr>
          <p:nvPr/>
        </p:nvPicPr>
        <p:blipFill>
          <a:blip r:embed="rId3"/>
          <a:stretch>
            <a:fillRect/>
          </a:stretch>
        </p:blipFill>
        <p:spPr>
          <a:xfrm>
            <a:off x="0" y="1847078"/>
            <a:ext cx="4157020" cy="5010921"/>
          </a:xfrm>
          <a:prstGeom prst="rect">
            <a:avLst/>
          </a:prstGeom>
        </p:spPr>
      </p:pic>
    </p:spTree>
    <p:extLst>
      <p:ext uri="{BB962C8B-B14F-4D97-AF65-F5344CB8AC3E}">
        <p14:creationId xmlns:p14="http://schemas.microsoft.com/office/powerpoint/2010/main" val="3321610837"/>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39000" contrast="-25000"/>
          </a:blip>
          <a:stretch>
            <a:fillRect/>
          </a:stretch>
        </p:blipFill>
        <p:spPr>
          <a:xfrm>
            <a:off x="0" y="-1183284"/>
            <a:ext cx="9144000" cy="6857999"/>
          </a:xfrm>
        </p:spPr>
      </p:pic>
      <p:sp>
        <p:nvSpPr>
          <p:cNvPr id="6" name="TextBox 5"/>
          <p:cNvSpPr txBox="1"/>
          <p:nvPr/>
        </p:nvSpPr>
        <p:spPr>
          <a:xfrm>
            <a:off x="381000" y="2895600"/>
            <a:ext cx="7162800" cy="369332"/>
          </a:xfrm>
          <a:prstGeom prst="rect">
            <a:avLst/>
          </a:prstGeom>
          <a:noFill/>
        </p:spPr>
        <p:txBody>
          <a:bodyPr wrap="square" rtlCol="0">
            <a:spAutoFit/>
          </a:bodyPr>
          <a:lstStyle/>
          <a:p>
            <a:r>
              <a:rPr lang="en-US" dirty="0"/>
              <a:t>. </a:t>
            </a:r>
            <a:endParaRPr lang="en-US" sz="3600" dirty="0">
              <a:solidFill>
                <a:schemeClr val="bg1"/>
              </a:solidFill>
              <a:latin typeface="Amperzand" pitchFamily="2" charset="0"/>
              <a:ea typeface="Amperzand" pitchFamily="2" charset="0"/>
            </a:endParaRPr>
          </a:p>
        </p:txBody>
      </p:sp>
      <p:sp>
        <p:nvSpPr>
          <p:cNvPr id="40961" name="Rectangle 1"/>
          <p:cNvSpPr>
            <a:spLocks noChangeArrowheads="1"/>
          </p:cNvSpPr>
          <p:nvPr/>
        </p:nvSpPr>
        <p:spPr bwMode="auto">
          <a:xfrm>
            <a:off x="609600" y="-430886"/>
            <a:ext cx="7162800" cy="3108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Circe pleads for them to stay on her island, and Odysseus does this because he was promised information on how to return home.  Finally, Circe tells him to go see Tiresias, a prophet located in the underworld.</a:t>
            </a:r>
            <a:endParaRPr kumimoji="0" lang="en-US" sz="2800" b="0" i="0" u="none" strike="noStrike" cap="none" normalizeH="0" baseline="0" dirty="0" smtClean="0">
              <a:ln>
                <a:noFill/>
              </a:ln>
              <a:solidFill>
                <a:schemeClr val="bg1"/>
              </a:solidFill>
              <a:effectLst/>
              <a:latin typeface="Amperzand" pitchFamily="2" charset="0"/>
              <a:ea typeface="Amperzand" pitchFamily="2" charset="0"/>
            </a:endParaRPr>
          </a:p>
        </p:txBody>
      </p:sp>
      <p:pic>
        <p:nvPicPr>
          <p:cNvPr id="7" name="Picture 6" descr="300px-Johann_Heinrich_Füssli_063.jpg"/>
          <p:cNvPicPr>
            <a:picLocks noChangeAspect="1"/>
          </p:cNvPicPr>
          <p:nvPr/>
        </p:nvPicPr>
        <p:blipFill>
          <a:blip r:embed="rId3"/>
          <a:stretch>
            <a:fillRect/>
          </a:stretch>
        </p:blipFill>
        <p:spPr>
          <a:xfrm>
            <a:off x="0" y="2677658"/>
            <a:ext cx="5715000" cy="4180342"/>
          </a:xfrm>
          <a:prstGeom prst="rect">
            <a:avLst/>
          </a:prstGeom>
        </p:spPr>
      </p:pic>
      <p:sp>
        <p:nvSpPr>
          <p:cNvPr id="8" name="TextBox 7"/>
          <p:cNvSpPr txBox="1"/>
          <p:nvPr/>
        </p:nvSpPr>
        <p:spPr>
          <a:xfrm flipH="1">
            <a:off x="6400798" y="3947993"/>
            <a:ext cx="2057399" cy="1200328"/>
          </a:xfrm>
          <a:prstGeom prst="rect">
            <a:avLst/>
          </a:prstGeom>
          <a:noFill/>
        </p:spPr>
        <p:txBody>
          <a:bodyPr wrap="square" rtlCol="0">
            <a:spAutoFit/>
          </a:bodyPr>
          <a:lstStyle/>
          <a:p>
            <a:r>
              <a:rPr lang="en-US" sz="2400" dirty="0" smtClean="0">
                <a:solidFill>
                  <a:schemeClr val="bg1"/>
                </a:solidFill>
                <a:latin typeface="Amperzand" pitchFamily="2" charset="0"/>
                <a:ea typeface="Amperzand" pitchFamily="2" charset="0"/>
              </a:rPr>
              <a:t>Oxymoron of a  Blind Prophet</a:t>
            </a:r>
            <a:endParaRPr lang="en-US" sz="2400" dirty="0">
              <a:solidFill>
                <a:schemeClr val="bg1"/>
              </a:solidFill>
              <a:latin typeface="Amperzand" pitchFamily="2" charset="0"/>
              <a:ea typeface="Amperzand" pitchFamily="2" charset="0"/>
            </a:endParaRPr>
          </a:p>
        </p:txBody>
      </p:sp>
    </p:spTree>
    <p:extLst>
      <p:ext uri="{BB962C8B-B14F-4D97-AF65-F5344CB8AC3E}">
        <p14:creationId xmlns:p14="http://schemas.microsoft.com/office/powerpoint/2010/main" val="1587273477"/>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fade">
                                      <p:cBhvr>
                                        <p:cTn id="7" dur="2000"/>
                                        <p:tgtEl>
                                          <p:spTgt spid="409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39000" contrast="-25000"/>
          </a:blip>
          <a:stretch>
            <a:fillRect/>
          </a:stretch>
        </p:blipFill>
        <p:spPr>
          <a:xfrm>
            <a:off x="0" y="0"/>
            <a:ext cx="9144000" cy="6857999"/>
          </a:xfrm>
        </p:spPr>
      </p:pic>
      <p:sp>
        <p:nvSpPr>
          <p:cNvPr id="6" name="TextBox 5"/>
          <p:cNvSpPr txBox="1"/>
          <p:nvPr/>
        </p:nvSpPr>
        <p:spPr>
          <a:xfrm>
            <a:off x="381000" y="2895600"/>
            <a:ext cx="7162800" cy="369332"/>
          </a:xfrm>
          <a:prstGeom prst="rect">
            <a:avLst/>
          </a:prstGeom>
          <a:noFill/>
        </p:spPr>
        <p:txBody>
          <a:bodyPr wrap="square" rtlCol="0">
            <a:spAutoFit/>
          </a:bodyPr>
          <a:lstStyle/>
          <a:p>
            <a:r>
              <a:rPr lang="en-US" dirty="0"/>
              <a:t>. </a:t>
            </a:r>
            <a:endParaRPr lang="en-US" sz="3600" dirty="0">
              <a:solidFill>
                <a:schemeClr val="bg1"/>
              </a:solidFill>
              <a:latin typeface="Amperzand" pitchFamily="2" charset="0"/>
              <a:ea typeface="Amperzand" pitchFamily="2" charset="0"/>
            </a:endParaRPr>
          </a:p>
        </p:txBody>
      </p:sp>
      <p:sp>
        <p:nvSpPr>
          <p:cNvPr id="5" name="TextBox 4"/>
          <p:cNvSpPr txBox="1"/>
          <p:nvPr/>
        </p:nvSpPr>
        <p:spPr>
          <a:xfrm>
            <a:off x="304800" y="0"/>
            <a:ext cx="6705600" cy="769441"/>
          </a:xfrm>
          <a:prstGeom prst="rect">
            <a:avLst/>
          </a:prstGeom>
          <a:noFill/>
        </p:spPr>
        <p:txBody>
          <a:bodyPr wrap="square" rtlCol="0">
            <a:spAutoFit/>
          </a:bodyPr>
          <a:lstStyle/>
          <a:p>
            <a:r>
              <a:rPr lang="en-US" sz="4400" dirty="0" smtClean="0">
                <a:solidFill>
                  <a:schemeClr val="bg1"/>
                </a:solidFill>
                <a:latin typeface="Amperzand" pitchFamily="2" charset="0"/>
                <a:ea typeface="Amperzand" pitchFamily="2" charset="0"/>
              </a:rPr>
              <a:t>The Underworld</a:t>
            </a:r>
            <a:endParaRPr lang="en-US" sz="4400" dirty="0">
              <a:solidFill>
                <a:schemeClr val="bg1"/>
              </a:solidFill>
              <a:latin typeface="Amperzand" pitchFamily="2" charset="0"/>
              <a:ea typeface="Amperzand" pitchFamily="2" charset="0"/>
            </a:endParaRPr>
          </a:p>
        </p:txBody>
      </p:sp>
      <p:sp>
        <p:nvSpPr>
          <p:cNvPr id="41985" name="Rectangle 1"/>
          <p:cNvSpPr>
            <a:spLocks noChangeArrowheads="1"/>
          </p:cNvSpPr>
          <p:nvPr/>
        </p:nvSpPr>
        <p:spPr bwMode="auto">
          <a:xfrm>
            <a:off x="304800" y="685801"/>
            <a:ext cx="8839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Odysseus consults the prophet Tiresias to ask how he can get home, and finds his mother there, who has </a:t>
            </a:r>
            <a:r>
              <a:rPr kumimoji="0" lang="en-US" sz="32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committed suicide </a:t>
            </a:r>
            <a:r>
              <a:rPr kumimoji="0" lang="en-US" sz="32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in </a:t>
            </a:r>
            <a:r>
              <a:rPr kumimoji="0" lang="en-US" sz="32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her depression</a:t>
            </a:r>
            <a:r>
              <a:rPr kumimoji="0" lang="en-US" sz="32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  </a:t>
            </a:r>
            <a:endParaRPr kumimoji="0" lang="en-US" sz="3200" b="0" i="0" u="none" strike="noStrike" cap="none" normalizeH="0" baseline="0" dirty="0" smtClean="0">
              <a:ln>
                <a:noFill/>
              </a:ln>
              <a:solidFill>
                <a:schemeClr val="bg1"/>
              </a:solidFill>
              <a:effectLst/>
              <a:latin typeface="Amperzand" pitchFamily="2" charset="0"/>
              <a:ea typeface="Amperzand" pitchFamily="2" charset="0"/>
            </a:endParaRPr>
          </a:p>
        </p:txBody>
      </p:sp>
      <p:pic>
        <p:nvPicPr>
          <p:cNvPr id="8" name="Picture 7" descr="images (1).jpg"/>
          <p:cNvPicPr>
            <a:picLocks noChangeAspect="1"/>
          </p:cNvPicPr>
          <p:nvPr/>
        </p:nvPicPr>
        <p:blipFill>
          <a:blip r:embed="rId3"/>
          <a:stretch>
            <a:fillRect/>
          </a:stretch>
        </p:blipFill>
        <p:spPr>
          <a:xfrm>
            <a:off x="381000" y="3982762"/>
            <a:ext cx="6096000" cy="2722837"/>
          </a:xfrm>
          <a:prstGeom prst="rect">
            <a:avLst/>
          </a:prstGeom>
        </p:spPr>
      </p:pic>
      <p:sp>
        <p:nvSpPr>
          <p:cNvPr id="9" name="TextBox 8"/>
          <p:cNvSpPr txBox="1"/>
          <p:nvPr/>
        </p:nvSpPr>
        <p:spPr>
          <a:xfrm>
            <a:off x="6553200" y="2667000"/>
            <a:ext cx="2286000" cy="646331"/>
          </a:xfrm>
          <a:prstGeom prst="rect">
            <a:avLst/>
          </a:prstGeom>
          <a:noFill/>
        </p:spPr>
        <p:txBody>
          <a:bodyPr wrap="square" rtlCol="0">
            <a:spAutoFit/>
          </a:bodyPr>
          <a:lstStyle/>
          <a:p>
            <a:r>
              <a:rPr lang="en-US" b="1" dirty="0"/>
              <a:t/>
            </a:r>
            <a:br>
              <a:rPr lang="en-US" b="1" dirty="0"/>
            </a:br>
            <a:endParaRPr lang="en-US" dirty="0"/>
          </a:p>
        </p:txBody>
      </p:sp>
    </p:spTree>
    <p:extLst>
      <p:ext uri="{BB962C8B-B14F-4D97-AF65-F5344CB8AC3E}">
        <p14:creationId xmlns:p14="http://schemas.microsoft.com/office/powerpoint/2010/main" val="869428669"/>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1985"/>
                                        </p:tgtEl>
                                        <p:attrNameLst>
                                          <p:attrName>style.visibility</p:attrName>
                                        </p:attrNameLst>
                                      </p:cBhvr>
                                      <p:to>
                                        <p:strVal val="visible"/>
                                      </p:to>
                                    </p:set>
                                    <p:animEffect transition="in" filter="circle(in)">
                                      <p:cBhvr>
                                        <p:cTn id="12" dur="2000"/>
                                        <p:tgtEl>
                                          <p:spTgt spid="4198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98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39000" contrast="-25000"/>
          </a:blip>
          <a:stretch>
            <a:fillRect/>
          </a:stretch>
        </p:blipFill>
        <p:spPr>
          <a:xfrm>
            <a:off x="0" y="0"/>
            <a:ext cx="9144000" cy="6857999"/>
          </a:xfrm>
        </p:spPr>
      </p:pic>
      <p:sp>
        <p:nvSpPr>
          <p:cNvPr id="6" name="TextBox 5"/>
          <p:cNvSpPr txBox="1"/>
          <p:nvPr/>
        </p:nvSpPr>
        <p:spPr>
          <a:xfrm>
            <a:off x="381000" y="2895600"/>
            <a:ext cx="7162800" cy="369332"/>
          </a:xfrm>
          <a:prstGeom prst="rect">
            <a:avLst/>
          </a:prstGeom>
          <a:noFill/>
        </p:spPr>
        <p:txBody>
          <a:bodyPr wrap="square" rtlCol="0">
            <a:spAutoFit/>
          </a:bodyPr>
          <a:lstStyle/>
          <a:p>
            <a:r>
              <a:rPr lang="en-US" dirty="0"/>
              <a:t>. </a:t>
            </a:r>
            <a:endParaRPr lang="en-US" sz="3600" dirty="0">
              <a:solidFill>
                <a:schemeClr val="bg1"/>
              </a:solidFill>
              <a:latin typeface="Amperzand" pitchFamily="2" charset="0"/>
              <a:ea typeface="Amperzand" pitchFamily="2" charset="0"/>
            </a:endParaRPr>
          </a:p>
        </p:txBody>
      </p:sp>
      <p:sp>
        <p:nvSpPr>
          <p:cNvPr id="5" name="TextBox 4"/>
          <p:cNvSpPr txBox="1"/>
          <p:nvPr/>
        </p:nvSpPr>
        <p:spPr>
          <a:xfrm>
            <a:off x="228599" y="381000"/>
            <a:ext cx="8148637" cy="830997"/>
          </a:xfrm>
          <a:prstGeom prst="rect">
            <a:avLst/>
          </a:prstGeom>
          <a:noFill/>
        </p:spPr>
        <p:txBody>
          <a:bodyPr wrap="square" rtlCol="0">
            <a:spAutoFit/>
          </a:bodyPr>
          <a:lstStyle/>
          <a:p>
            <a:r>
              <a:rPr lang="en-US" sz="4800" dirty="0" smtClean="0">
                <a:solidFill>
                  <a:schemeClr val="bg1"/>
                </a:solidFill>
                <a:latin typeface="Amperzand" pitchFamily="2" charset="0"/>
                <a:ea typeface="Amperzand" pitchFamily="2" charset="0"/>
              </a:rPr>
              <a:t>The Sirens</a:t>
            </a:r>
            <a:endParaRPr lang="en-US" sz="4800" dirty="0">
              <a:solidFill>
                <a:schemeClr val="bg1"/>
              </a:solidFill>
              <a:latin typeface="Amperzand" pitchFamily="2" charset="0"/>
              <a:ea typeface="Amperzand" pitchFamily="2" charset="0"/>
            </a:endParaRPr>
          </a:p>
        </p:txBody>
      </p:sp>
      <p:sp>
        <p:nvSpPr>
          <p:cNvPr id="43009" name="Rectangle 1"/>
          <p:cNvSpPr>
            <a:spLocks noChangeArrowheads="1"/>
          </p:cNvSpPr>
          <p:nvPr/>
        </p:nvSpPr>
        <p:spPr bwMode="auto">
          <a:xfrm>
            <a:off x="0" y="549533"/>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After Tiresias, and a brief stop at </a:t>
            </a:r>
            <a:r>
              <a:rPr kumimoji="0" lang="en-US" sz="2400" b="0" i="0" u="none" strike="noStrike" cap="none" normalizeH="0" baseline="0" dirty="0" err="1" smtClean="0">
                <a:ln>
                  <a:noFill/>
                </a:ln>
                <a:solidFill>
                  <a:schemeClr val="bg1"/>
                </a:solidFill>
                <a:effectLst/>
                <a:latin typeface="Amperzand" pitchFamily="2" charset="0"/>
                <a:ea typeface="Amperzand" pitchFamily="2" charset="0"/>
                <a:cs typeface="Times New Roman" pitchFamily="18" charset="0"/>
              </a:rPr>
              <a:t>Aeaea</a:t>
            </a:r>
            <a:r>
              <a:rPr kumimoji="0" lang="en-US" sz="24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 Odysseus's men go to the </a:t>
            </a:r>
            <a:r>
              <a:rPr kumimoji="0" lang="en-US" sz="2400" b="0" i="0" u="none" strike="noStrike" cap="none" normalizeH="0" baseline="0" dirty="0" err="1" smtClean="0">
                <a:ln>
                  <a:noFill/>
                </a:ln>
                <a:solidFill>
                  <a:schemeClr val="bg1"/>
                </a:solidFill>
                <a:effectLst/>
                <a:latin typeface="Amperzand" pitchFamily="2" charset="0"/>
                <a:ea typeface="Amperzand" pitchFamily="2" charset="0"/>
                <a:cs typeface="Times New Roman" pitchFamily="18" charset="0"/>
              </a:rPr>
              <a:t>Sirenshe</a:t>
            </a:r>
            <a:r>
              <a:rPr kumimoji="0" lang="en-US" sz="24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 Sirens sing a song that no man can resist to passing ships.  He has the men plug</a:t>
            </a:r>
            <a:r>
              <a:rPr kumimoji="0" lang="en-US" sz="2400" b="0" i="0" u="none" strike="noStrike" cap="none" normalizeH="0" dirty="0" smtClean="0">
                <a:ln>
                  <a:noFill/>
                </a:ln>
                <a:solidFill>
                  <a:schemeClr val="bg1"/>
                </a:solidFill>
                <a:effectLst/>
                <a:latin typeface="Amperzand" pitchFamily="2" charset="0"/>
                <a:ea typeface="Amperzand" pitchFamily="2" charset="0"/>
                <a:cs typeface="Times New Roman" pitchFamily="18" charset="0"/>
              </a:rPr>
              <a:t> their ears, as he is tied to the mast and hears the song.</a:t>
            </a:r>
            <a:endParaRPr kumimoji="0" lang="en-US" sz="2400" b="0" i="0" u="none" strike="noStrike" cap="none" normalizeH="0" baseline="0" dirty="0" smtClean="0">
              <a:ln>
                <a:noFill/>
              </a:ln>
              <a:solidFill>
                <a:schemeClr val="bg1"/>
              </a:solidFill>
              <a:effectLst/>
              <a:latin typeface="Amperzand" pitchFamily="2" charset="0"/>
              <a:ea typeface="Amperzand" pitchFamily="2" charset="0"/>
            </a:endParaRPr>
          </a:p>
        </p:txBody>
      </p:sp>
      <p:pic>
        <p:nvPicPr>
          <p:cNvPr id="7" name="Picture 6" descr="B-sirens-draper1.jpg"/>
          <p:cNvPicPr>
            <a:picLocks noChangeAspect="1"/>
          </p:cNvPicPr>
          <p:nvPr/>
        </p:nvPicPr>
        <p:blipFill>
          <a:blip r:embed="rId3"/>
          <a:stretch>
            <a:fillRect/>
          </a:stretch>
        </p:blipFill>
        <p:spPr>
          <a:xfrm>
            <a:off x="533400" y="2895600"/>
            <a:ext cx="8077200" cy="3657600"/>
          </a:xfrm>
          <a:prstGeom prst="rect">
            <a:avLst/>
          </a:prstGeom>
        </p:spPr>
      </p:pic>
    </p:spTree>
    <p:extLst>
      <p:ext uri="{BB962C8B-B14F-4D97-AF65-F5344CB8AC3E}">
        <p14:creationId xmlns:p14="http://schemas.microsoft.com/office/powerpoint/2010/main" val="1447430718"/>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3009"/>
                                        </p:tgtEl>
                                        <p:attrNameLst>
                                          <p:attrName>style.visibility</p:attrName>
                                        </p:attrNameLst>
                                      </p:cBhvr>
                                      <p:to>
                                        <p:strVal val="visible"/>
                                      </p:to>
                                    </p:set>
                                    <p:animEffect transition="in" filter="circle(in)">
                                      <p:cBhvr>
                                        <p:cTn id="12" dur="2000"/>
                                        <p:tgtEl>
                                          <p:spTgt spid="430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30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39000" contrast="-25000"/>
          </a:blip>
          <a:stretch>
            <a:fillRect/>
          </a:stretch>
        </p:blipFill>
        <p:spPr>
          <a:xfrm>
            <a:off x="0" y="0"/>
            <a:ext cx="9144000" cy="6857999"/>
          </a:xfrm>
        </p:spPr>
      </p:pic>
      <p:sp>
        <p:nvSpPr>
          <p:cNvPr id="6" name="TextBox 5"/>
          <p:cNvSpPr txBox="1"/>
          <p:nvPr/>
        </p:nvSpPr>
        <p:spPr>
          <a:xfrm>
            <a:off x="381000" y="2895600"/>
            <a:ext cx="7162800" cy="369332"/>
          </a:xfrm>
          <a:prstGeom prst="rect">
            <a:avLst/>
          </a:prstGeom>
          <a:noFill/>
        </p:spPr>
        <p:txBody>
          <a:bodyPr wrap="square" rtlCol="0">
            <a:spAutoFit/>
          </a:bodyPr>
          <a:lstStyle/>
          <a:p>
            <a:r>
              <a:rPr lang="en-US" dirty="0"/>
              <a:t>. </a:t>
            </a:r>
            <a:endParaRPr lang="en-US" sz="3600" dirty="0">
              <a:solidFill>
                <a:schemeClr val="bg1"/>
              </a:solidFill>
              <a:latin typeface="Amperzand" pitchFamily="2" charset="0"/>
              <a:ea typeface="Amperzand" pitchFamily="2" charset="0"/>
            </a:endParaRPr>
          </a:p>
        </p:txBody>
      </p:sp>
      <p:sp>
        <p:nvSpPr>
          <p:cNvPr id="45057" name="Rectangle 1"/>
          <p:cNvSpPr>
            <a:spLocks noChangeArrowheads="1"/>
          </p:cNvSpPr>
          <p:nvPr/>
        </p:nvSpPr>
        <p:spPr bwMode="auto">
          <a:xfrm>
            <a:off x="0" y="153888"/>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4400" dirty="0">
              <a:solidFill>
                <a:schemeClr val="bg1"/>
              </a:solidFill>
              <a:latin typeface="Amperzand" pitchFamily="2" charset="0"/>
              <a:ea typeface="Amperzand" pitchFamily="2"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Scylla and Charybdis</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a:solidFill>
                <a:schemeClr val="bg1"/>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Odysseus chooses to sail for Scylla, a six-headed sea serpent, rather than Charybdis, a giant whirlpool. </a:t>
            </a:r>
            <a:endParaRPr kumimoji="0" lang="en-US" sz="3600" b="0" i="0" u="none" strike="noStrike" cap="none" normalizeH="0" baseline="0" dirty="0" smtClean="0">
              <a:ln>
                <a:noFill/>
              </a:ln>
              <a:solidFill>
                <a:schemeClr val="bg1"/>
              </a:solidFill>
              <a:effectLst/>
              <a:latin typeface="Amperzand" pitchFamily="2" charset="0"/>
              <a:ea typeface="Amperzand" pitchFamily="2" charset="0"/>
            </a:endParaRPr>
          </a:p>
        </p:txBody>
      </p:sp>
    </p:spTree>
    <p:extLst>
      <p:ext uri="{BB962C8B-B14F-4D97-AF65-F5344CB8AC3E}">
        <p14:creationId xmlns:p14="http://schemas.microsoft.com/office/powerpoint/2010/main" val="3631974880"/>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5057">
                                            <p:txEl>
                                              <p:pRg st="2" end="2"/>
                                            </p:txEl>
                                          </p:spTgt>
                                        </p:tgtEl>
                                        <p:attrNameLst>
                                          <p:attrName>style.visibility</p:attrName>
                                        </p:attrNameLst>
                                      </p:cBhvr>
                                      <p:to>
                                        <p:strVal val="visible"/>
                                      </p:to>
                                    </p:set>
                                    <p:animEffect transition="in" filter="circle(in)">
                                      <p:cBhvr>
                                        <p:cTn id="7" dur="2000"/>
                                        <p:tgtEl>
                                          <p:spTgt spid="4505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5057">
                                            <p:txEl>
                                              <p:pRg st="4" end="4"/>
                                            </p:txEl>
                                          </p:spTgt>
                                        </p:tgtEl>
                                        <p:attrNameLst>
                                          <p:attrName>style.visibility</p:attrName>
                                        </p:attrNameLst>
                                      </p:cBhvr>
                                      <p:to>
                                        <p:strVal val="visible"/>
                                      </p:to>
                                    </p:set>
                                    <p:animEffect transition="in" filter="wheel(4)">
                                      <p:cBhvr>
                                        <p:cTn id="12" dur="2000"/>
                                        <p:tgtEl>
                                          <p:spTgt spid="450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39000" contrast="-25000"/>
          </a:blip>
          <a:stretch>
            <a:fillRect/>
          </a:stretch>
        </p:blipFill>
        <p:spPr>
          <a:xfrm>
            <a:off x="0" y="0"/>
            <a:ext cx="9144000" cy="6857999"/>
          </a:xfrm>
        </p:spPr>
      </p:pic>
      <p:sp>
        <p:nvSpPr>
          <p:cNvPr id="6" name="TextBox 5"/>
          <p:cNvSpPr txBox="1"/>
          <p:nvPr/>
        </p:nvSpPr>
        <p:spPr>
          <a:xfrm>
            <a:off x="381000" y="2895600"/>
            <a:ext cx="7162800" cy="369332"/>
          </a:xfrm>
          <a:prstGeom prst="rect">
            <a:avLst/>
          </a:prstGeom>
          <a:noFill/>
        </p:spPr>
        <p:txBody>
          <a:bodyPr wrap="square" rtlCol="0">
            <a:spAutoFit/>
          </a:bodyPr>
          <a:lstStyle/>
          <a:p>
            <a:r>
              <a:rPr lang="en-US" dirty="0"/>
              <a:t>. </a:t>
            </a:r>
            <a:endParaRPr lang="en-US" sz="3600" dirty="0">
              <a:solidFill>
                <a:schemeClr val="bg1"/>
              </a:solidFill>
              <a:latin typeface="Amperzand" pitchFamily="2" charset="0"/>
              <a:ea typeface="Amperzand" pitchFamily="2" charset="0"/>
            </a:endParaRPr>
          </a:p>
        </p:txBody>
      </p:sp>
      <p:pic>
        <p:nvPicPr>
          <p:cNvPr id="7" name="Picture 6" descr="Charybdis_2.jpg"/>
          <p:cNvPicPr>
            <a:picLocks noChangeAspect="1"/>
          </p:cNvPicPr>
          <p:nvPr/>
        </p:nvPicPr>
        <p:blipFill>
          <a:blip r:embed="rId3"/>
          <a:stretch>
            <a:fillRect/>
          </a:stretch>
        </p:blipFill>
        <p:spPr>
          <a:xfrm>
            <a:off x="4419600" y="381000"/>
            <a:ext cx="4724400" cy="4648200"/>
          </a:xfrm>
          <a:prstGeom prst="rect">
            <a:avLst/>
          </a:prstGeom>
        </p:spPr>
      </p:pic>
      <p:pic>
        <p:nvPicPr>
          <p:cNvPr id="8" name="Picture 7" descr="Scylla.jpg"/>
          <p:cNvPicPr>
            <a:picLocks noChangeAspect="1"/>
          </p:cNvPicPr>
          <p:nvPr/>
        </p:nvPicPr>
        <p:blipFill>
          <a:blip r:embed="rId4"/>
          <a:stretch>
            <a:fillRect/>
          </a:stretch>
        </p:blipFill>
        <p:spPr>
          <a:xfrm>
            <a:off x="304800" y="304800"/>
            <a:ext cx="3819525" cy="4762500"/>
          </a:xfrm>
          <a:prstGeom prst="rect">
            <a:avLst/>
          </a:prstGeom>
        </p:spPr>
      </p:pic>
      <p:sp>
        <p:nvSpPr>
          <p:cNvPr id="9" name="TextBox 8"/>
          <p:cNvSpPr txBox="1"/>
          <p:nvPr/>
        </p:nvSpPr>
        <p:spPr>
          <a:xfrm>
            <a:off x="838200" y="5562600"/>
            <a:ext cx="6477000" cy="769441"/>
          </a:xfrm>
          <a:prstGeom prst="rect">
            <a:avLst/>
          </a:prstGeom>
          <a:noFill/>
        </p:spPr>
        <p:txBody>
          <a:bodyPr wrap="square" rtlCol="0">
            <a:spAutoFit/>
          </a:bodyPr>
          <a:lstStyle/>
          <a:p>
            <a:pPr algn="ctr"/>
            <a:r>
              <a:rPr lang="en-US" sz="4400" dirty="0" smtClean="0">
                <a:solidFill>
                  <a:schemeClr val="bg1"/>
                </a:solidFill>
                <a:latin typeface="Amperzand" pitchFamily="2" charset="0"/>
                <a:ea typeface="Amperzand" pitchFamily="2" charset="0"/>
              </a:rPr>
              <a:t>Scylla and Charybdis</a:t>
            </a:r>
            <a:endParaRPr lang="en-US" sz="4400" dirty="0">
              <a:solidFill>
                <a:schemeClr val="bg1"/>
              </a:solidFill>
              <a:latin typeface="Amperzand" pitchFamily="2" charset="0"/>
              <a:ea typeface="Amperzand" pitchFamily="2" charset="0"/>
            </a:endParaRPr>
          </a:p>
        </p:txBody>
      </p:sp>
    </p:spTree>
    <p:extLst>
      <p:ext uri="{BB962C8B-B14F-4D97-AF65-F5344CB8AC3E}">
        <p14:creationId xmlns:p14="http://schemas.microsoft.com/office/powerpoint/2010/main" val="1997114773"/>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39000" contrast="-25000"/>
          </a:blip>
          <a:stretch>
            <a:fillRect/>
          </a:stretch>
        </p:blipFill>
        <p:spPr>
          <a:xfrm>
            <a:off x="0" y="0"/>
            <a:ext cx="9144000" cy="6857999"/>
          </a:xfrm>
        </p:spPr>
      </p:pic>
      <p:sp>
        <p:nvSpPr>
          <p:cNvPr id="6" name="TextBox 5"/>
          <p:cNvSpPr txBox="1"/>
          <p:nvPr/>
        </p:nvSpPr>
        <p:spPr>
          <a:xfrm>
            <a:off x="381000" y="2895600"/>
            <a:ext cx="7162800" cy="369332"/>
          </a:xfrm>
          <a:prstGeom prst="rect">
            <a:avLst/>
          </a:prstGeom>
          <a:noFill/>
        </p:spPr>
        <p:txBody>
          <a:bodyPr wrap="square" rtlCol="0">
            <a:spAutoFit/>
          </a:bodyPr>
          <a:lstStyle/>
          <a:p>
            <a:r>
              <a:rPr lang="en-US" dirty="0"/>
              <a:t>. </a:t>
            </a:r>
            <a:endParaRPr lang="en-US" sz="3600" dirty="0">
              <a:solidFill>
                <a:schemeClr val="bg1"/>
              </a:solidFill>
              <a:latin typeface="Amperzand" pitchFamily="2" charset="0"/>
              <a:ea typeface="Amperzand" pitchFamily="2" charset="0"/>
            </a:endParaRPr>
          </a:p>
        </p:txBody>
      </p:sp>
      <p:pic>
        <p:nvPicPr>
          <p:cNvPr id="7" name="Picture 6" descr="sun.jpg"/>
          <p:cNvPicPr>
            <a:picLocks noChangeAspect="1"/>
          </p:cNvPicPr>
          <p:nvPr/>
        </p:nvPicPr>
        <p:blipFill>
          <a:blip r:embed="rId3"/>
          <a:stretch>
            <a:fillRect/>
          </a:stretch>
        </p:blipFill>
        <p:spPr>
          <a:xfrm>
            <a:off x="228600" y="762000"/>
            <a:ext cx="4800600" cy="4953000"/>
          </a:xfrm>
          <a:prstGeom prst="rect">
            <a:avLst/>
          </a:prstGeom>
        </p:spPr>
      </p:pic>
      <p:sp>
        <p:nvSpPr>
          <p:cNvPr id="9" name="Rectangle 8"/>
          <p:cNvSpPr/>
          <p:nvPr/>
        </p:nvSpPr>
        <p:spPr>
          <a:xfrm>
            <a:off x="5638800" y="838200"/>
            <a:ext cx="3276600" cy="4524315"/>
          </a:xfrm>
          <a:prstGeom prst="rect">
            <a:avLst/>
          </a:prstGeom>
        </p:spPr>
        <p:txBody>
          <a:bodyPr wrap="square">
            <a:spAutoFit/>
          </a:bodyPr>
          <a:lstStyle/>
          <a:p>
            <a:r>
              <a:rPr lang="en-US" sz="2400" dirty="0">
                <a:solidFill>
                  <a:schemeClr val="bg1"/>
                </a:solidFill>
                <a:latin typeface="Amperzand" pitchFamily="2" charset="0"/>
                <a:ea typeface="Amperzand" pitchFamily="2" charset="0"/>
              </a:rPr>
              <a:t>After leaving from the island of Sirens and escaping Scylla and Charybdis, </a:t>
            </a:r>
            <a:r>
              <a:rPr lang="en-US" sz="2400" dirty="0" smtClean="0">
                <a:solidFill>
                  <a:schemeClr val="bg1"/>
                </a:solidFill>
                <a:latin typeface="Amperzand" pitchFamily="2" charset="0"/>
                <a:ea typeface="Amperzand" pitchFamily="2" charset="0"/>
              </a:rPr>
              <a:t>the </a:t>
            </a:r>
            <a:r>
              <a:rPr lang="en-US" sz="2400" dirty="0">
                <a:solidFill>
                  <a:schemeClr val="bg1"/>
                </a:solidFill>
                <a:latin typeface="Amperzand" pitchFamily="2" charset="0"/>
                <a:ea typeface="Amperzand" pitchFamily="2" charset="0"/>
              </a:rPr>
              <a:t>traveled to the island of </a:t>
            </a:r>
            <a:r>
              <a:rPr lang="en-US" sz="2400" dirty="0" smtClean="0">
                <a:solidFill>
                  <a:schemeClr val="bg1"/>
                </a:solidFill>
                <a:latin typeface="Amperzand" pitchFamily="2" charset="0"/>
                <a:ea typeface="Amperzand" pitchFamily="2" charset="0"/>
              </a:rPr>
              <a:t>they </a:t>
            </a:r>
            <a:r>
              <a:rPr lang="en-US" sz="2400" dirty="0">
                <a:solidFill>
                  <a:schemeClr val="bg1"/>
                </a:solidFill>
                <a:latin typeface="Amperzand" pitchFamily="2" charset="0"/>
                <a:ea typeface="Amperzand" pitchFamily="2" charset="0"/>
              </a:rPr>
              <a:t>Sun God. If you remember before, Circe and Tiresias said not to mess with the Sun God's cattle. After </a:t>
            </a:r>
            <a:r>
              <a:rPr lang="en-US" sz="2400" dirty="0" smtClean="0">
                <a:solidFill>
                  <a:schemeClr val="bg1"/>
                </a:solidFill>
                <a:latin typeface="Amperzand" pitchFamily="2" charset="0"/>
                <a:ea typeface="Amperzand" pitchFamily="2" charset="0"/>
              </a:rPr>
              <a:t>they  beached </a:t>
            </a:r>
            <a:r>
              <a:rPr lang="en-US" sz="2400" dirty="0">
                <a:solidFill>
                  <a:schemeClr val="bg1"/>
                </a:solidFill>
                <a:latin typeface="Amperzand" pitchFamily="2" charset="0"/>
                <a:ea typeface="Amperzand" pitchFamily="2" charset="0"/>
              </a:rPr>
              <a:t>our ship, Odysseus made </a:t>
            </a:r>
            <a:r>
              <a:rPr lang="en-US" sz="2400" dirty="0" smtClean="0">
                <a:solidFill>
                  <a:schemeClr val="bg1"/>
                </a:solidFill>
                <a:latin typeface="Amperzand" pitchFamily="2" charset="0"/>
                <a:ea typeface="Amperzand" pitchFamily="2" charset="0"/>
              </a:rPr>
              <a:t>them </a:t>
            </a:r>
            <a:r>
              <a:rPr lang="en-US" sz="2400" dirty="0">
                <a:solidFill>
                  <a:schemeClr val="bg1"/>
                </a:solidFill>
                <a:latin typeface="Amperzand" pitchFamily="2" charset="0"/>
                <a:ea typeface="Amperzand" pitchFamily="2" charset="0"/>
              </a:rPr>
              <a:t>swear not to touch his cattle. </a:t>
            </a:r>
          </a:p>
        </p:txBody>
      </p:sp>
      <p:sp>
        <p:nvSpPr>
          <p:cNvPr id="10" name="TextBox 9"/>
          <p:cNvSpPr txBox="1"/>
          <p:nvPr/>
        </p:nvSpPr>
        <p:spPr>
          <a:xfrm>
            <a:off x="533400" y="0"/>
            <a:ext cx="4419600" cy="646331"/>
          </a:xfrm>
          <a:prstGeom prst="rect">
            <a:avLst/>
          </a:prstGeom>
          <a:noFill/>
        </p:spPr>
        <p:txBody>
          <a:bodyPr wrap="square" rtlCol="0">
            <a:spAutoFit/>
          </a:bodyPr>
          <a:lstStyle/>
          <a:p>
            <a:r>
              <a:rPr lang="en-US" sz="3600" dirty="0">
                <a:solidFill>
                  <a:schemeClr val="bg1"/>
                </a:solidFill>
                <a:latin typeface="Amperzand" pitchFamily="2" charset="0"/>
                <a:ea typeface="Amperzand" pitchFamily="2" charset="0"/>
              </a:rPr>
              <a:t>Island of the Sun God</a:t>
            </a:r>
          </a:p>
        </p:txBody>
      </p:sp>
    </p:spTree>
    <p:extLst>
      <p:ext uri="{BB962C8B-B14F-4D97-AF65-F5344CB8AC3E}">
        <p14:creationId xmlns:p14="http://schemas.microsoft.com/office/powerpoint/2010/main" val="1398820984"/>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of the places</a:t>
            </a:r>
            <a:endParaRPr lang="en-US" dirty="0"/>
          </a:p>
        </p:txBody>
      </p:sp>
      <p:pic>
        <p:nvPicPr>
          <p:cNvPr id="4" name="Content Placeholder 3"/>
          <p:cNvPicPr>
            <a:picLocks noGrp="1" noChangeAspect="1"/>
          </p:cNvPicPr>
          <p:nvPr>
            <p:ph idx="1"/>
          </p:nvPr>
        </p:nvPicPr>
        <p:blipFill>
          <a:blip r:embed="rId2"/>
          <a:srcRect t="6065" b="6065"/>
          <a:stretch>
            <a:fillRect/>
          </a:stretch>
        </p:blipFill>
        <p:spPr/>
      </p:pic>
    </p:spTree>
    <p:extLst>
      <p:ext uri="{BB962C8B-B14F-4D97-AF65-F5344CB8AC3E}">
        <p14:creationId xmlns:p14="http://schemas.microsoft.com/office/powerpoint/2010/main" val="352413224"/>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39000" contrast="-25000"/>
          </a:blip>
          <a:stretch>
            <a:fillRect/>
          </a:stretch>
        </p:blipFill>
        <p:spPr>
          <a:xfrm>
            <a:off x="0" y="0"/>
            <a:ext cx="9144000" cy="6857999"/>
          </a:xfrm>
        </p:spPr>
      </p:pic>
      <p:sp>
        <p:nvSpPr>
          <p:cNvPr id="6" name="TextBox 5"/>
          <p:cNvSpPr txBox="1"/>
          <p:nvPr/>
        </p:nvSpPr>
        <p:spPr>
          <a:xfrm>
            <a:off x="381000" y="2895600"/>
            <a:ext cx="7162800" cy="369332"/>
          </a:xfrm>
          <a:prstGeom prst="rect">
            <a:avLst/>
          </a:prstGeom>
          <a:noFill/>
        </p:spPr>
        <p:txBody>
          <a:bodyPr wrap="square" rtlCol="0">
            <a:spAutoFit/>
          </a:bodyPr>
          <a:lstStyle/>
          <a:p>
            <a:r>
              <a:rPr lang="en-US" dirty="0"/>
              <a:t>. </a:t>
            </a:r>
            <a:endParaRPr lang="en-US" sz="3600" dirty="0">
              <a:solidFill>
                <a:schemeClr val="bg1"/>
              </a:solidFill>
              <a:latin typeface="Amperzand" pitchFamily="2" charset="0"/>
              <a:ea typeface="Amperzand" pitchFamily="2" charset="0"/>
            </a:endParaRPr>
          </a:p>
        </p:txBody>
      </p:sp>
      <p:sp>
        <p:nvSpPr>
          <p:cNvPr id="48129" name="Rectangle 1"/>
          <p:cNvSpPr>
            <a:spLocks noChangeArrowheads="1"/>
          </p:cNvSpPr>
          <p:nvPr/>
        </p:nvSpPr>
        <p:spPr bwMode="auto">
          <a:xfrm>
            <a:off x="685800" y="609600"/>
            <a:ext cx="69342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Ogygia (Calypso's Island)</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dirty="0">
              <a:solidFill>
                <a:schemeClr val="bg1"/>
              </a:solidFill>
              <a:latin typeface="Amperzand" pitchFamily="2" charset="0"/>
              <a:ea typeface="Amperzand" pitchFamily="2"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 Odysseus finds this island after drifting in the sea. It is a island of women, with a nymph named Calypso, with whom Odysseus has a seven-year affair with. After the seven years, Hermes convinces Calypso to let Odysseus build a new ship so he could sail home.</a:t>
            </a:r>
            <a:endParaRPr kumimoji="0" lang="en-US" sz="2800" b="0" i="0" u="none" strike="noStrike" cap="none" normalizeH="0" baseline="0" dirty="0" smtClean="0">
              <a:ln>
                <a:noFill/>
              </a:ln>
              <a:solidFill>
                <a:schemeClr val="bg1"/>
              </a:solidFill>
              <a:effectLst/>
              <a:latin typeface="Amperzand" pitchFamily="2" charset="0"/>
              <a:ea typeface="Amperzand" pitchFamily="2" charset="0"/>
            </a:endParaRPr>
          </a:p>
        </p:txBody>
      </p:sp>
    </p:spTree>
    <p:extLst>
      <p:ext uri="{BB962C8B-B14F-4D97-AF65-F5344CB8AC3E}">
        <p14:creationId xmlns:p14="http://schemas.microsoft.com/office/powerpoint/2010/main" val="630092030"/>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8129">
                                            <p:txEl>
                                              <p:pRg st="0" end="0"/>
                                            </p:txEl>
                                          </p:spTgt>
                                        </p:tgtEl>
                                        <p:attrNameLst>
                                          <p:attrName>style.visibility</p:attrName>
                                        </p:attrNameLst>
                                      </p:cBhvr>
                                      <p:to>
                                        <p:strVal val="visible"/>
                                      </p:to>
                                    </p:set>
                                    <p:animEffect transition="in" filter="circle(in)">
                                      <p:cBhvr>
                                        <p:cTn id="7" dur="2000"/>
                                        <p:tgtEl>
                                          <p:spTgt spid="481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29">
                                            <p:txEl>
                                              <p:pRg st="3" end="3"/>
                                            </p:txEl>
                                          </p:spTgt>
                                        </p:tgtEl>
                                        <p:attrNameLst>
                                          <p:attrName>style.visibility</p:attrName>
                                        </p:attrNameLst>
                                      </p:cBhvr>
                                      <p:to>
                                        <p:strVal val="visible"/>
                                      </p:to>
                                    </p:set>
                                    <p:animEffect transition="in" filter="fade">
                                      <p:cBhvr>
                                        <p:cTn id="12" dur="2000"/>
                                        <p:tgtEl>
                                          <p:spTgt spid="481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39000" contrast="-25000"/>
          </a:blip>
          <a:stretch>
            <a:fillRect/>
          </a:stretch>
        </p:blipFill>
        <p:spPr>
          <a:xfrm>
            <a:off x="0" y="0"/>
            <a:ext cx="9144000" cy="6857999"/>
          </a:xfrm>
        </p:spPr>
      </p:pic>
      <p:sp>
        <p:nvSpPr>
          <p:cNvPr id="6" name="TextBox 5"/>
          <p:cNvSpPr txBox="1"/>
          <p:nvPr/>
        </p:nvSpPr>
        <p:spPr>
          <a:xfrm>
            <a:off x="381000" y="2895600"/>
            <a:ext cx="7162800" cy="369332"/>
          </a:xfrm>
          <a:prstGeom prst="rect">
            <a:avLst/>
          </a:prstGeom>
          <a:noFill/>
        </p:spPr>
        <p:txBody>
          <a:bodyPr wrap="square" rtlCol="0">
            <a:spAutoFit/>
          </a:bodyPr>
          <a:lstStyle/>
          <a:p>
            <a:r>
              <a:rPr lang="en-US" dirty="0"/>
              <a:t>. </a:t>
            </a:r>
            <a:endParaRPr lang="en-US" sz="3600" dirty="0">
              <a:solidFill>
                <a:schemeClr val="bg1"/>
              </a:solidFill>
              <a:latin typeface="Amperzand" pitchFamily="2" charset="0"/>
              <a:ea typeface="Amperzand" pitchFamily="2" charset="0"/>
            </a:endParaRPr>
          </a:p>
        </p:txBody>
      </p:sp>
      <p:sp>
        <p:nvSpPr>
          <p:cNvPr id="49153" name="Rectangle 1"/>
          <p:cNvSpPr>
            <a:spLocks noChangeArrowheads="1"/>
          </p:cNvSpPr>
          <p:nvPr/>
        </p:nvSpPr>
        <p:spPr bwMode="auto">
          <a:xfrm>
            <a:off x="0" y="0"/>
            <a:ext cx="899160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The Island of the Phaecians</a:t>
            </a:r>
            <a:endParaRPr lang="en-US" sz="2400" dirty="0">
              <a:solidFill>
                <a:schemeClr val="bg1"/>
              </a:solidFill>
              <a:latin typeface="Amperzand" pitchFamily="2" charset="0"/>
              <a:ea typeface="Amperzand" pitchFamily="2"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The Phaecians accept Odysseus, and he explains his ten-year journey to them during a feast. They happily give him a ride home on one of their magical ships.</a:t>
            </a:r>
            <a:endParaRPr kumimoji="0" lang="en-US" sz="3200" b="0" i="0" u="none" strike="noStrike" cap="none" normalizeH="0" baseline="0" dirty="0" smtClean="0">
              <a:ln>
                <a:noFill/>
              </a:ln>
              <a:solidFill>
                <a:schemeClr val="bg1"/>
              </a:solidFill>
              <a:effectLst/>
              <a:latin typeface="Amperzand" pitchFamily="2" charset="0"/>
              <a:ea typeface="Amperzand"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mperzand" pitchFamily="2" charset="0"/>
              <a:ea typeface="Amperzand" pitchFamily="2" charset="0"/>
            </a:endParaRPr>
          </a:p>
        </p:txBody>
      </p:sp>
      <p:pic>
        <p:nvPicPr>
          <p:cNvPr id="7" name="Picture 6" descr="phaescians.jpg"/>
          <p:cNvPicPr>
            <a:picLocks noChangeAspect="1"/>
          </p:cNvPicPr>
          <p:nvPr/>
        </p:nvPicPr>
        <p:blipFill>
          <a:blip r:embed="rId3"/>
          <a:stretch>
            <a:fillRect/>
          </a:stretch>
        </p:blipFill>
        <p:spPr>
          <a:xfrm>
            <a:off x="0" y="2895600"/>
            <a:ext cx="8991600" cy="3581400"/>
          </a:xfrm>
          <a:prstGeom prst="rect">
            <a:avLst/>
          </a:prstGeom>
        </p:spPr>
      </p:pic>
    </p:spTree>
    <p:extLst>
      <p:ext uri="{BB962C8B-B14F-4D97-AF65-F5344CB8AC3E}">
        <p14:creationId xmlns:p14="http://schemas.microsoft.com/office/powerpoint/2010/main" val="1915215770"/>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9153">
                                            <p:txEl>
                                              <p:pRg st="0" end="0"/>
                                            </p:txEl>
                                          </p:spTgt>
                                        </p:tgtEl>
                                        <p:attrNameLst>
                                          <p:attrName>style.visibility</p:attrName>
                                        </p:attrNameLst>
                                      </p:cBhvr>
                                      <p:to>
                                        <p:strVal val="visible"/>
                                      </p:to>
                                    </p:set>
                                    <p:animEffect transition="in" filter="circle(in)">
                                      <p:cBhvr>
                                        <p:cTn id="7" dur="2000"/>
                                        <p:tgtEl>
                                          <p:spTgt spid="49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9153">
                                            <p:txEl>
                                              <p:pRg st="1" end="1"/>
                                            </p:txEl>
                                          </p:spTgt>
                                        </p:tgtEl>
                                        <p:attrNameLst>
                                          <p:attrName>style.visibility</p:attrName>
                                        </p:attrNameLst>
                                      </p:cBhvr>
                                      <p:to>
                                        <p:strVal val="visible"/>
                                      </p:to>
                                    </p:set>
                                    <p:animEffect transition="in" filter="circle(in)">
                                      <p:cBhvr>
                                        <p:cTn id="12" dur="2000"/>
                                        <p:tgtEl>
                                          <p:spTgt spid="49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39000" contrast="-25000"/>
          </a:blip>
          <a:stretch>
            <a:fillRect/>
          </a:stretch>
        </p:blipFill>
        <p:spPr>
          <a:xfrm>
            <a:off x="0" y="1"/>
            <a:ext cx="9144000" cy="6857999"/>
          </a:xfrm>
        </p:spPr>
      </p:pic>
      <p:sp>
        <p:nvSpPr>
          <p:cNvPr id="6" name="TextBox 5"/>
          <p:cNvSpPr txBox="1"/>
          <p:nvPr/>
        </p:nvSpPr>
        <p:spPr>
          <a:xfrm>
            <a:off x="381000" y="2895600"/>
            <a:ext cx="7162800" cy="369332"/>
          </a:xfrm>
          <a:prstGeom prst="rect">
            <a:avLst/>
          </a:prstGeom>
          <a:noFill/>
        </p:spPr>
        <p:txBody>
          <a:bodyPr wrap="square" rtlCol="0">
            <a:spAutoFit/>
          </a:bodyPr>
          <a:lstStyle/>
          <a:p>
            <a:r>
              <a:rPr lang="en-US" dirty="0"/>
              <a:t>. </a:t>
            </a:r>
            <a:endParaRPr lang="en-US" sz="3600" dirty="0">
              <a:solidFill>
                <a:schemeClr val="bg1"/>
              </a:solidFill>
              <a:latin typeface="Amperzand" pitchFamily="2" charset="0"/>
              <a:ea typeface="Amperzand" pitchFamily="2" charset="0"/>
            </a:endParaRPr>
          </a:p>
        </p:txBody>
      </p:sp>
      <p:sp>
        <p:nvSpPr>
          <p:cNvPr id="52225" name="Rectangle 1"/>
          <p:cNvSpPr>
            <a:spLocks noChangeArrowheads="1"/>
          </p:cNvSpPr>
          <p:nvPr/>
        </p:nvSpPr>
        <p:spPr bwMode="auto">
          <a:xfrm>
            <a:off x="0" y="931731"/>
            <a:ext cx="9144000"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Ithaca (home at last)</a:t>
            </a:r>
          </a:p>
          <a:p>
            <a:pPr marL="0" marR="0" lvl="0" indent="0" algn="l" defTabSz="914400" rtl="0" eaLnBrk="1" fontAlgn="base" latinLnBrk="0" hangingPunct="1">
              <a:lnSpc>
                <a:spcPct val="100000"/>
              </a:lnSpc>
              <a:spcBef>
                <a:spcPct val="0"/>
              </a:spcBef>
              <a:spcAft>
                <a:spcPct val="0"/>
              </a:spcAft>
              <a:buClrTx/>
              <a:buSzTx/>
              <a:buFontTx/>
              <a:buNone/>
              <a:tabLst/>
            </a:pPr>
            <a:endParaRPr lang="en-US" sz="3200" dirty="0">
              <a:solidFill>
                <a:schemeClr val="bg1"/>
              </a:solidFill>
              <a:latin typeface="Amperzand" pitchFamily="2" charset="0"/>
              <a:ea typeface="Amperzand" pitchFamily="2"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	 Odysseus finally arrives home, and sees his son, Telemachus, for the first time in 15 years. He and Telemachus kill all of the suitors, and Odysseus takes his place as king, once again, alongside his wife Penelope.</a:t>
            </a:r>
            <a:endParaRPr kumimoji="0" lang="en-US" sz="3200" b="0" i="0" u="none" strike="noStrike" cap="none" normalizeH="0" baseline="0" dirty="0" smtClean="0">
              <a:ln>
                <a:noFill/>
              </a:ln>
              <a:solidFill>
                <a:schemeClr val="bg1"/>
              </a:solidFill>
              <a:effectLst/>
              <a:latin typeface="Amperzand" pitchFamily="2" charset="0"/>
              <a:ea typeface="Amperzand"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mperzand" pitchFamily="2" charset="0"/>
              <a:ea typeface="Amperzand" pitchFamily="2" charset="0"/>
            </a:endParaRPr>
          </a:p>
        </p:txBody>
      </p:sp>
    </p:spTree>
    <p:extLst>
      <p:ext uri="{BB962C8B-B14F-4D97-AF65-F5344CB8AC3E}">
        <p14:creationId xmlns:p14="http://schemas.microsoft.com/office/powerpoint/2010/main" val="756460041"/>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5">
                                            <p:txEl>
                                              <p:pRg st="0" end="0"/>
                                            </p:txEl>
                                          </p:spTgt>
                                        </p:tgtEl>
                                        <p:attrNameLst>
                                          <p:attrName>style.visibility</p:attrName>
                                        </p:attrNameLst>
                                      </p:cBhvr>
                                      <p:to>
                                        <p:strVal val="visible"/>
                                      </p:to>
                                    </p:set>
                                    <p:animEffect transition="in" filter="fade">
                                      <p:cBhvr>
                                        <p:cTn id="7" dur="2000"/>
                                        <p:tgtEl>
                                          <p:spTgt spid="522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25">
                                            <p:txEl>
                                              <p:pRg st="2" end="2"/>
                                            </p:txEl>
                                          </p:spTgt>
                                        </p:tgtEl>
                                        <p:attrNameLst>
                                          <p:attrName>style.visibility</p:attrName>
                                        </p:attrNameLst>
                                      </p:cBhvr>
                                      <p:to>
                                        <p:strVal val="visible"/>
                                      </p:to>
                                    </p:set>
                                    <p:animEffect transition="in" filter="fade">
                                      <p:cBhvr>
                                        <p:cTn id="12" dur="2000"/>
                                        <p:tgtEl>
                                          <p:spTgt spid="522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TROY</a:t>
            </a:r>
            <a:endParaRPr lang="en-US" dirty="0"/>
          </a:p>
        </p:txBody>
      </p:sp>
      <p:sp>
        <p:nvSpPr>
          <p:cNvPr id="3" name="Content Placeholder 2"/>
          <p:cNvSpPr>
            <a:spLocks noGrp="1"/>
          </p:cNvSpPr>
          <p:nvPr>
            <p:ph idx="1"/>
          </p:nvPr>
        </p:nvSpPr>
        <p:spPr/>
        <p:txBody>
          <a:bodyPr/>
          <a:lstStyle/>
          <a:p>
            <a:r>
              <a:rPr lang="en-US" dirty="0" smtClean="0">
                <a:effectLst/>
              </a:rPr>
              <a:t>The </a:t>
            </a:r>
            <a:r>
              <a:rPr lang="en-US" dirty="0">
                <a:effectLst/>
              </a:rPr>
              <a:t>epic begins when </a:t>
            </a:r>
            <a:r>
              <a:rPr lang="en-US" dirty="0" smtClean="0">
                <a:effectLst/>
              </a:rPr>
              <a:t>Athena </a:t>
            </a:r>
            <a:r>
              <a:rPr lang="en-US" smtClean="0">
                <a:effectLst/>
              </a:rPr>
              <a:t>is angry </a:t>
            </a:r>
            <a:r>
              <a:rPr lang="en-US" dirty="0">
                <a:effectLst/>
              </a:rPr>
              <a:t>at Odysseus for the violation of her shrine during the Trojan War when Troy is being destroyed by the </a:t>
            </a:r>
            <a:r>
              <a:rPr lang="en-US" dirty="0" smtClean="0">
                <a:effectLst/>
              </a:rPr>
              <a:t>Greeks</a:t>
            </a:r>
          </a:p>
          <a:p>
            <a:r>
              <a:rPr lang="en-US" dirty="0" smtClean="0">
                <a:effectLst/>
              </a:rPr>
              <a:t>. </a:t>
            </a:r>
            <a:r>
              <a:rPr lang="en-US" dirty="0">
                <a:effectLst/>
              </a:rPr>
              <a:t>There were three violations:  sexual, intellectual and sacred violations of the dignity of Athena (at Athena’s temple)  </a:t>
            </a:r>
            <a:endParaRPr lang="en-US" dirty="0" smtClean="0">
              <a:effectLst/>
            </a:endParaRPr>
          </a:p>
          <a:p>
            <a:r>
              <a:rPr lang="en-US" dirty="0" smtClean="0">
                <a:effectLst/>
              </a:rPr>
              <a:t>Athena turns against Odysseus and persuades Poseidon to join her in punishing him.</a:t>
            </a:r>
            <a:endParaRPr lang="en-US" dirty="0">
              <a:effectLst/>
            </a:endParaRPr>
          </a:p>
          <a:p>
            <a:endParaRPr lang="en-US" dirty="0"/>
          </a:p>
        </p:txBody>
      </p:sp>
    </p:spTree>
    <p:extLst>
      <p:ext uri="{BB962C8B-B14F-4D97-AF65-F5344CB8AC3E}">
        <p14:creationId xmlns:p14="http://schemas.microsoft.com/office/powerpoint/2010/main" val="1460936284"/>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12000" contrast="-23000"/>
          </a:blip>
          <a:stretch>
            <a:fillRect/>
          </a:stretch>
        </p:blipFill>
        <p:spPr>
          <a:xfrm>
            <a:off x="0" y="0"/>
            <a:ext cx="9144000" cy="6857999"/>
          </a:xfrm>
        </p:spPr>
      </p:pic>
      <p:sp>
        <p:nvSpPr>
          <p:cNvPr id="7" name="Rectangle 6"/>
          <p:cNvSpPr/>
          <p:nvPr/>
        </p:nvSpPr>
        <p:spPr>
          <a:xfrm>
            <a:off x="762000" y="0"/>
            <a:ext cx="7239000" cy="646331"/>
          </a:xfrm>
          <a:prstGeom prst="rect">
            <a:avLst/>
          </a:prstGeom>
        </p:spPr>
        <p:txBody>
          <a:bodyPr wrap="square">
            <a:spAutoFit/>
          </a:bodyPr>
          <a:lstStyle/>
          <a:p>
            <a:pPr lvl="0" algn="ctr" fontAlgn="base">
              <a:spcBef>
                <a:spcPct val="0"/>
              </a:spcBef>
              <a:spcAft>
                <a:spcPct val="0"/>
              </a:spcAft>
            </a:pPr>
            <a:r>
              <a:rPr kumimoji="0" lang="en-US" sz="3600" b="0" i="0" u="none" strike="noStrike" cap="none" normalizeH="0" baseline="0" dirty="0" smtClean="0">
                <a:ln>
                  <a:noFill/>
                </a:ln>
                <a:solidFill>
                  <a:srgbClr val="FBF7DD"/>
                </a:solidFill>
                <a:effectLst/>
                <a:latin typeface="Amperzand" pitchFamily="2" charset="0"/>
                <a:ea typeface="Amperzand" pitchFamily="2" charset="0"/>
                <a:cs typeface="Times New Roman" pitchFamily="18" charset="0"/>
              </a:rPr>
              <a:t>The Island of the Cicones</a:t>
            </a:r>
          </a:p>
        </p:txBody>
      </p:sp>
      <p:sp>
        <p:nvSpPr>
          <p:cNvPr id="24578" name="Rectangle 2"/>
          <p:cNvSpPr>
            <a:spLocks noChangeArrowheads="1"/>
          </p:cNvSpPr>
          <p:nvPr/>
        </p:nvSpPr>
        <p:spPr bwMode="auto">
          <a:xfrm>
            <a:off x="0" y="55602"/>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20000"/>
                    <a:lumOff val="80000"/>
                  </a:schemeClr>
                </a:solidFill>
                <a:effectLst/>
                <a:latin typeface="Times New Roman" pitchFamily="18" charset="0"/>
                <a:ea typeface="Calibri" pitchFamily="34" charset="0"/>
                <a:cs typeface="Times New Roman" pitchFamily="18"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20000"/>
                    <a:lumOff val="80000"/>
                  </a:schemeClr>
                </a:solidFill>
                <a:effectLst/>
                <a:latin typeface="Times New Roman" pitchFamily="18" charset="0"/>
                <a:ea typeface="Calibri" pitchFamily="34" charset="0"/>
                <a:cs typeface="Times New Roman" pitchFamily="18" charset="0"/>
              </a:rPr>
              <a:t>After leaving Troy, they stop to raid this island for supplies. They take the women as their </a:t>
            </a:r>
            <a:r>
              <a:rPr kumimoji="0" lang="en-US" sz="3600" b="0" i="0" u="none" strike="noStrike" cap="none" normalizeH="0" baseline="0" dirty="0" err="1" smtClean="0">
                <a:ln>
                  <a:noFill/>
                </a:ln>
                <a:solidFill>
                  <a:schemeClr val="accent3">
                    <a:lumMod val="20000"/>
                    <a:lumOff val="80000"/>
                  </a:schemeClr>
                </a:solidFill>
                <a:effectLst/>
                <a:latin typeface="Times New Roman" pitchFamily="18" charset="0"/>
                <a:ea typeface="Calibri" pitchFamily="34" charset="0"/>
                <a:cs typeface="Times New Roman" pitchFamily="18" charset="0"/>
              </a:rPr>
              <a:t>prize.The</a:t>
            </a:r>
            <a:r>
              <a:rPr kumimoji="0" lang="en-US" sz="3600" b="0" i="0" u="none" strike="noStrike" cap="none" normalizeH="0" baseline="0" dirty="0" smtClean="0">
                <a:ln>
                  <a:noFill/>
                </a:ln>
                <a:solidFill>
                  <a:schemeClr val="accent3">
                    <a:lumMod val="20000"/>
                    <a:lumOff val="80000"/>
                  </a:schemeClr>
                </a:solidFill>
                <a:effectLst/>
                <a:latin typeface="Times New Roman" pitchFamily="18" charset="0"/>
                <a:ea typeface="Calibri" pitchFamily="34" charset="0"/>
                <a:cs typeface="Times New Roman" pitchFamily="18" charset="0"/>
              </a:rPr>
              <a:t> Cicones attack on horseback, and Odysseus loses 72 of his men.</a:t>
            </a:r>
            <a:endParaRPr kumimoji="0" lang="en-US" sz="3600" b="0" i="0" u="none" strike="noStrike" cap="none" normalizeH="0" baseline="0" dirty="0" smtClean="0">
              <a:ln>
                <a:noFill/>
              </a:ln>
              <a:solidFill>
                <a:schemeClr val="accent3">
                  <a:lumMod val="20000"/>
                  <a:lumOff val="80000"/>
                </a:schemeClr>
              </a:solidFill>
              <a:effectLst/>
              <a:latin typeface="Arial" pitchFamily="34" charset="0"/>
            </a:endParaRPr>
          </a:p>
        </p:txBody>
      </p:sp>
      <p:pic>
        <p:nvPicPr>
          <p:cNvPr id="10" name="Picture 9" descr="download (1).jpg"/>
          <p:cNvPicPr>
            <a:picLocks noChangeAspect="1"/>
          </p:cNvPicPr>
          <p:nvPr/>
        </p:nvPicPr>
        <p:blipFill>
          <a:blip r:embed="rId3"/>
          <a:stretch>
            <a:fillRect/>
          </a:stretch>
        </p:blipFill>
        <p:spPr>
          <a:xfrm>
            <a:off x="304800" y="3261248"/>
            <a:ext cx="8534400" cy="3596752"/>
          </a:xfrm>
          <a:prstGeom prst="rect">
            <a:avLst/>
          </a:prstGeom>
        </p:spPr>
      </p:pic>
    </p:spTree>
    <p:extLst>
      <p:ext uri="{BB962C8B-B14F-4D97-AF65-F5344CB8AC3E}">
        <p14:creationId xmlns:p14="http://schemas.microsoft.com/office/powerpoint/2010/main" val="1346611316"/>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fade">
                                      <p:cBhvr>
                                        <p:cTn id="12" dur="2000"/>
                                        <p:tgtEl>
                                          <p:spTgt spid="2457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5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14000" contrast="-21000"/>
          </a:blip>
          <a:stretch>
            <a:fillRect/>
          </a:stretch>
        </p:blipFill>
        <p:spPr>
          <a:xfrm>
            <a:off x="0" y="0"/>
            <a:ext cx="9144000" cy="6857999"/>
          </a:xfrm>
        </p:spPr>
      </p:pic>
      <p:sp>
        <p:nvSpPr>
          <p:cNvPr id="5" name="TextBox 4"/>
          <p:cNvSpPr txBox="1"/>
          <p:nvPr/>
        </p:nvSpPr>
        <p:spPr>
          <a:xfrm>
            <a:off x="1143000" y="0"/>
            <a:ext cx="6553200" cy="707886"/>
          </a:xfrm>
          <a:prstGeom prst="rect">
            <a:avLst/>
          </a:prstGeom>
          <a:noFill/>
        </p:spPr>
        <p:txBody>
          <a:bodyPr wrap="square" rtlCol="0">
            <a:spAutoFit/>
          </a:bodyPr>
          <a:lstStyle/>
          <a:p>
            <a:r>
              <a:rPr lang="en-US" sz="4000" dirty="0">
                <a:solidFill>
                  <a:schemeClr val="bg1">
                    <a:lumMod val="95000"/>
                  </a:schemeClr>
                </a:solidFill>
                <a:latin typeface="Amperzand" pitchFamily="2" charset="0"/>
                <a:ea typeface="Amperzand" pitchFamily="2" charset="0"/>
              </a:rPr>
              <a:t>The Island of the Lotus </a:t>
            </a:r>
            <a:r>
              <a:rPr lang="en-US" sz="4000" dirty="0" smtClean="0">
                <a:solidFill>
                  <a:schemeClr val="bg1">
                    <a:lumMod val="95000"/>
                  </a:schemeClr>
                </a:solidFill>
                <a:latin typeface="Amperzand" pitchFamily="2" charset="0"/>
                <a:ea typeface="Amperzand" pitchFamily="2" charset="0"/>
              </a:rPr>
              <a:t>Eaters</a:t>
            </a:r>
            <a:endParaRPr lang="en-US" sz="4000" dirty="0">
              <a:solidFill>
                <a:schemeClr val="bg1">
                  <a:lumMod val="95000"/>
                </a:schemeClr>
              </a:solidFill>
              <a:latin typeface="Amperzand" pitchFamily="2" charset="0"/>
              <a:ea typeface="Amperzand" pitchFamily="2" charset="0"/>
            </a:endParaRPr>
          </a:p>
        </p:txBody>
      </p:sp>
      <p:sp>
        <p:nvSpPr>
          <p:cNvPr id="23553" name="Rectangle 1"/>
          <p:cNvSpPr>
            <a:spLocks noChangeArrowheads="1"/>
          </p:cNvSpPr>
          <p:nvPr/>
        </p:nvSpPr>
        <p:spPr bwMode="auto">
          <a:xfrm>
            <a:off x="0" y="342781"/>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bg2"/>
              </a:solidFill>
              <a:effectLst/>
              <a:latin typeface="+mj-l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2"/>
                </a:solidFill>
                <a:effectLst/>
                <a:latin typeface="+mj-lt"/>
                <a:ea typeface="Calibri" pitchFamily="34" charset="0"/>
                <a:cs typeface="Times New Roman" pitchFamily="18" charset="0"/>
              </a:rPr>
              <a:t>Odysseus</a:t>
            </a:r>
            <a:r>
              <a:rPr kumimoji="0" lang="en-US" sz="3600" b="0" i="0" u="none" strike="noStrike" cap="none" normalizeH="0" baseline="0" dirty="0" smtClean="0">
                <a:ln>
                  <a:noFill/>
                </a:ln>
                <a:solidFill>
                  <a:schemeClr val="bg2"/>
                </a:solidFill>
                <a:effectLst/>
                <a:latin typeface="+mj-lt"/>
                <a:ea typeface="Amperzand" pitchFamily="2" charset="0"/>
                <a:cs typeface="Times New Roman" pitchFamily="18" charset="0"/>
              </a:rPr>
              <a:t> sends his men out to search for food, and has to recover them when they eat the Lotus Flower</a:t>
            </a:r>
            <a:endParaRPr kumimoji="0" lang="en-US" sz="3600" b="0" i="0" u="none" strike="noStrike" cap="none" normalizeH="0" baseline="0" dirty="0" smtClean="0">
              <a:ln>
                <a:noFill/>
              </a:ln>
              <a:solidFill>
                <a:schemeClr val="bg2"/>
              </a:solidFill>
              <a:effectLst/>
              <a:latin typeface="+mj-lt"/>
              <a:ea typeface="Amperzand" pitchFamily="2" charset="0"/>
            </a:endParaRPr>
          </a:p>
        </p:txBody>
      </p:sp>
      <p:pic>
        <p:nvPicPr>
          <p:cNvPr id="7" name="Picture 6" descr="lotus eaters.jpg"/>
          <p:cNvPicPr>
            <a:picLocks noChangeAspect="1"/>
          </p:cNvPicPr>
          <p:nvPr/>
        </p:nvPicPr>
        <p:blipFill>
          <a:blip r:embed="rId3"/>
          <a:stretch>
            <a:fillRect/>
          </a:stretch>
        </p:blipFill>
        <p:spPr>
          <a:xfrm>
            <a:off x="381000" y="3203526"/>
            <a:ext cx="8229600" cy="3438573"/>
          </a:xfrm>
          <a:prstGeom prst="rect">
            <a:avLst/>
          </a:prstGeom>
        </p:spPr>
      </p:pic>
    </p:spTree>
    <p:extLst>
      <p:ext uri="{BB962C8B-B14F-4D97-AF65-F5344CB8AC3E}">
        <p14:creationId xmlns:p14="http://schemas.microsoft.com/office/powerpoint/2010/main" val="4218904457"/>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3"/>
                                        </p:tgtEl>
                                        <p:attrNameLst>
                                          <p:attrName>style.visibility</p:attrName>
                                        </p:attrNameLst>
                                      </p:cBhvr>
                                      <p:to>
                                        <p:strVal val="visible"/>
                                      </p:to>
                                    </p:set>
                                    <p:animEffect transition="in" filter="fade">
                                      <p:cBhvr>
                                        <p:cTn id="12" dur="2000"/>
                                        <p:tgtEl>
                                          <p:spTgt spid="2355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5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19000" contrast="-16000"/>
          </a:blip>
          <a:stretch>
            <a:fillRect/>
          </a:stretch>
        </p:blipFill>
        <p:spPr>
          <a:xfrm>
            <a:off x="0" y="0"/>
            <a:ext cx="9144000" cy="6857999"/>
          </a:xfrm>
        </p:spPr>
      </p:pic>
      <p:pic>
        <p:nvPicPr>
          <p:cNvPr id="5" name="Picture 4" descr="lotus.jpg"/>
          <p:cNvPicPr>
            <a:picLocks noChangeAspect="1"/>
          </p:cNvPicPr>
          <p:nvPr/>
        </p:nvPicPr>
        <p:blipFill>
          <a:blip r:embed="rId3"/>
          <a:stretch>
            <a:fillRect/>
          </a:stretch>
        </p:blipFill>
        <p:spPr>
          <a:xfrm>
            <a:off x="381000" y="381000"/>
            <a:ext cx="4648200" cy="4343400"/>
          </a:xfrm>
          <a:prstGeom prst="rect">
            <a:avLst/>
          </a:prstGeom>
        </p:spPr>
      </p:pic>
      <p:sp>
        <p:nvSpPr>
          <p:cNvPr id="6" name="TextBox 5"/>
          <p:cNvSpPr txBox="1"/>
          <p:nvPr/>
        </p:nvSpPr>
        <p:spPr>
          <a:xfrm>
            <a:off x="5410200" y="457200"/>
            <a:ext cx="3276600" cy="5509200"/>
          </a:xfrm>
          <a:prstGeom prst="rect">
            <a:avLst/>
          </a:prstGeom>
          <a:noFill/>
        </p:spPr>
        <p:txBody>
          <a:bodyPr wrap="square" rtlCol="0">
            <a:spAutoFit/>
          </a:bodyPr>
          <a:lstStyle/>
          <a:p>
            <a:r>
              <a:rPr lang="en-US" sz="3200" dirty="0">
                <a:solidFill>
                  <a:schemeClr val="bg2"/>
                </a:solidFill>
                <a:latin typeface="Amperzand" pitchFamily="2" charset="0"/>
                <a:ea typeface="Amperzand" pitchFamily="2" charset="0"/>
              </a:rPr>
              <a:t>The Lotus is a plant </a:t>
            </a:r>
            <a:r>
              <a:rPr lang="en-US" sz="3200" dirty="0" smtClean="0">
                <a:solidFill>
                  <a:schemeClr val="bg2"/>
                </a:solidFill>
                <a:latin typeface="Amperzand" pitchFamily="2" charset="0"/>
                <a:ea typeface="Amperzand" pitchFamily="2" charset="0"/>
              </a:rPr>
              <a:t>creates an apathy of the eater.  Once </a:t>
            </a:r>
            <a:r>
              <a:rPr lang="en-US" sz="3200" dirty="0">
                <a:solidFill>
                  <a:schemeClr val="bg2"/>
                </a:solidFill>
                <a:latin typeface="Amperzand" pitchFamily="2" charset="0"/>
                <a:ea typeface="Amperzand" pitchFamily="2" charset="0"/>
              </a:rPr>
              <a:t>it is eaten, the person knows nothing nor cares for anything other than eating the lotus plant.  </a:t>
            </a:r>
          </a:p>
        </p:txBody>
      </p:sp>
    </p:spTree>
    <p:extLst>
      <p:ext uri="{BB962C8B-B14F-4D97-AF65-F5344CB8AC3E}">
        <p14:creationId xmlns:p14="http://schemas.microsoft.com/office/powerpoint/2010/main" val="4279019782"/>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27000" contrast="-35000"/>
          </a:blip>
          <a:stretch>
            <a:fillRect/>
          </a:stretch>
        </p:blipFill>
        <p:spPr>
          <a:xfrm>
            <a:off x="0" y="1"/>
            <a:ext cx="9144000" cy="6857999"/>
          </a:xfrm>
        </p:spPr>
      </p:pic>
      <p:sp>
        <p:nvSpPr>
          <p:cNvPr id="32769" name="Rectangle 1"/>
          <p:cNvSpPr>
            <a:spLocks noChangeArrowheads="1"/>
          </p:cNvSpPr>
          <p:nvPr/>
        </p:nvSpPr>
        <p:spPr bwMode="auto">
          <a:xfrm>
            <a:off x="1" y="0"/>
            <a:ext cx="88392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The Island of the Cyclopes: </a:t>
            </a:r>
            <a:endParaRPr kumimoji="0" lang="en-US" sz="4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800" dirty="0">
              <a:solidFill>
                <a:schemeClr val="bg1"/>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dirty="0">
              <a:solidFill>
                <a:schemeClr val="bg1"/>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Here, Odysseus and his men find a Cyclops' cave, lured by his cheese and wine.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The cyclops, Polyphemus, traps them inside the cave. Odysseus and his men blind the Cyclops with a heated spear and then sneak out under his heard of sheep.</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dirty="0">
              <a:solidFill>
                <a:schemeClr val="bg1"/>
              </a:solidFill>
              <a:latin typeface="Amperzand" pitchFamily="2" charset="0"/>
              <a:ea typeface="Amperzand" pitchFamily="2"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mperzand" pitchFamily="2" charset="0"/>
              <a:ea typeface="Amperzand" pitchFamily="2" charset="0"/>
            </a:endParaRPr>
          </a:p>
        </p:txBody>
      </p:sp>
    </p:spTree>
    <p:extLst>
      <p:ext uri="{BB962C8B-B14F-4D97-AF65-F5344CB8AC3E}">
        <p14:creationId xmlns:p14="http://schemas.microsoft.com/office/powerpoint/2010/main" val="3997436188"/>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769">
                                            <p:txEl>
                                              <p:pRg st="0" end="0"/>
                                            </p:txEl>
                                          </p:spTgt>
                                        </p:tgtEl>
                                        <p:attrNameLst>
                                          <p:attrName>style.visibility</p:attrName>
                                        </p:attrNameLst>
                                      </p:cBhvr>
                                      <p:to>
                                        <p:strVal val="visible"/>
                                      </p:to>
                                    </p:set>
                                    <p:animEffect transition="in" filter="circle(in)">
                                      <p:cBhvr>
                                        <p:cTn id="7" dur="2000"/>
                                        <p:tgtEl>
                                          <p:spTgt spid="32769">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2769">
                                            <p:txEl>
                                              <p:pRg st="4" end="4"/>
                                            </p:txEl>
                                          </p:spTgt>
                                        </p:tgtEl>
                                        <p:attrNameLst>
                                          <p:attrName>style.visibility</p:attrName>
                                        </p:attrNameLst>
                                      </p:cBhvr>
                                      <p:to>
                                        <p:strVal val="visible"/>
                                      </p:to>
                                    </p:set>
                                    <p:animEffect transition="in" filter="circle(in)">
                                      <p:cBhvr>
                                        <p:cTn id="10" dur="2000"/>
                                        <p:tgtEl>
                                          <p:spTgt spid="32769">
                                            <p:txEl>
                                              <p:pRg st="4" end="4"/>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2769">
                                            <p:txEl>
                                              <p:pRg st="5" end="5"/>
                                            </p:txEl>
                                          </p:spTgt>
                                        </p:tgtEl>
                                        <p:attrNameLst>
                                          <p:attrName>style.visibility</p:attrName>
                                        </p:attrNameLst>
                                      </p:cBhvr>
                                      <p:to>
                                        <p:strVal val="visible"/>
                                      </p:to>
                                    </p:set>
                                    <p:animEffect transition="in" filter="circle(in)">
                                      <p:cBhvr>
                                        <p:cTn id="13" dur="2000"/>
                                        <p:tgtEl>
                                          <p:spTgt spid="32769">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2769">
                                            <p:txEl>
                                              <p:pRg st="4" end="4"/>
                                            </p:txEl>
                                          </p:spTgt>
                                        </p:tgtEl>
                                        <p:attrNameLst>
                                          <p:attrName>style.visibility</p:attrName>
                                        </p:attrNameLst>
                                      </p:cBhvr>
                                      <p:to>
                                        <p:strVal val="visible"/>
                                      </p:to>
                                    </p:set>
                                    <p:animEffect transition="in" filter="circle(in)">
                                      <p:cBhvr>
                                        <p:cTn id="18" dur="2000"/>
                                        <p:tgtEl>
                                          <p:spTgt spid="32769">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2769">
                                            <p:txEl>
                                              <p:pRg st="5" end="5"/>
                                            </p:txEl>
                                          </p:spTgt>
                                        </p:tgtEl>
                                        <p:attrNameLst>
                                          <p:attrName>style.visibility</p:attrName>
                                        </p:attrNameLst>
                                      </p:cBhvr>
                                      <p:to>
                                        <p:strVal val="visible"/>
                                      </p:to>
                                    </p:set>
                                    <p:animEffect transition="in" filter="circle(in)">
                                      <p:cBhvr>
                                        <p:cTn id="21" dur="2000"/>
                                        <p:tgtEl>
                                          <p:spTgt spid="327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24000" contrast="-27000"/>
          </a:blip>
          <a:stretch>
            <a:fillRect/>
          </a:stretch>
        </p:blipFill>
        <p:spPr>
          <a:xfrm>
            <a:off x="0" y="0"/>
            <a:ext cx="9144000" cy="6857999"/>
          </a:xfrm>
        </p:spPr>
      </p:pic>
      <p:pic>
        <p:nvPicPr>
          <p:cNvPr id="5" name="Picture 4" descr="cave.jpg"/>
          <p:cNvPicPr>
            <a:picLocks noChangeAspect="1"/>
          </p:cNvPicPr>
          <p:nvPr/>
        </p:nvPicPr>
        <p:blipFill>
          <a:blip r:embed="rId3"/>
          <a:stretch>
            <a:fillRect/>
          </a:stretch>
        </p:blipFill>
        <p:spPr>
          <a:xfrm>
            <a:off x="228600" y="304801"/>
            <a:ext cx="4503684" cy="5236434"/>
          </a:xfrm>
          <a:prstGeom prst="rect">
            <a:avLst/>
          </a:prstGeom>
        </p:spPr>
      </p:pic>
      <p:sp>
        <p:nvSpPr>
          <p:cNvPr id="36865" name="Rectangle 1"/>
          <p:cNvSpPr>
            <a:spLocks noChangeArrowheads="1"/>
          </p:cNvSpPr>
          <p:nvPr/>
        </p:nvSpPr>
        <p:spPr bwMode="auto">
          <a:xfrm>
            <a:off x="228600" y="6019800"/>
            <a:ext cx="86868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Then Odysseus and his men escape from the cave by hiding under Polyphemus's sheep.</a:t>
            </a:r>
            <a:endParaRPr kumimoji="0" lang="en-US" sz="2000" b="0" i="0" u="none" strike="noStrike" cap="none" normalizeH="0" baseline="0" dirty="0" smtClean="0">
              <a:ln>
                <a:noFill/>
              </a:ln>
              <a:solidFill>
                <a:schemeClr val="bg1"/>
              </a:solidFill>
              <a:effectLst/>
              <a:latin typeface="Amperzand" pitchFamily="2" charset="0"/>
              <a:ea typeface="Amperzand" pitchFamily="2" charset="0"/>
            </a:endParaRPr>
          </a:p>
        </p:txBody>
      </p:sp>
      <p:pic>
        <p:nvPicPr>
          <p:cNvPr id="6" name="Picture 5" descr="cyclops.jpg"/>
          <p:cNvPicPr>
            <a:picLocks noChangeAspect="1"/>
          </p:cNvPicPr>
          <p:nvPr/>
        </p:nvPicPr>
        <p:blipFill>
          <a:blip r:embed="rId4"/>
          <a:stretch>
            <a:fillRect/>
          </a:stretch>
        </p:blipFill>
        <p:spPr>
          <a:xfrm>
            <a:off x="4732284" y="264102"/>
            <a:ext cx="4281354" cy="2466008"/>
          </a:xfrm>
          <a:prstGeom prst="rect">
            <a:avLst/>
          </a:prstGeom>
        </p:spPr>
      </p:pic>
    </p:spTree>
    <p:extLst>
      <p:ext uri="{BB962C8B-B14F-4D97-AF65-F5344CB8AC3E}">
        <p14:creationId xmlns:p14="http://schemas.microsoft.com/office/powerpoint/2010/main" val="2536867060"/>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circle(in)">
                                      <p:cBhvr>
                                        <p:cTn id="7" dur="2000"/>
                                        <p:tgtEl>
                                          <p:spTgt spid="368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lum bright="-24000" contrast="-16000"/>
          </a:blip>
          <a:stretch>
            <a:fillRect/>
          </a:stretch>
        </p:blipFill>
        <p:spPr>
          <a:xfrm>
            <a:off x="0" y="0"/>
            <a:ext cx="9144000" cy="6857999"/>
          </a:xfrm>
        </p:spPr>
      </p:pic>
      <p:sp>
        <p:nvSpPr>
          <p:cNvPr id="33794" name="Rectangle 2"/>
          <p:cNvSpPr>
            <a:spLocks noChangeArrowheads="1"/>
          </p:cNvSpPr>
          <p:nvPr/>
        </p:nvSpPr>
        <p:spPr bwMode="auto">
          <a:xfrm>
            <a:off x="228601" y="309648"/>
            <a:ext cx="8915400" cy="1200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mperzand" pitchFamily="2" charset="0"/>
                <a:ea typeface="Amperzand" pitchFamily="2" charset="0"/>
                <a:cs typeface="Times New Roman" pitchFamily="18" charset="0"/>
              </a:rPr>
              <a:t>Aeolus, the god of the winds, gives Odysseus all of the bad winds, so he can safely sail home. Odysseus' men go against his orders and open the bag, and all of the winds escape.</a:t>
            </a:r>
            <a:endParaRPr kumimoji="0" lang="en-US" sz="2400" b="0" i="0" u="none" strike="noStrike" cap="none" normalizeH="0" baseline="0" dirty="0" smtClean="0">
              <a:ln>
                <a:noFill/>
              </a:ln>
              <a:solidFill>
                <a:schemeClr val="bg1"/>
              </a:solidFill>
              <a:effectLst/>
              <a:latin typeface="Amperzand" pitchFamily="2" charset="0"/>
              <a:ea typeface="Amperzand" pitchFamily="2" charset="0"/>
            </a:endParaRPr>
          </a:p>
        </p:txBody>
      </p:sp>
      <p:pic>
        <p:nvPicPr>
          <p:cNvPr id="7" name="Picture 6" descr="BagofWinds_2.jpg"/>
          <p:cNvPicPr>
            <a:picLocks noChangeAspect="1"/>
          </p:cNvPicPr>
          <p:nvPr/>
        </p:nvPicPr>
        <p:blipFill>
          <a:blip r:embed="rId3"/>
          <a:stretch>
            <a:fillRect/>
          </a:stretch>
        </p:blipFill>
        <p:spPr>
          <a:xfrm>
            <a:off x="228600" y="1676400"/>
            <a:ext cx="8534400" cy="5181600"/>
          </a:xfrm>
          <a:prstGeom prst="rect">
            <a:avLst/>
          </a:prstGeom>
        </p:spPr>
      </p:pic>
    </p:spTree>
    <p:extLst>
      <p:ext uri="{BB962C8B-B14F-4D97-AF65-F5344CB8AC3E}">
        <p14:creationId xmlns:p14="http://schemas.microsoft.com/office/powerpoint/2010/main" val="699780591"/>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350</TotalTime>
  <Words>683</Words>
  <Application>Microsoft Macintosh PowerPoint</Application>
  <PresentationFormat>On-screen Show (4:3)</PresentationFormat>
  <Paragraphs>69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Habitat</vt:lpstr>
      <vt:lpstr>The 12 Adventures of Odysseus</vt:lpstr>
      <vt:lpstr>All of the places</vt:lpstr>
      <vt:lpstr>AFTER TROY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Burton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12 Adventures of Odysseus</dc:title>
  <dc:creator>Allison Levine</dc:creator>
  <cp:lastModifiedBy>Daniel Clay</cp:lastModifiedBy>
  <cp:revision>7</cp:revision>
  <dcterms:created xsi:type="dcterms:W3CDTF">2014-11-24T17:26:45Z</dcterms:created>
  <dcterms:modified xsi:type="dcterms:W3CDTF">2017-10-21T23:39:58Z</dcterms:modified>
</cp:coreProperties>
</file>