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5" r:id="rId14"/>
    <p:sldId id="270" r:id="rId15"/>
    <p:sldId id="272" r:id="rId16"/>
    <p:sldId id="273" r:id="rId17"/>
    <p:sldId id="274" r:id="rId18"/>
    <p:sldId id="276" r:id="rId19"/>
    <p:sldId id="277" r:id="rId20"/>
    <p:sldId id="278" r:id="rId21"/>
    <p:sldId id="279" r:id="rId22"/>
    <p:sldId id="280" r:id="rId23"/>
    <p:sldId id="281" r:id="rId24"/>
    <p:sldId id="283" r:id="rId25"/>
    <p:sldId id="284" r:id="rId26"/>
    <p:sldId id="285" r:id="rId27"/>
    <p:sldId id="286" r:id="rId28"/>
    <p:sldId id="287" r:id="rId29"/>
    <p:sldId id="288" r:id="rId30"/>
    <p:sldId id="289" r:id="rId31"/>
    <p:sldId id="290" r:id="rId32"/>
    <p:sldId id="291" r:id="rId33"/>
    <p:sldId id="292" r:id="rId34"/>
    <p:sldId id="293" r:id="rId35"/>
    <p:sldId id="305" r:id="rId36"/>
    <p:sldId id="306" r:id="rId37"/>
    <p:sldId id="307" r:id="rId38"/>
    <p:sldId id="308" r:id="rId39"/>
    <p:sldId id="309" r:id="rId40"/>
    <p:sldId id="310" r:id="rId41"/>
    <p:sldId id="311" r:id="rId42"/>
    <p:sldId id="312" r:id="rId43"/>
    <p:sldId id="313" r:id="rId44"/>
    <p:sldId id="314" r:id="rId45"/>
    <p:sldId id="315" r:id="rId46"/>
    <p:sldId id="294" r:id="rId47"/>
    <p:sldId id="295" r:id="rId48"/>
    <p:sldId id="296" r:id="rId49"/>
    <p:sldId id="297" r:id="rId50"/>
    <p:sldId id="298" r:id="rId51"/>
    <p:sldId id="299" r:id="rId52"/>
    <p:sldId id="300" r:id="rId53"/>
    <p:sldId id="301" r:id="rId54"/>
    <p:sldId id="302" r:id="rId55"/>
    <p:sldId id="30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8" d="100"/>
          <a:sy n="58" d="100"/>
        </p:scale>
        <p:origin x="-93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Virgil’s </a:t>
            </a:r>
            <a:r>
              <a:rPr lang="en-US" i="1" dirty="0" err="1" smtClean="0"/>
              <a:t>Aeneid</a:t>
            </a:r>
            <a:endParaRPr lang="en-US" dirty="0"/>
          </a:p>
        </p:txBody>
      </p:sp>
      <p:sp>
        <p:nvSpPr>
          <p:cNvPr id="3" name="Subtitle 2"/>
          <p:cNvSpPr>
            <a:spLocks noGrp="1"/>
          </p:cNvSpPr>
          <p:nvPr>
            <p:ph sz="half" idx="1"/>
          </p:nvPr>
        </p:nvSpPr>
        <p:spPr/>
        <p:txBody>
          <a:bodyPr/>
          <a:lstStyle/>
          <a:p>
            <a:r>
              <a:rPr lang="en-US" dirty="0" smtClean="0"/>
              <a:t>Books 1-2. </a:t>
            </a:r>
          </a:p>
          <a:p>
            <a:endParaRPr lang="en-US" dirty="0"/>
          </a:p>
          <a:p>
            <a:pPr marL="0" indent="0">
              <a:buNone/>
            </a:pPr>
            <a:r>
              <a:rPr lang="en-US" dirty="0" smtClean="0"/>
              <a:t> In which Aeneas and his men arrive at Carthage and tell Dido of his adventures in the Trojan War and on the high seas.</a:t>
            </a:r>
            <a:endParaRPr lang="en-US" dirty="0"/>
          </a:p>
        </p:txBody>
      </p:sp>
      <p:pic>
        <p:nvPicPr>
          <p:cNvPr id="5" name="Content Placeholder 4" descr="aeneid.jpg"/>
          <p:cNvPicPr>
            <a:picLocks noGrp="1" noChangeAspect="1"/>
          </p:cNvPicPr>
          <p:nvPr>
            <p:ph sz="half" idx="2"/>
          </p:nvPr>
        </p:nvPicPr>
        <p:blipFill>
          <a:blip r:embed="rId2">
            <a:extLst>
              <a:ext uri="{28A0092B-C50C-407E-A947-70E740481C1C}">
                <a14:useLocalDpi xmlns:a14="http://schemas.microsoft.com/office/drawing/2010/main" val="0"/>
              </a:ext>
            </a:extLst>
          </a:blip>
          <a:srcRect l="-22842" r="-22842"/>
          <a:stretch>
            <a:fillRect/>
          </a:stretch>
        </p:blipFill>
        <p:spPr/>
      </p:pic>
    </p:spTree>
    <p:extLst>
      <p:ext uri="{BB962C8B-B14F-4D97-AF65-F5344CB8AC3E}">
        <p14:creationId xmlns:p14="http://schemas.microsoft.com/office/powerpoint/2010/main" val="38493750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Prophecy</a:t>
            </a:r>
            <a:endParaRPr lang="en-US" dirty="0"/>
          </a:p>
        </p:txBody>
      </p:sp>
      <p:sp>
        <p:nvSpPr>
          <p:cNvPr id="3" name="Content Placeholder 2"/>
          <p:cNvSpPr>
            <a:spLocks noGrp="1"/>
          </p:cNvSpPr>
          <p:nvPr>
            <p:ph idx="1"/>
          </p:nvPr>
        </p:nvSpPr>
        <p:spPr/>
        <p:txBody>
          <a:bodyPr/>
          <a:lstStyle/>
          <a:p>
            <a:r>
              <a:rPr lang="en-US" dirty="0" smtClean="0"/>
              <a:t>1:347-398:  An extended “prophecy” about the line of Aeneas culmination in Caesar and the future </a:t>
            </a:r>
            <a:r>
              <a:rPr lang="en-US" dirty="0" err="1" smtClean="0"/>
              <a:t>dominIon</a:t>
            </a:r>
            <a:r>
              <a:rPr lang="en-US" dirty="0" smtClean="0"/>
              <a:t> of Rome.</a:t>
            </a:r>
          </a:p>
          <a:p>
            <a:r>
              <a:rPr lang="en-US" dirty="0" smtClean="0"/>
              <a:t>The </a:t>
            </a:r>
            <a:r>
              <a:rPr lang="en-US" dirty="0" err="1" smtClean="0"/>
              <a:t>Aeneid</a:t>
            </a:r>
            <a:r>
              <a:rPr lang="en-US" dirty="0" smtClean="0"/>
              <a:t> contains numerous examples of these “prophesies.”</a:t>
            </a:r>
          </a:p>
          <a:p>
            <a:r>
              <a:rPr lang="en-US" dirty="0" smtClean="0"/>
              <a:t>How do they differ from Biblical prophesy?</a:t>
            </a:r>
          </a:p>
          <a:p>
            <a:r>
              <a:rPr lang="en-US" dirty="0" smtClean="0"/>
              <a:t>What do you think that Virgil is trying to do with these “prophesies”?</a:t>
            </a:r>
            <a:endParaRPr lang="en-US" dirty="0"/>
          </a:p>
        </p:txBody>
      </p:sp>
    </p:spTree>
    <p:extLst>
      <p:ext uri="{BB962C8B-B14F-4D97-AF65-F5344CB8AC3E}">
        <p14:creationId xmlns:p14="http://schemas.microsoft.com/office/powerpoint/2010/main" val="28928084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smtClean="0"/>
              <a:t>Imperium Sine Fine</a:t>
            </a:r>
            <a:endParaRPr lang="en-US" i="1" dirty="0"/>
          </a:p>
        </p:txBody>
      </p:sp>
      <p:sp>
        <p:nvSpPr>
          <p:cNvPr id="5" name="Content Placeholder 4"/>
          <p:cNvSpPr>
            <a:spLocks noGrp="1"/>
          </p:cNvSpPr>
          <p:nvPr>
            <p:ph sz="half" idx="1"/>
          </p:nvPr>
        </p:nvSpPr>
        <p:spPr/>
        <p:txBody>
          <a:bodyPr/>
          <a:lstStyle/>
          <a:p>
            <a:r>
              <a:rPr lang="en-US" dirty="0" smtClean="0"/>
              <a:t>1:375:  The gift of “empire without end.”</a:t>
            </a:r>
          </a:p>
          <a:p>
            <a:r>
              <a:rPr lang="en-US" dirty="0" smtClean="0"/>
              <a:t>Justification for Roman imperialism and extension of empire.</a:t>
            </a:r>
          </a:p>
          <a:p>
            <a:r>
              <a:rPr lang="en-US" dirty="0" smtClean="0"/>
              <a:t>Imperialism in the recent past.  </a:t>
            </a:r>
            <a:endParaRPr lang="en-US" dirty="0"/>
          </a:p>
        </p:txBody>
      </p:sp>
      <p:pic>
        <p:nvPicPr>
          <p:cNvPr id="7" name="Content Placeholder 6" descr="rome.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24712" b="-24712"/>
          <a:stretch>
            <a:fillRect/>
          </a:stretch>
        </p:blipFill>
        <p:spPr/>
      </p:pic>
    </p:spTree>
    <p:extLst>
      <p:ext uri="{BB962C8B-B14F-4D97-AF65-F5344CB8AC3E}">
        <p14:creationId xmlns:p14="http://schemas.microsoft.com/office/powerpoint/2010/main" val="32363342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Aeneas and Dido</a:t>
            </a:r>
            <a:endParaRPr lang="en-US" dirty="0"/>
          </a:p>
        </p:txBody>
      </p:sp>
      <p:sp>
        <p:nvSpPr>
          <p:cNvPr id="5" name="Content Placeholder 4"/>
          <p:cNvSpPr>
            <a:spLocks noGrp="1"/>
          </p:cNvSpPr>
          <p:nvPr>
            <p:ph idx="1"/>
          </p:nvPr>
        </p:nvSpPr>
        <p:spPr/>
        <p:txBody>
          <a:bodyPr/>
          <a:lstStyle/>
          <a:p>
            <a:r>
              <a:rPr lang="en-US" dirty="0" smtClean="0"/>
              <a:t>In lines 1: 776-779, what does Dido offer Aeneas?</a:t>
            </a:r>
          </a:p>
          <a:p>
            <a:r>
              <a:rPr lang="en-US" dirty="0" smtClean="0"/>
              <a:t>What would be wrong with accepting Dido’s offer?</a:t>
            </a:r>
          </a:p>
          <a:p>
            <a:r>
              <a:rPr lang="en-US" dirty="0" smtClean="0"/>
              <a:t>What does this tell us about Aeneas’ view of duty?</a:t>
            </a:r>
          </a:p>
          <a:p>
            <a:r>
              <a:rPr lang="en-US" dirty="0" smtClean="0"/>
              <a:t>Does it seem like he entertains thoughts of accepting her offer?</a:t>
            </a:r>
            <a:endParaRPr lang="en-US" dirty="0"/>
          </a:p>
        </p:txBody>
      </p:sp>
    </p:spTree>
    <p:extLst>
      <p:ext uri="{BB962C8B-B14F-4D97-AF65-F5344CB8AC3E}">
        <p14:creationId xmlns:p14="http://schemas.microsoft.com/office/powerpoint/2010/main" val="14322523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True Love?</a:t>
            </a:r>
            <a:endParaRPr lang="en-US" dirty="0"/>
          </a:p>
        </p:txBody>
      </p:sp>
      <p:sp>
        <p:nvSpPr>
          <p:cNvPr id="5" name="Content Placeholder 4"/>
          <p:cNvSpPr>
            <a:spLocks noGrp="1"/>
          </p:cNvSpPr>
          <p:nvPr>
            <p:ph sz="half" idx="1"/>
          </p:nvPr>
        </p:nvSpPr>
        <p:spPr/>
        <p:txBody>
          <a:bodyPr/>
          <a:lstStyle/>
          <a:p>
            <a:r>
              <a:rPr lang="en-US" dirty="0" smtClean="0"/>
              <a:t>What happens to Dido emotionally as she spends time with Aeneas?</a:t>
            </a:r>
          </a:p>
          <a:p>
            <a:r>
              <a:rPr lang="en-US" dirty="0" smtClean="0"/>
              <a:t>How is this view of “falling in love” similar to our cultural ideal of romance?</a:t>
            </a:r>
            <a:endParaRPr lang="en-US" dirty="0"/>
          </a:p>
        </p:txBody>
      </p:sp>
      <p:pic>
        <p:nvPicPr>
          <p:cNvPr id="7" name="Content Placeholder 6" descr="true-love-images-images-6.jpg"/>
          <p:cNvPicPr>
            <a:picLocks noGrp="1" noChangeAspect="1"/>
          </p:cNvPicPr>
          <p:nvPr>
            <p:ph sz="half" idx="2"/>
          </p:nvPr>
        </p:nvPicPr>
        <p:blipFill>
          <a:blip r:embed="rId2">
            <a:extLst>
              <a:ext uri="{28A0092B-C50C-407E-A947-70E740481C1C}">
                <a14:useLocalDpi xmlns:a14="http://schemas.microsoft.com/office/drawing/2010/main" val="0"/>
              </a:ext>
            </a:extLst>
          </a:blip>
          <a:srcRect t="-24712" b="-24712"/>
          <a:stretch>
            <a:fillRect/>
          </a:stretch>
        </p:blipFill>
        <p:spPr/>
      </p:pic>
    </p:spTree>
    <p:extLst>
      <p:ext uri="{BB962C8B-B14F-4D97-AF65-F5344CB8AC3E}">
        <p14:creationId xmlns:p14="http://schemas.microsoft.com/office/powerpoint/2010/main" val="21189946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Stoicism</a:t>
            </a:r>
            <a:endParaRPr lang="en-US" dirty="0"/>
          </a:p>
        </p:txBody>
      </p:sp>
      <p:sp>
        <p:nvSpPr>
          <p:cNvPr id="3" name="Content Placeholder 2"/>
          <p:cNvSpPr>
            <a:spLocks noGrp="1"/>
          </p:cNvSpPr>
          <p:nvPr>
            <p:ph idx="1"/>
          </p:nvPr>
        </p:nvSpPr>
        <p:spPr/>
        <p:txBody>
          <a:bodyPr/>
          <a:lstStyle/>
          <a:p>
            <a:r>
              <a:rPr lang="en-US" dirty="0" smtClean="0"/>
              <a:t>Underlying philosophy of Virgil that he is attempting to transform the Romans </a:t>
            </a:r>
            <a:r>
              <a:rPr lang="en-US" dirty="0" smtClean="0"/>
              <a:t>with stoicism –doing one’s duty.</a:t>
            </a:r>
            <a:endParaRPr lang="en-US" dirty="0" smtClean="0"/>
          </a:p>
          <a:p>
            <a:r>
              <a:rPr lang="en-US" dirty="0" smtClean="0"/>
              <a:t>Aeneas is transformed from someone who appears to be a fairly normal human being to the embodiment of the Stoic hero.</a:t>
            </a:r>
          </a:p>
          <a:p>
            <a:endParaRPr lang="en-US" dirty="0"/>
          </a:p>
        </p:txBody>
      </p:sp>
    </p:spTree>
    <p:extLst>
      <p:ext uri="{BB962C8B-B14F-4D97-AF65-F5344CB8AC3E}">
        <p14:creationId xmlns:p14="http://schemas.microsoft.com/office/powerpoint/2010/main" val="5773874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Tenets of Stoicism</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God is impersonal</a:t>
            </a:r>
          </a:p>
          <a:p>
            <a:r>
              <a:rPr lang="en-US" dirty="0" smtClean="0"/>
              <a:t>Reality is material</a:t>
            </a:r>
          </a:p>
          <a:p>
            <a:r>
              <a:rPr lang="en-US" dirty="0" smtClean="0"/>
              <a:t>Rejects creator/creature distinction; everything contains divinity.</a:t>
            </a:r>
          </a:p>
          <a:p>
            <a:r>
              <a:rPr lang="en-US" dirty="0" smtClean="0"/>
              <a:t>Every element of nature is reasonable and right:</a:t>
            </a:r>
          </a:p>
          <a:p>
            <a:pPr lvl="1"/>
            <a:r>
              <a:rPr lang="en-US" dirty="0" smtClean="0"/>
              <a:t>Denies sin and its effects</a:t>
            </a:r>
          </a:p>
          <a:p>
            <a:pPr lvl="1"/>
            <a:r>
              <a:rPr lang="en-US" dirty="0" smtClean="0"/>
              <a:t>Denies evil</a:t>
            </a:r>
          </a:p>
          <a:p>
            <a:endParaRPr lang="en-US" dirty="0"/>
          </a:p>
        </p:txBody>
      </p:sp>
      <p:pic>
        <p:nvPicPr>
          <p:cNvPr id="7" name="Content Placeholder 6" descr="seneca.jpg"/>
          <p:cNvPicPr>
            <a:picLocks noGrp="1" noChangeAspect="1"/>
          </p:cNvPicPr>
          <p:nvPr>
            <p:ph sz="half" idx="2"/>
          </p:nvPr>
        </p:nvPicPr>
        <p:blipFill>
          <a:blip r:embed="rId2">
            <a:extLst>
              <a:ext uri="{28A0092B-C50C-407E-A947-70E740481C1C}">
                <a14:useLocalDpi xmlns:a14="http://schemas.microsoft.com/office/drawing/2010/main" val="0"/>
              </a:ext>
            </a:extLst>
          </a:blip>
          <a:srcRect l="-13591" r="-13591"/>
          <a:stretch>
            <a:fillRect/>
          </a:stretch>
        </p:blipFill>
        <p:spPr/>
      </p:pic>
    </p:spTree>
    <p:extLst>
      <p:ext uri="{BB962C8B-B14F-4D97-AF65-F5344CB8AC3E}">
        <p14:creationId xmlns:p14="http://schemas.microsoft.com/office/powerpoint/2010/main" val="36889333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Fate</a:t>
            </a:r>
            <a:endParaRPr lang="en-US" dirty="0"/>
          </a:p>
        </p:txBody>
      </p:sp>
      <p:sp>
        <p:nvSpPr>
          <p:cNvPr id="3" name="Content Placeholder 2"/>
          <p:cNvSpPr>
            <a:spLocks noGrp="1"/>
          </p:cNvSpPr>
          <p:nvPr>
            <p:ph sz="half" idx="1"/>
          </p:nvPr>
        </p:nvSpPr>
        <p:spPr/>
        <p:txBody>
          <a:bodyPr/>
          <a:lstStyle/>
          <a:p>
            <a:r>
              <a:rPr lang="en-US" dirty="0" smtClean="0"/>
              <a:t>Everything is predetermined:</a:t>
            </a:r>
          </a:p>
          <a:p>
            <a:r>
              <a:rPr lang="en-US" i="1" dirty="0" err="1" smtClean="0"/>
              <a:t>Que</a:t>
            </a:r>
            <a:r>
              <a:rPr lang="en-US" i="1" dirty="0" smtClean="0"/>
              <a:t> </a:t>
            </a:r>
            <a:r>
              <a:rPr lang="en-US" i="1" dirty="0" err="1" smtClean="0"/>
              <a:t>sirrah</a:t>
            </a:r>
            <a:r>
              <a:rPr lang="en-US" i="1" dirty="0" smtClean="0"/>
              <a:t> </a:t>
            </a:r>
            <a:r>
              <a:rPr lang="en-US" i="1" dirty="0" err="1" smtClean="0"/>
              <a:t>sirrah</a:t>
            </a:r>
            <a:r>
              <a:rPr lang="en-US" dirty="0" smtClean="0"/>
              <a:t>; what will be, will be.</a:t>
            </a:r>
          </a:p>
          <a:p>
            <a:r>
              <a:rPr lang="en-US" dirty="0" smtClean="0"/>
              <a:t>Natural disasters:</a:t>
            </a:r>
          </a:p>
          <a:p>
            <a:pPr lvl="1"/>
            <a:r>
              <a:rPr lang="en-US" dirty="0" err="1" smtClean="0"/>
              <a:t>Hurricans</a:t>
            </a:r>
            <a:endParaRPr lang="en-US" dirty="0" smtClean="0"/>
          </a:p>
          <a:p>
            <a:pPr lvl="1"/>
            <a:r>
              <a:rPr lang="en-US" dirty="0" smtClean="0"/>
              <a:t>Tornadoes</a:t>
            </a:r>
          </a:p>
          <a:p>
            <a:pPr lvl="1"/>
            <a:r>
              <a:rPr lang="en-US" dirty="0" smtClean="0"/>
              <a:t>earthquakes</a:t>
            </a:r>
            <a:endParaRPr lang="en-US" dirty="0"/>
          </a:p>
        </p:txBody>
      </p:sp>
      <p:pic>
        <p:nvPicPr>
          <p:cNvPr id="5" name="Content Placeholder 4" descr="tornado-against-dark-sky.jpg"/>
          <p:cNvPicPr>
            <a:picLocks noGrp="1" noChangeAspect="1"/>
          </p:cNvPicPr>
          <p:nvPr>
            <p:ph sz="half" idx="2"/>
          </p:nvPr>
        </p:nvPicPr>
        <p:blipFill>
          <a:blip r:embed="rId2">
            <a:extLst>
              <a:ext uri="{28A0092B-C50C-407E-A947-70E740481C1C}">
                <a14:useLocalDpi xmlns:a14="http://schemas.microsoft.com/office/drawing/2010/main" val="0"/>
              </a:ext>
            </a:extLst>
          </a:blip>
          <a:srcRect l="14200" r="14200"/>
          <a:stretch>
            <a:fillRect/>
          </a:stretch>
        </p:blipFill>
        <p:spPr/>
      </p:pic>
    </p:spTree>
    <p:extLst>
      <p:ext uri="{BB962C8B-B14F-4D97-AF65-F5344CB8AC3E}">
        <p14:creationId xmlns:p14="http://schemas.microsoft.com/office/powerpoint/2010/main" val="4486272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Force</a:t>
            </a:r>
            <a:endParaRPr lang="en-US" dirty="0"/>
          </a:p>
        </p:txBody>
      </p:sp>
      <p:sp>
        <p:nvSpPr>
          <p:cNvPr id="6" name="Content Placeholder 5"/>
          <p:cNvSpPr>
            <a:spLocks noGrp="1"/>
          </p:cNvSpPr>
          <p:nvPr>
            <p:ph idx="1"/>
          </p:nvPr>
        </p:nvSpPr>
        <p:spPr/>
        <p:txBody>
          <a:bodyPr/>
          <a:lstStyle/>
          <a:p>
            <a:r>
              <a:rPr lang="en-US" dirty="0" smtClean="0"/>
              <a:t>Everything is predetermined by “the force” (“may the force be with you”)</a:t>
            </a:r>
          </a:p>
          <a:p>
            <a:r>
              <a:rPr lang="en-US" dirty="0" smtClean="0"/>
              <a:t>There are no accidents</a:t>
            </a:r>
          </a:p>
          <a:p>
            <a:r>
              <a:rPr lang="en-US" dirty="0" smtClean="0"/>
              <a:t>Even the force and its actions are </a:t>
            </a:r>
            <a:r>
              <a:rPr lang="en-US" dirty="0" err="1" smtClean="0"/>
              <a:t>predtermined</a:t>
            </a:r>
            <a:endParaRPr lang="en-US" dirty="0"/>
          </a:p>
        </p:txBody>
      </p:sp>
    </p:spTree>
    <p:extLst>
      <p:ext uri="{BB962C8B-B14F-4D97-AF65-F5344CB8AC3E}">
        <p14:creationId xmlns:p14="http://schemas.microsoft.com/office/powerpoint/2010/main" val="33633183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with Providence</a:t>
            </a:r>
            <a:endParaRPr lang="en-US" dirty="0"/>
          </a:p>
        </p:txBody>
      </p:sp>
      <p:sp>
        <p:nvSpPr>
          <p:cNvPr id="3" name="Content Placeholder 2"/>
          <p:cNvSpPr>
            <a:spLocks noGrp="1"/>
          </p:cNvSpPr>
          <p:nvPr>
            <p:ph idx="1"/>
          </p:nvPr>
        </p:nvSpPr>
        <p:spPr/>
        <p:txBody>
          <a:bodyPr/>
          <a:lstStyle/>
          <a:p>
            <a:r>
              <a:rPr lang="en-US" dirty="0" smtClean="0"/>
              <a:t>God is personal</a:t>
            </a:r>
          </a:p>
          <a:p>
            <a:r>
              <a:rPr lang="en-US" dirty="0" smtClean="0"/>
              <a:t>God is sovereign</a:t>
            </a:r>
          </a:p>
          <a:p>
            <a:r>
              <a:rPr lang="en-US" dirty="0" smtClean="0"/>
              <a:t>God is free</a:t>
            </a:r>
          </a:p>
          <a:p>
            <a:r>
              <a:rPr lang="en-US" dirty="0" smtClean="0"/>
              <a:t>God works all things for His glory and for our good.</a:t>
            </a:r>
          </a:p>
          <a:p>
            <a:r>
              <a:rPr lang="en-US" dirty="0" smtClean="0"/>
              <a:t>God governs all things </a:t>
            </a:r>
            <a:r>
              <a:rPr lang="en-US" i="1" dirty="0" smtClean="0"/>
              <a:t>personally.</a:t>
            </a:r>
            <a:endParaRPr lang="en-US" dirty="0"/>
          </a:p>
        </p:txBody>
      </p:sp>
    </p:spTree>
    <p:extLst>
      <p:ext uri="{BB962C8B-B14F-4D97-AF65-F5344CB8AC3E}">
        <p14:creationId xmlns:p14="http://schemas.microsoft.com/office/powerpoint/2010/main" val="19761725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t>
            </a:r>
            <a:endParaRPr lang="en-US" dirty="0"/>
          </a:p>
        </p:txBody>
      </p:sp>
      <p:sp>
        <p:nvSpPr>
          <p:cNvPr id="3" name="Content Placeholder 2"/>
          <p:cNvSpPr>
            <a:spLocks noGrp="1"/>
          </p:cNvSpPr>
          <p:nvPr>
            <p:ph idx="1"/>
          </p:nvPr>
        </p:nvSpPr>
        <p:spPr/>
        <p:txBody>
          <a:bodyPr/>
          <a:lstStyle/>
          <a:p>
            <a:r>
              <a:rPr lang="en-US" dirty="0" smtClean="0"/>
              <a:t>In Stoicism, reason is man’s highest and best function</a:t>
            </a:r>
          </a:p>
          <a:p>
            <a:r>
              <a:rPr lang="en-US" dirty="0" smtClean="0"/>
              <a:t>Man is totally autonomous</a:t>
            </a:r>
          </a:p>
          <a:p>
            <a:pPr lvl="1"/>
            <a:r>
              <a:rPr lang="en-US" dirty="0" smtClean="0"/>
              <a:t>Not under any kind of law or sovereign</a:t>
            </a:r>
          </a:p>
          <a:p>
            <a:pPr lvl="1"/>
            <a:r>
              <a:rPr lang="en-US" dirty="0" smtClean="0"/>
              <a:t>Everything is predetermined except man’s response to circumstances</a:t>
            </a:r>
          </a:p>
          <a:p>
            <a:pPr lvl="1"/>
            <a:r>
              <a:rPr lang="en-US" dirty="0" smtClean="0"/>
              <a:t>The state of the inner life is the key to Stoic “pietas”</a:t>
            </a:r>
            <a:endParaRPr lang="en-US" dirty="0"/>
          </a:p>
        </p:txBody>
      </p:sp>
    </p:spTree>
    <p:extLst>
      <p:ext uri="{BB962C8B-B14F-4D97-AF65-F5344CB8AC3E}">
        <p14:creationId xmlns:p14="http://schemas.microsoft.com/office/powerpoint/2010/main" val="14683807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Comparisons between the </a:t>
            </a:r>
            <a:r>
              <a:rPr lang="en-US" i="1" dirty="0" smtClean="0"/>
              <a:t>Odyssey</a:t>
            </a:r>
            <a:r>
              <a:rPr lang="en-US" dirty="0" smtClean="0"/>
              <a:t> and the </a:t>
            </a:r>
            <a:r>
              <a:rPr lang="en-US" i="1" dirty="0" err="1" smtClean="0"/>
              <a:t>Aeneid</a:t>
            </a:r>
            <a:endParaRPr lang="en-US" dirty="0"/>
          </a:p>
        </p:txBody>
      </p:sp>
      <p:sp>
        <p:nvSpPr>
          <p:cNvPr id="3" name="Content Placeholder 2"/>
          <p:cNvSpPr>
            <a:spLocks noGrp="1"/>
          </p:cNvSpPr>
          <p:nvPr>
            <p:ph idx="1"/>
          </p:nvPr>
        </p:nvSpPr>
        <p:spPr/>
        <p:txBody>
          <a:bodyPr>
            <a:normAutofit lnSpcReduction="10000"/>
          </a:bodyPr>
          <a:lstStyle/>
          <a:p>
            <a:r>
              <a:rPr lang="en-US" dirty="0" smtClean="0"/>
              <a:t>Both of the protagonists lament the fact that they survived the Trojan War.</a:t>
            </a:r>
          </a:p>
          <a:p>
            <a:r>
              <a:rPr lang="en-US" dirty="0" smtClean="0"/>
              <a:t>Both had great </a:t>
            </a:r>
            <a:r>
              <a:rPr lang="en-US" dirty="0" err="1" smtClean="0"/>
              <a:t>harships</a:t>
            </a:r>
            <a:r>
              <a:rPr lang="en-US" dirty="0" smtClean="0"/>
              <a:t> at sea on the way to their destination.</a:t>
            </a:r>
          </a:p>
          <a:p>
            <a:r>
              <a:rPr lang="en-US" dirty="0" smtClean="0"/>
              <a:t>Both Odysseus and Aeneas were detained by beautiful women (Odysseus = Calypso, Aeneas = Dido)</a:t>
            </a:r>
          </a:p>
          <a:p>
            <a:r>
              <a:rPr lang="en-US" dirty="0" smtClean="0"/>
              <a:t>Neither one of these </a:t>
            </a:r>
            <a:r>
              <a:rPr lang="en-US" dirty="0" err="1" smtClean="0"/>
              <a:t>beautful</a:t>
            </a:r>
            <a:r>
              <a:rPr lang="en-US" dirty="0" smtClean="0"/>
              <a:t> women was the who they ended up with.</a:t>
            </a:r>
            <a:endParaRPr lang="en-US" dirty="0"/>
          </a:p>
        </p:txBody>
      </p:sp>
    </p:spTree>
    <p:extLst>
      <p:ext uri="{BB962C8B-B14F-4D97-AF65-F5344CB8AC3E}">
        <p14:creationId xmlns:p14="http://schemas.microsoft.com/office/powerpoint/2010/main" val="3832523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a:t>
            </a:r>
            <a:endParaRPr lang="en-US" dirty="0"/>
          </a:p>
        </p:txBody>
      </p:sp>
      <p:sp>
        <p:nvSpPr>
          <p:cNvPr id="3" name="Content Placeholder 2"/>
          <p:cNvSpPr>
            <a:spLocks noGrp="1"/>
          </p:cNvSpPr>
          <p:nvPr>
            <p:ph idx="1"/>
          </p:nvPr>
        </p:nvSpPr>
        <p:spPr/>
        <p:txBody>
          <a:bodyPr/>
          <a:lstStyle/>
          <a:p>
            <a:r>
              <a:rPr lang="en-US" dirty="0" smtClean="0"/>
              <a:t>Circumstances – health, sickness, wealth, poverty, disease, calamity, are indifferent</a:t>
            </a:r>
          </a:p>
          <a:p>
            <a:r>
              <a:rPr lang="en-US" dirty="0" smtClean="0"/>
              <a:t>The virtuous man is indifferent about these things</a:t>
            </a:r>
          </a:p>
          <a:p>
            <a:r>
              <a:rPr lang="en-US" dirty="0" smtClean="0"/>
              <a:t>The important thing is that his response to them is rational</a:t>
            </a:r>
          </a:p>
          <a:p>
            <a:r>
              <a:rPr lang="en-US" dirty="0" smtClean="0"/>
              <a:t>Virtuous acts must be done without hope of reward</a:t>
            </a:r>
            <a:endParaRPr lang="en-US" dirty="0"/>
          </a:p>
        </p:txBody>
      </p:sp>
    </p:spTree>
    <p:extLst>
      <p:ext uri="{BB962C8B-B14F-4D97-AF65-F5344CB8AC3E}">
        <p14:creationId xmlns:p14="http://schemas.microsoft.com/office/powerpoint/2010/main" val="12212519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Nature”</a:t>
            </a:r>
            <a:endParaRPr lang="en-US" dirty="0"/>
          </a:p>
        </p:txBody>
      </p:sp>
      <p:sp>
        <p:nvSpPr>
          <p:cNvPr id="3" name="Content Placeholder 2"/>
          <p:cNvSpPr>
            <a:spLocks noGrp="1"/>
          </p:cNvSpPr>
          <p:nvPr>
            <p:ph idx="1"/>
          </p:nvPr>
        </p:nvSpPr>
        <p:spPr/>
        <p:txBody>
          <a:bodyPr/>
          <a:lstStyle/>
          <a:p>
            <a:r>
              <a:rPr lang="en-US" dirty="0" smtClean="0"/>
              <a:t>It’s unreasonable to oppose nature</a:t>
            </a:r>
          </a:p>
          <a:p>
            <a:r>
              <a:rPr lang="en-US" dirty="0" smtClean="0"/>
              <a:t>This is why Aeneas’ affair with Dido is not frowned on as it might be by Virgil</a:t>
            </a:r>
          </a:p>
          <a:p>
            <a:r>
              <a:rPr lang="en-US" dirty="0" smtClean="0"/>
              <a:t>Passions are to be rejected in favor of reason</a:t>
            </a:r>
          </a:p>
          <a:p>
            <a:pPr lvl="1"/>
            <a:r>
              <a:rPr lang="en-US" dirty="0" smtClean="0"/>
              <a:t>They lead astray from rational responses</a:t>
            </a:r>
          </a:p>
          <a:p>
            <a:pPr lvl="1"/>
            <a:r>
              <a:rPr lang="en-US" dirty="0" smtClean="0"/>
              <a:t>Indifferent to suffering or joy</a:t>
            </a:r>
          </a:p>
          <a:p>
            <a:pPr lvl="1"/>
            <a:r>
              <a:rPr lang="en-US" dirty="0" smtClean="0"/>
              <a:t>Claimed right to commit suicide</a:t>
            </a:r>
            <a:endParaRPr lang="en-US" dirty="0"/>
          </a:p>
        </p:txBody>
      </p:sp>
    </p:spTree>
    <p:extLst>
      <p:ext uri="{BB962C8B-B14F-4D97-AF65-F5344CB8AC3E}">
        <p14:creationId xmlns:p14="http://schemas.microsoft.com/office/powerpoint/2010/main" val="20579662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hope</a:t>
            </a:r>
            <a:endParaRPr lang="en-US" dirty="0"/>
          </a:p>
        </p:txBody>
      </p:sp>
      <p:sp>
        <p:nvSpPr>
          <p:cNvPr id="3" name="Content Placeholder 2"/>
          <p:cNvSpPr>
            <a:spLocks noGrp="1"/>
          </p:cNvSpPr>
          <p:nvPr>
            <p:ph sz="half" idx="1"/>
          </p:nvPr>
        </p:nvSpPr>
        <p:spPr/>
        <p:txBody>
          <a:bodyPr/>
          <a:lstStyle/>
          <a:p>
            <a:r>
              <a:rPr lang="en-US" dirty="0" smtClean="0"/>
              <a:t>Carried out responsibilities with melancholic sense of duty</a:t>
            </a:r>
          </a:p>
          <a:p>
            <a:endParaRPr lang="en-US" dirty="0"/>
          </a:p>
        </p:txBody>
      </p:sp>
      <p:pic>
        <p:nvPicPr>
          <p:cNvPr id="5" name="Content Placeholder 4" descr="Question-Mark.jpg"/>
          <p:cNvPicPr>
            <a:picLocks noGrp="1" noChangeAspect="1"/>
          </p:cNvPicPr>
          <p:nvPr>
            <p:ph sz="half" idx="2"/>
          </p:nvPr>
        </p:nvPicPr>
        <p:blipFill>
          <a:blip r:embed="rId2">
            <a:extLst>
              <a:ext uri="{28A0092B-C50C-407E-A947-70E740481C1C}">
                <a14:useLocalDpi xmlns:a14="http://schemas.microsoft.com/office/drawing/2010/main" val="0"/>
              </a:ext>
            </a:extLst>
          </a:blip>
          <a:srcRect t="5121" b="5121"/>
          <a:stretch>
            <a:fillRect/>
          </a:stretch>
        </p:blipFill>
        <p:spPr/>
      </p:pic>
    </p:spTree>
    <p:extLst>
      <p:ext uri="{BB962C8B-B14F-4D97-AF65-F5344CB8AC3E}">
        <p14:creationId xmlns:p14="http://schemas.microsoft.com/office/powerpoint/2010/main" val="6293646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Ascecitism</a:t>
            </a:r>
            <a:endParaRPr lang="en-US" dirty="0"/>
          </a:p>
        </p:txBody>
      </p:sp>
      <p:sp>
        <p:nvSpPr>
          <p:cNvPr id="3" name="Content Placeholder 2"/>
          <p:cNvSpPr>
            <a:spLocks noGrp="1"/>
          </p:cNvSpPr>
          <p:nvPr>
            <p:ph sz="half" idx="1"/>
          </p:nvPr>
        </p:nvSpPr>
        <p:spPr/>
        <p:txBody>
          <a:bodyPr/>
          <a:lstStyle/>
          <a:p>
            <a:r>
              <a:rPr lang="en-US" dirty="0" smtClean="0"/>
              <a:t>Slept on the ground</a:t>
            </a:r>
          </a:p>
          <a:p>
            <a:r>
              <a:rPr lang="en-US" dirty="0" smtClean="0"/>
              <a:t>Drank water instead of wine</a:t>
            </a:r>
          </a:p>
          <a:p>
            <a:r>
              <a:rPr lang="en-US" dirty="0" smtClean="0"/>
              <a:t>Flagellated themselves</a:t>
            </a:r>
          </a:p>
          <a:p>
            <a:r>
              <a:rPr lang="en-US" dirty="0" smtClean="0"/>
              <a:t>Refused to shave because it was unnatural</a:t>
            </a:r>
            <a:endParaRPr lang="en-US" dirty="0"/>
          </a:p>
        </p:txBody>
      </p:sp>
      <p:pic>
        <p:nvPicPr>
          <p:cNvPr id="5" name="Content Placeholder 4" descr="flagellants.jpg"/>
          <p:cNvPicPr>
            <a:picLocks noGrp="1" noChangeAspect="1"/>
          </p:cNvPicPr>
          <p:nvPr>
            <p:ph sz="half" idx="2"/>
          </p:nvPr>
        </p:nvPicPr>
        <p:blipFill>
          <a:blip r:embed="rId2">
            <a:extLst>
              <a:ext uri="{28A0092B-C50C-407E-A947-70E740481C1C}">
                <a14:useLocalDpi xmlns:a14="http://schemas.microsoft.com/office/drawing/2010/main" val="0"/>
              </a:ext>
            </a:extLst>
          </a:blip>
          <a:srcRect l="13593" r="13593"/>
          <a:stretch>
            <a:fillRect/>
          </a:stretch>
        </p:blipFill>
        <p:spPr/>
      </p:pic>
    </p:spTree>
    <p:extLst>
      <p:ext uri="{BB962C8B-B14F-4D97-AF65-F5344CB8AC3E}">
        <p14:creationId xmlns:p14="http://schemas.microsoft.com/office/powerpoint/2010/main" val="8047154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Book I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learned some things in Book 1 but Book 2 is really where the action starts.</a:t>
            </a:r>
          </a:p>
          <a:p>
            <a:endParaRPr lang="en-US" dirty="0"/>
          </a:p>
          <a:p>
            <a:r>
              <a:rPr lang="en-US" dirty="0" smtClean="0"/>
              <a:t>Here’s what Virgil told us in Book 1:</a:t>
            </a:r>
          </a:p>
          <a:p>
            <a:pPr lvl="1"/>
            <a:r>
              <a:rPr lang="en-US" dirty="0" smtClean="0"/>
              <a:t>Juno is still holding a grudge against the Trojans for the judgment of Paris which left her with “an eternal inward wound” (1:40, 54)</a:t>
            </a:r>
          </a:p>
          <a:p>
            <a:pPr lvl="1"/>
            <a:r>
              <a:rPr lang="en-US" dirty="0" smtClean="0"/>
              <a:t>She knows that the Trojans are destined to overthrow her favorite city, Carthage.</a:t>
            </a:r>
          </a:p>
          <a:p>
            <a:pPr lvl="1"/>
            <a:r>
              <a:rPr lang="en-US" dirty="0" smtClean="0"/>
              <a:t>She fears Aeneas will be the one to do this.</a:t>
            </a:r>
            <a:endParaRPr lang="en-US" dirty="0"/>
          </a:p>
        </p:txBody>
      </p:sp>
    </p:spTree>
    <p:extLst>
      <p:ext uri="{BB962C8B-B14F-4D97-AF65-F5344CB8AC3E}">
        <p14:creationId xmlns:p14="http://schemas.microsoft.com/office/powerpoint/2010/main" val="30344412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observations from Book 1</a:t>
            </a:r>
            <a:endParaRPr lang="en-US" dirty="0"/>
          </a:p>
        </p:txBody>
      </p:sp>
      <p:sp>
        <p:nvSpPr>
          <p:cNvPr id="3" name="Content Placeholder 2"/>
          <p:cNvSpPr>
            <a:spLocks noGrp="1"/>
          </p:cNvSpPr>
          <p:nvPr>
            <p:ph idx="1"/>
          </p:nvPr>
        </p:nvSpPr>
        <p:spPr/>
        <p:txBody>
          <a:bodyPr/>
          <a:lstStyle/>
          <a:p>
            <a:r>
              <a:rPr lang="en-US" dirty="0" smtClean="0"/>
              <a:t>Virgil’s description </a:t>
            </a:r>
            <a:r>
              <a:rPr lang="en-US" smtClean="0"/>
              <a:t>of Aeneas</a:t>
            </a:r>
            <a:r>
              <a:rPr lang="en-US" dirty="0" smtClean="0"/>
              <a:t>. Landing at Carthage is modeled after Homer’s description of Odysseus’ landing at Ithaca.</a:t>
            </a:r>
          </a:p>
          <a:p>
            <a:r>
              <a:rPr lang="en-US" dirty="0" smtClean="0"/>
              <a:t>Might Carthage be Aeneas’ Ithaca?  Might Dido be his Penelope?  These are the questions that Virgil is trying to get his readers to ask.</a:t>
            </a:r>
            <a:endParaRPr lang="en-US" dirty="0"/>
          </a:p>
        </p:txBody>
      </p:sp>
    </p:spTree>
    <p:extLst>
      <p:ext uri="{BB962C8B-B14F-4D97-AF65-F5344CB8AC3E}">
        <p14:creationId xmlns:p14="http://schemas.microsoft.com/office/powerpoint/2010/main" val="41699825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Aeneas’ homecoming?</a:t>
            </a:r>
            <a:endParaRPr lang="en-US" dirty="0"/>
          </a:p>
        </p:txBody>
      </p:sp>
      <p:sp>
        <p:nvSpPr>
          <p:cNvPr id="3" name="Content Placeholder 2"/>
          <p:cNvSpPr>
            <a:spLocks noGrp="1"/>
          </p:cNvSpPr>
          <p:nvPr>
            <p:ph idx="1"/>
          </p:nvPr>
        </p:nvSpPr>
        <p:spPr/>
        <p:txBody>
          <a:bodyPr>
            <a:normAutofit lnSpcReduction="10000"/>
          </a:bodyPr>
          <a:lstStyle/>
          <a:p>
            <a:r>
              <a:rPr lang="en-US" dirty="0" smtClean="0"/>
              <a:t>Virgil has already told us (1:3, 12) that our hero is destined for Italy to bring the gods of Troy “within the high walls of Rome.”</a:t>
            </a:r>
          </a:p>
          <a:p>
            <a:r>
              <a:rPr lang="en-US" dirty="0" smtClean="0"/>
              <a:t>But if Carthage is not Aeneas’ homecoming, why does Virgil depict it in this way?</a:t>
            </a:r>
          </a:p>
          <a:p>
            <a:r>
              <a:rPr lang="en-US" dirty="0" smtClean="0"/>
              <a:t>The same ambiguity exists in Aeneas’ observation of Carthage.  He admires the civilization that has developed under Dido’s leadership (1:576-587).</a:t>
            </a:r>
          </a:p>
          <a:p>
            <a:endParaRPr lang="en-US" dirty="0"/>
          </a:p>
        </p:txBody>
      </p:sp>
    </p:spTree>
    <p:extLst>
      <p:ext uri="{BB962C8B-B14F-4D97-AF65-F5344CB8AC3E}">
        <p14:creationId xmlns:p14="http://schemas.microsoft.com/office/powerpoint/2010/main" val="11265978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Aeneas’ homecoming?</a:t>
            </a:r>
            <a:endParaRPr lang="en-US" dirty="0"/>
          </a:p>
        </p:txBody>
      </p:sp>
      <p:sp>
        <p:nvSpPr>
          <p:cNvPr id="5" name="Content Placeholder 4"/>
          <p:cNvSpPr>
            <a:spLocks noGrp="1"/>
          </p:cNvSpPr>
          <p:nvPr>
            <p:ph sz="half" idx="1"/>
          </p:nvPr>
        </p:nvSpPr>
        <p:spPr/>
        <p:txBody>
          <a:bodyPr/>
          <a:lstStyle/>
          <a:p>
            <a:r>
              <a:rPr lang="en-US" dirty="0" smtClean="0"/>
              <a:t>When Aeneas sees Carthage and the civilization that Dido has built, he sees a picture of what he is destined to achieve, but has not (1:595-596).</a:t>
            </a:r>
            <a:endParaRPr lang="en-US" dirty="0"/>
          </a:p>
        </p:txBody>
      </p:sp>
      <p:pic>
        <p:nvPicPr>
          <p:cNvPr id="7" name="Content Placeholder 6" descr="ruins2bof2bcarthage252c2btunisia.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24712" b="-24712"/>
          <a:stretch>
            <a:fillRect/>
          </a:stretch>
        </p:blipFill>
        <p:spPr/>
      </p:pic>
    </p:spTree>
    <p:extLst>
      <p:ext uri="{BB962C8B-B14F-4D97-AF65-F5344CB8AC3E}">
        <p14:creationId xmlns:p14="http://schemas.microsoft.com/office/powerpoint/2010/main" val="1776920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Temple of Juno</a:t>
            </a:r>
            <a:endParaRPr lang="en-US" dirty="0"/>
          </a:p>
        </p:txBody>
      </p:sp>
      <p:sp>
        <p:nvSpPr>
          <p:cNvPr id="3" name="Content Placeholder 2"/>
          <p:cNvSpPr>
            <a:spLocks noGrp="1"/>
          </p:cNvSpPr>
          <p:nvPr>
            <p:ph sz="half" idx="1"/>
          </p:nvPr>
        </p:nvSpPr>
        <p:spPr/>
        <p:txBody>
          <a:bodyPr/>
          <a:lstStyle/>
          <a:p>
            <a:r>
              <a:rPr lang="en-US" dirty="0" smtClean="0"/>
              <a:t>Aeneas is even more impressed with the Temple that the Carthaginians are constructing</a:t>
            </a:r>
            <a:endParaRPr lang="en-US" dirty="0"/>
          </a:p>
        </p:txBody>
      </p:sp>
      <p:pic>
        <p:nvPicPr>
          <p:cNvPr id="5" name="Content Placeholder 4" descr="ruins.jpg"/>
          <p:cNvPicPr>
            <a:picLocks noGrp="1" noChangeAspect="1"/>
          </p:cNvPicPr>
          <p:nvPr>
            <p:ph sz="half" idx="2"/>
          </p:nvPr>
        </p:nvPicPr>
        <p:blipFill>
          <a:blip r:embed="rId2">
            <a:extLst>
              <a:ext uri="{28A0092B-C50C-407E-A947-70E740481C1C}">
                <a14:useLocalDpi xmlns:a14="http://schemas.microsoft.com/office/drawing/2010/main" val="0"/>
              </a:ext>
            </a:extLst>
          </a:blip>
          <a:srcRect t="-24802" b="-24802"/>
          <a:stretch>
            <a:fillRect/>
          </a:stretch>
        </p:blipFill>
        <p:spPr/>
      </p:pic>
    </p:spTree>
    <p:extLst>
      <p:ext uri="{BB962C8B-B14F-4D97-AF65-F5344CB8AC3E}">
        <p14:creationId xmlns:p14="http://schemas.microsoft.com/office/powerpoint/2010/main" val="41851563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Temple of Juno	</a:t>
            </a:r>
            <a:endParaRPr lang="en-US" dirty="0"/>
          </a:p>
        </p:txBody>
      </p:sp>
      <p:sp>
        <p:nvSpPr>
          <p:cNvPr id="6" name="Content Placeholder 5"/>
          <p:cNvSpPr>
            <a:spLocks noGrp="1"/>
          </p:cNvSpPr>
          <p:nvPr>
            <p:ph idx="1"/>
          </p:nvPr>
        </p:nvSpPr>
        <p:spPr/>
        <p:txBody>
          <a:bodyPr>
            <a:normAutofit/>
          </a:bodyPr>
          <a:lstStyle/>
          <a:p>
            <a:r>
              <a:rPr lang="en-US" dirty="0" smtClean="0"/>
              <a:t>Temple walls are decorated with battle scenes of Trojan War</a:t>
            </a:r>
          </a:p>
          <a:p>
            <a:r>
              <a:rPr lang="en-US" dirty="0" smtClean="0"/>
              <a:t>He even sees himself in the midst of battle.</a:t>
            </a:r>
          </a:p>
          <a:p>
            <a:r>
              <a:rPr lang="en-US" dirty="0" smtClean="0"/>
              <a:t>He concludes that since Carthage knows the suffering of Troy, that Dido will be sympathetic to the Trojans’ need for refuge</a:t>
            </a:r>
            <a:endParaRPr lang="en-US" dirty="0"/>
          </a:p>
        </p:txBody>
      </p:sp>
    </p:spTree>
    <p:extLst>
      <p:ext uri="{BB962C8B-B14F-4D97-AF65-F5344CB8AC3E}">
        <p14:creationId xmlns:p14="http://schemas.microsoft.com/office/powerpoint/2010/main" val="9041612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Laments</a:t>
            </a:r>
            <a:endParaRPr lang="en-US" dirty="0"/>
          </a:p>
        </p:txBody>
      </p:sp>
      <p:sp>
        <p:nvSpPr>
          <p:cNvPr id="5" name="Content Placeholder 4"/>
          <p:cNvSpPr>
            <a:spLocks noGrp="1"/>
          </p:cNvSpPr>
          <p:nvPr>
            <p:ph sz="half" idx="1"/>
          </p:nvPr>
        </p:nvSpPr>
        <p:spPr/>
        <p:txBody>
          <a:bodyPr>
            <a:normAutofit/>
          </a:bodyPr>
          <a:lstStyle/>
          <a:p>
            <a:r>
              <a:rPr lang="en-US" dirty="0" smtClean="0"/>
              <a:t>Odysseus:</a:t>
            </a:r>
          </a:p>
          <a:p>
            <a:endParaRPr lang="en-US" dirty="0" smtClean="0"/>
          </a:p>
          <a:p>
            <a:pPr marL="0" indent="0">
              <a:buNone/>
            </a:pPr>
            <a:r>
              <a:rPr lang="en-US" dirty="0" smtClean="0"/>
              <a:t>”Thus four times blessed my friends in arms who died on the plains of Troy . . . Would to God I’d died there too . . .”</a:t>
            </a:r>
          </a:p>
          <a:p>
            <a:r>
              <a:rPr lang="en-US" dirty="0" smtClean="0"/>
              <a:t>(Odyssey 5:338-343)</a:t>
            </a:r>
            <a:endParaRPr lang="en-US" dirty="0"/>
          </a:p>
        </p:txBody>
      </p:sp>
      <p:sp>
        <p:nvSpPr>
          <p:cNvPr id="6" name="Content Placeholder 5"/>
          <p:cNvSpPr>
            <a:spLocks noGrp="1"/>
          </p:cNvSpPr>
          <p:nvPr>
            <p:ph sz="half" idx="2"/>
          </p:nvPr>
        </p:nvSpPr>
        <p:spPr/>
        <p:txBody>
          <a:bodyPr>
            <a:normAutofit/>
          </a:bodyPr>
          <a:lstStyle/>
          <a:p>
            <a:r>
              <a:rPr lang="en-US" dirty="0" smtClean="0"/>
              <a:t>Aeneas:</a:t>
            </a:r>
          </a:p>
          <a:p>
            <a:endParaRPr lang="en-US" dirty="0" smtClean="0"/>
          </a:p>
          <a:p>
            <a:pPr marL="0" indent="0">
              <a:buNone/>
            </a:pPr>
            <a:r>
              <a:rPr lang="en-US" dirty="0" smtClean="0"/>
              <a:t>“</a:t>
            </a:r>
            <a:r>
              <a:rPr lang="en-US" dirty="0" err="1" smtClean="0"/>
              <a:t>Diomedes</a:t>
            </a:r>
            <a:r>
              <a:rPr lang="en-US" dirty="0" smtClean="0"/>
              <a:t>, why could I not go down, when you had wounded me, and lose my life on Ilium’s battlefield?”</a:t>
            </a:r>
            <a:endParaRPr lang="en-US" dirty="0"/>
          </a:p>
          <a:p>
            <a:pPr marL="0" indent="0">
              <a:buNone/>
            </a:pPr>
            <a:r>
              <a:rPr lang="en-US" dirty="0" smtClean="0"/>
              <a:t>(</a:t>
            </a:r>
            <a:r>
              <a:rPr lang="en-US" dirty="0" err="1" smtClean="0"/>
              <a:t>Aeneid</a:t>
            </a:r>
            <a:r>
              <a:rPr lang="en-US" dirty="0" smtClean="0"/>
              <a:t>, </a:t>
            </a:r>
            <a:r>
              <a:rPr lang="en-US" dirty="0" err="1" smtClean="0"/>
              <a:t>Fagles</a:t>
            </a:r>
            <a:r>
              <a:rPr lang="en-US" dirty="0" smtClean="0"/>
              <a:t> translation, 1:136-139)</a:t>
            </a:r>
            <a:endParaRPr lang="en-US" dirty="0"/>
          </a:p>
        </p:txBody>
      </p:sp>
    </p:spTree>
    <p:extLst>
      <p:ext uri="{BB962C8B-B14F-4D97-AF65-F5344CB8AC3E}">
        <p14:creationId xmlns:p14="http://schemas.microsoft.com/office/powerpoint/2010/main" val="154698916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Dido Enters</a:t>
            </a:r>
            <a:endParaRPr lang="en-US" dirty="0"/>
          </a:p>
        </p:txBody>
      </p:sp>
      <p:sp>
        <p:nvSpPr>
          <p:cNvPr id="5" name="Content Placeholder 4"/>
          <p:cNvSpPr>
            <a:spLocks noGrp="1"/>
          </p:cNvSpPr>
          <p:nvPr>
            <p:ph sz="half" idx="1"/>
          </p:nvPr>
        </p:nvSpPr>
        <p:spPr/>
        <p:txBody>
          <a:bodyPr/>
          <a:lstStyle/>
          <a:p>
            <a:r>
              <a:rPr lang="en-US" dirty="0" smtClean="0"/>
              <a:t>Dido is every inch a queen</a:t>
            </a:r>
          </a:p>
          <a:p>
            <a:r>
              <a:rPr lang="en-US" dirty="0" smtClean="0"/>
              <a:t>She has a quiver on her shoulder</a:t>
            </a:r>
          </a:p>
          <a:p>
            <a:r>
              <a:rPr lang="en-US" dirty="0" smtClean="0"/>
              <a:t>She is a head taller than anyone else</a:t>
            </a:r>
          </a:p>
          <a:p>
            <a:r>
              <a:rPr lang="en-US" dirty="0" smtClean="0"/>
              <a:t>She is queen of a vigorous civilization (1:685-692)</a:t>
            </a:r>
            <a:endParaRPr lang="en-US" dirty="0"/>
          </a:p>
        </p:txBody>
      </p:sp>
      <p:pic>
        <p:nvPicPr>
          <p:cNvPr id="7" name="Content Placeholder 6" descr="7f6592f28bc637d79f0809abf7987b26.jpg"/>
          <p:cNvPicPr>
            <a:picLocks noGrp="1" noChangeAspect="1"/>
          </p:cNvPicPr>
          <p:nvPr>
            <p:ph sz="half" idx="2"/>
          </p:nvPr>
        </p:nvPicPr>
        <p:blipFill>
          <a:blip r:embed="rId2">
            <a:extLst>
              <a:ext uri="{28A0092B-C50C-407E-A947-70E740481C1C}">
                <a14:useLocalDpi xmlns:a14="http://schemas.microsoft.com/office/drawing/2010/main" val="0"/>
              </a:ext>
            </a:extLst>
          </a:blip>
          <a:srcRect t="-29186" b="-29186"/>
          <a:stretch>
            <a:fillRect/>
          </a:stretch>
        </p:blipFill>
        <p:spPr/>
      </p:pic>
    </p:spTree>
    <p:extLst>
      <p:ext uri="{BB962C8B-B14F-4D97-AF65-F5344CB8AC3E}">
        <p14:creationId xmlns:p14="http://schemas.microsoft.com/office/powerpoint/2010/main" val="104538818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Too Good To Be True?</a:t>
            </a:r>
            <a:endParaRPr lang="en-US" dirty="0"/>
          </a:p>
        </p:txBody>
      </p:sp>
      <p:sp>
        <p:nvSpPr>
          <p:cNvPr id="6" name="Content Placeholder 5"/>
          <p:cNvSpPr>
            <a:spLocks noGrp="1"/>
          </p:cNvSpPr>
          <p:nvPr>
            <p:ph idx="1"/>
          </p:nvPr>
        </p:nvSpPr>
        <p:spPr/>
        <p:txBody>
          <a:bodyPr/>
          <a:lstStyle/>
          <a:p>
            <a:r>
              <a:rPr lang="en-US" dirty="0" smtClean="0"/>
              <a:t>When the Trojans approach her for asylum, she is reassuring and hospitable.  She even says that she will send out a search party for Aeneas.</a:t>
            </a:r>
          </a:p>
          <a:p>
            <a:endParaRPr lang="en-US" dirty="0"/>
          </a:p>
          <a:p>
            <a:r>
              <a:rPr lang="en-US" dirty="0" smtClean="0"/>
              <a:t>But . . . It all seems too good to be true . . . Which it is!  Virgil shows us that anything that Aeneas does here will be a false start.</a:t>
            </a:r>
            <a:endParaRPr lang="en-US" dirty="0"/>
          </a:p>
        </p:txBody>
      </p:sp>
    </p:spTree>
    <p:extLst>
      <p:ext uri="{BB962C8B-B14F-4D97-AF65-F5344CB8AC3E}">
        <p14:creationId xmlns:p14="http://schemas.microsoft.com/office/powerpoint/2010/main" val="12271999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Aeneas’ False Start</a:t>
            </a:r>
            <a:endParaRPr lang="en-US" dirty="0"/>
          </a:p>
        </p:txBody>
      </p:sp>
      <p:sp>
        <p:nvSpPr>
          <p:cNvPr id="3" name="Content Placeholder 2"/>
          <p:cNvSpPr>
            <a:spLocks noGrp="1"/>
          </p:cNvSpPr>
          <p:nvPr>
            <p:ph idx="1"/>
          </p:nvPr>
        </p:nvSpPr>
        <p:spPr/>
        <p:txBody>
          <a:bodyPr/>
          <a:lstStyle/>
          <a:p>
            <a:r>
              <a:rPr lang="en-US" dirty="0" smtClean="0"/>
              <a:t>The temple that Aeneas is so impressed with is </a:t>
            </a:r>
            <a:r>
              <a:rPr lang="en-US" i="1" dirty="0" smtClean="0"/>
              <a:t>dedicated to Juno!</a:t>
            </a:r>
          </a:p>
          <a:p>
            <a:r>
              <a:rPr lang="en-US" dirty="0" smtClean="0"/>
              <a:t>This is where Dido sits to rule her kingdom.  In other words, she is the living icon of Juno on the throne.</a:t>
            </a:r>
          </a:p>
          <a:p>
            <a:r>
              <a:rPr lang="en-US" dirty="0" smtClean="0"/>
              <a:t>Not only is Juno the arch-enemy of the Trojans, but she is the personification of the furor that Aeneas must overcome.</a:t>
            </a:r>
            <a:endParaRPr lang="en-US" dirty="0"/>
          </a:p>
        </p:txBody>
      </p:sp>
    </p:spTree>
    <p:extLst>
      <p:ext uri="{BB962C8B-B14F-4D97-AF65-F5344CB8AC3E}">
        <p14:creationId xmlns:p14="http://schemas.microsoft.com/office/powerpoint/2010/main" val="5514794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Dido and Juno	</a:t>
            </a:r>
            <a:endParaRPr lang="en-US" dirty="0"/>
          </a:p>
        </p:txBody>
      </p:sp>
      <p:sp>
        <p:nvSpPr>
          <p:cNvPr id="3" name="Content Placeholder 2"/>
          <p:cNvSpPr>
            <a:spLocks noGrp="1"/>
          </p:cNvSpPr>
          <p:nvPr>
            <p:ph idx="1"/>
          </p:nvPr>
        </p:nvSpPr>
        <p:spPr/>
        <p:txBody>
          <a:bodyPr/>
          <a:lstStyle/>
          <a:p>
            <a:r>
              <a:rPr lang="en-US" dirty="0" smtClean="0"/>
              <a:t>By associating Dido with Juno, Virgil foreshadows the chaos that Dido will cause later in the book.</a:t>
            </a:r>
          </a:p>
          <a:p>
            <a:r>
              <a:rPr lang="en-US" dirty="0" smtClean="0"/>
              <a:t>Also, Aeneas misinterprets the pictures on the temple walls.  If this is a temple to Juno, there can hardly be any sympathy here for a Trojan.  </a:t>
            </a:r>
            <a:endParaRPr lang="en-US" dirty="0"/>
          </a:p>
        </p:txBody>
      </p:sp>
    </p:spTree>
    <p:extLst>
      <p:ext uri="{BB962C8B-B14F-4D97-AF65-F5344CB8AC3E}">
        <p14:creationId xmlns:p14="http://schemas.microsoft.com/office/powerpoint/2010/main" val="266872443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to Dido	</a:t>
            </a:r>
            <a:endParaRPr lang="en-US" dirty="0"/>
          </a:p>
        </p:txBody>
      </p:sp>
      <p:sp>
        <p:nvSpPr>
          <p:cNvPr id="5" name="Content Placeholder 4"/>
          <p:cNvSpPr>
            <a:spLocks noGrp="1"/>
          </p:cNvSpPr>
          <p:nvPr>
            <p:ph sz="half" idx="1"/>
          </p:nvPr>
        </p:nvSpPr>
        <p:spPr/>
        <p:txBody>
          <a:bodyPr/>
          <a:lstStyle/>
          <a:p>
            <a:r>
              <a:rPr lang="en-US" dirty="0" smtClean="0"/>
              <a:t>Aeneas first sees Dido while he is looking at a picture of </a:t>
            </a:r>
            <a:r>
              <a:rPr lang="en-US" dirty="0" err="1" smtClean="0"/>
              <a:t>Penthesilea</a:t>
            </a:r>
            <a:r>
              <a:rPr lang="en-US" dirty="0" smtClean="0"/>
              <a:t> who is leading a battalion of Amazons – women warriors – into battle against the Greeks.</a:t>
            </a:r>
            <a:endParaRPr lang="en-US" dirty="0"/>
          </a:p>
        </p:txBody>
      </p:sp>
      <p:pic>
        <p:nvPicPr>
          <p:cNvPr id="7" name="Content Placeholder 6" descr="Penthesilea.jpg"/>
          <p:cNvPicPr>
            <a:picLocks noGrp="1" noChangeAspect="1"/>
          </p:cNvPicPr>
          <p:nvPr>
            <p:ph sz="half" idx="2"/>
          </p:nvPr>
        </p:nvPicPr>
        <p:blipFill>
          <a:blip r:embed="rId2">
            <a:extLst>
              <a:ext uri="{28A0092B-C50C-407E-A947-70E740481C1C}">
                <a14:useLocalDpi xmlns:a14="http://schemas.microsoft.com/office/drawing/2010/main" val="0"/>
              </a:ext>
            </a:extLst>
          </a:blip>
          <a:srcRect l="-5583" r="-5583"/>
          <a:stretch>
            <a:fillRect/>
          </a:stretch>
        </p:blipFill>
        <p:spPr/>
      </p:pic>
    </p:spTree>
    <p:extLst>
      <p:ext uri="{BB962C8B-B14F-4D97-AF65-F5344CB8AC3E}">
        <p14:creationId xmlns:p14="http://schemas.microsoft.com/office/powerpoint/2010/main" val="26084346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Supposedly the </a:t>
            </a:r>
            <a:r>
              <a:rPr lang="en-US" smtClean="0"/>
              <a:t>true story of Dido</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Also known as “</a:t>
            </a:r>
            <a:r>
              <a:rPr lang="en-US" dirty="0" err="1" smtClean="0"/>
              <a:t>Elyssa</a:t>
            </a:r>
            <a:r>
              <a:rPr lang="en-US" dirty="0" smtClean="0"/>
              <a:t>” in other stories.</a:t>
            </a:r>
          </a:p>
          <a:p>
            <a:r>
              <a:rPr lang="en-US" dirty="0" smtClean="0"/>
              <a:t>Was a historical person.</a:t>
            </a:r>
          </a:p>
          <a:p>
            <a:r>
              <a:rPr lang="en-US" dirty="0" smtClean="0"/>
              <a:t>Did found Carthage.</a:t>
            </a:r>
          </a:p>
          <a:p>
            <a:r>
              <a:rPr lang="en-US" dirty="0" smtClean="0"/>
              <a:t>The name “Carthage” means “New City” (</a:t>
            </a:r>
            <a:r>
              <a:rPr lang="en-US" i="1" dirty="0" err="1" smtClean="0"/>
              <a:t>Qurt-hadasht</a:t>
            </a:r>
            <a:r>
              <a:rPr lang="en-US" i="1" dirty="0" smtClean="0"/>
              <a:t>)</a:t>
            </a:r>
          </a:p>
          <a:p>
            <a:r>
              <a:rPr lang="en-US" dirty="0" smtClean="0"/>
              <a:t>There is another Carthage in Cyprus (and one in Mississippi and one in Missouri).</a:t>
            </a:r>
            <a:endParaRPr lang="en-US" dirty="0"/>
          </a:p>
        </p:txBody>
      </p:sp>
      <p:pic>
        <p:nvPicPr>
          <p:cNvPr id="5" name="Content Placeholder 4" descr="Kindra_20Scharich_20as_20Dido_20DB_P_20DSCN1005_1.jpg"/>
          <p:cNvPicPr>
            <a:picLocks noGrp="1" noChangeAspect="1"/>
          </p:cNvPicPr>
          <p:nvPr>
            <p:ph sz="half" idx="2"/>
          </p:nvPr>
        </p:nvPicPr>
        <p:blipFill>
          <a:blip r:embed="rId2">
            <a:extLst>
              <a:ext uri="{28A0092B-C50C-407E-A947-70E740481C1C}">
                <a14:useLocalDpi xmlns:a14="http://schemas.microsoft.com/office/drawing/2010/main" val="0"/>
              </a:ext>
            </a:extLst>
          </a:blip>
          <a:srcRect l="16588" r="16588"/>
          <a:stretch>
            <a:fillRect/>
          </a:stretch>
        </p:blipFill>
        <p:spPr/>
      </p:pic>
    </p:spTree>
    <p:extLst>
      <p:ext uri="{BB962C8B-B14F-4D97-AF65-F5344CB8AC3E}">
        <p14:creationId xmlns:p14="http://schemas.microsoft.com/office/powerpoint/2010/main" val="56774374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Conflict with Pygmalion	</a:t>
            </a:r>
            <a:endParaRPr lang="en-US" dirty="0"/>
          </a:p>
        </p:txBody>
      </p:sp>
      <p:sp>
        <p:nvSpPr>
          <p:cNvPr id="6" name="Content Placeholder 5"/>
          <p:cNvSpPr>
            <a:spLocks noGrp="1"/>
          </p:cNvSpPr>
          <p:nvPr>
            <p:ph idx="1"/>
          </p:nvPr>
        </p:nvSpPr>
        <p:spPr/>
        <p:txBody>
          <a:bodyPr>
            <a:normAutofit fontScale="92500"/>
          </a:bodyPr>
          <a:lstStyle/>
          <a:p>
            <a:r>
              <a:rPr lang="en-US" dirty="0" smtClean="0"/>
              <a:t>Dido’s father named Dido and Pygmalion joint heirs of </a:t>
            </a:r>
            <a:r>
              <a:rPr lang="en-US" dirty="0" err="1" smtClean="0"/>
              <a:t>Tyre</a:t>
            </a:r>
            <a:r>
              <a:rPr lang="en-US" dirty="0" smtClean="0"/>
              <a:t> upon his death.</a:t>
            </a:r>
          </a:p>
          <a:p>
            <a:r>
              <a:rPr lang="en-US" dirty="0" smtClean="0"/>
              <a:t>After Dido’s father died, the people rejected Dido as co-ruler in favor of Pygmalion alone.</a:t>
            </a:r>
          </a:p>
          <a:p>
            <a:r>
              <a:rPr lang="en-US" dirty="0" smtClean="0"/>
              <a:t>Dido then marries her uncle, who is priest of Hercules, and second in power to Pygmalion</a:t>
            </a:r>
          </a:p>
          <a:p>
            <a:r>
              <a:rPr lang="en-US" dirty="0" smtClean="0"/>
              <a:t>Her husband, </a:t>
            </a:r>
            <a:r>
              <a:rPr lang="en-US" dirty="0" err="1" smtClean="0"/>
              <a:t>Acerbus</a:t>
            </a:r>
            <a:r>
              <a:rPr lang="en-US" dirty="0" smtClean="0"/>
              <a:t>, (</a:t>
            </a:r>
            <a:r>
              <a:rPr lang="en-US" dirty="0" err="1" smtClean="0"/>
              <a:t>Sichaeus</a:t>
            </a:r>
            <a:r>
              <a:rPr lang="en-US" dirty="0" smtClean="0"/>
              <a:t> in the </a:t>
            </a:r>
            <a:r>
              <a:rPr lang="en-US" i="1" dirty="0" err="1" smtClean="0"/>
              <a:t>Aeneid</a:t>
            </a:r>
            <a:r>
              <a:rPr lang="en-US" i="1" dirty="0" smtClean="0"/>
              <a:t>), </a:t>
            </a:r>
            <a:r>
              <a:rPr lang="en-US" dirty="0" smtClean="0"/>
              <a:t> was extremely wealthy.  Pygmalion had him murdered in an attempt to gain his wealth.  </a:t>
            </a:r>
            <a:endParaRPr lang="en-US" dirty="0"/>
          </a:p>
        </p:txBody>
      </p:sp>
    </p:spTree>
    <p:extLst>
      <p:ext uri="{BB962C8B-B14F-4D97-AF65-F5344CB8AC3E}">
        <p14:creationId xmlns:p14="http://schemas.microsoft.com/office/powerpoint/2010/main" val="276888653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Dido’s strategy</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Dido asks to move into the palace.</a:t>
            </a:r>
          </a:p>
          <a:p>
            <a:r>
              <a:rPr lang="en-US" dirty="0" smtClean="0"/>
              <a:t>As an “offering” to the spirit of </a:t>
            </a:r>
            <a:r>
              <a:rPr lang="en-US" dirty="0" err="1" smtClean="0"/>
              <a:t>Sychaeus</a:t>
            </a:r>
            <a:r>
              <a:rPr lang="en-US" dirty="0" smtClean="0"/>
              <a:t>, she orders the movers to throw all the bags of gold into the sea.</a:t>
            </a:r>
          </a:p>
          <a:p>
            <a:r>
              <a:rPr lang="en-US" dirty="0" smtClean="0"/>
              <a:t>However, what they actually threw into the sea were bags of sand.</a:t>
            </a:r>
            <a:endParaRPr lang="en-US" dirty="0"/>
          </a:p>
        </p:txBody>
      </p:sp>
      <p:pic>
        <p:nvPicPr>
          <p:cNvPr id="6" name="Content Placeholder 5" descr="Treasure3.png"/>
          <p:cNvPicPr>
            <a:picLocks noGrp="1" noChangeAspect="1"/>
          </p:cNvPicPr>
          <p:nvPr>
            <p:ph sz="half" idx="2"/>
          </p:nvPr>
        </p:nvPicPr>
        <p:blipFill>
          <a:blip r:embed="rId2">
            <a:extLst>
              <a:ext uri="{28A0092B-C50C-407E-A947-70E740481C1C}">
                <a14:useLocalDpi xmlns:a14="http://schemas.microsoft.com/office/drawing/2010/main" val="0"/>
              </a:ext>
            </a:extLst>
          </a:blip>
          <a:srcRect l="26092" r="26092"/>
          <a:stretch>
            <a:fillRect/>
          </a:stretch>
        </p:blipFill>
        <p:spPr/>
      </p:pic>
    </p:spTree>
    <p:extLst>
      <p:ext uri="{BB962C8B-B14F-4D97-AF65-F5344CB8AC3E}">
        <p14:creationId xmlns:p14="http://schemas.microsoft.com/office/powerpoint/2010/main" val="390982824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Dido’s flight</a:t>
            </a:r>
            <a:endParaRPr lang="en-US" dirty="0"/>
          </a:p>
        </p:txBody>
      </p:sp>
      <p:sp>
        <p:nvSpPr>
          <p:cNvPr id="3" name="Content Placeholder 2"/>
          <p:cNvSpPr>
            <a:spLocks noGrp="1"/>
          </p:cNvSpPr>
          <p:nvPr>
            <p:ph sz="half" idx="1"/>
          </p:nvPr>
        </p:nvSpPr>
        <p:spPr/>
        <p:txBody>
          <a:bodyPr/>
          <a:lstStyle/>
          <a:p>
            <a:r>
              <a:rPr lang="en-US" dirty="0" smtClean="0"/>
              <a:t>Dido then persuades the movers to help her to flee rather than to face the wrath of Pygmalion, when he discovered what she had done with </a:t>
            </a:r>
            <a:r>
              <a:rPr lang="en-US" dirty="0" err="1" smtClean="0"/>
              <a:t>Sychaeus</a:t>
            </a:r>
            <a:r>
              <a:rPr lang="en-US" dirty="0" smtClean="0"/>
              <a:t>’ ‘wealth’.  Some senators and nobles join her as well.</a:t>
            </a:r>
            <a:endParaRPr lang="en-US" dirty="0"/>
          </a:p>
        </p:txBody>
      </p:sp>
      <p:pic>
        <p:nvPicPr>
          <p:cNvPr id="5" name="Content Placeholder 4" descr="Phoenicia-ship3-2012.jpg"/>
          <p:cNvPicPr>
            <a:picLocks noGrp="1" noChangeAspect="1"/>
          </p:cNvPicPr>
          <p:nvPr>
            <p:ph sz="half" idx="2"/>
          </p:nvPr>
        </p:nvPicPr>
        <p:blipFill>
          <a:blip r:embed="rId2">
            <a:extLst>
              <a:ext uri="{28A0092B-C50C-407E-A947-70E740481C1C}">
                <a14:useLocalDpi xmlns:a14="http://schemas.microsoft.com/office/drawing/2010/main" val="0"/>
              </a:ext>
            </a:extLst>
          </a:blip>
          <a:srcRect l="16519" r="16519"/>
          <a:stretch>
            <a:fillRect/>
          </a:stretch>
        </p:blipFill>
        <p:spPr/>
      </p:pic>
    </p:spTree>
    <p:extLst>
      <p:ext uri="{BB962C8B-B14F-4D97-AF65-F5344CB8AC3E}">
        <p14:creationId xmlns:p14="http://schemas.microsoft.com/office/powerpoint/2010/main" val="217260521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Arrival at Cyprus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party arrives as Cyprus, south of Greece in the Mediterranean Sea, and the priest of Jupiter joins the expedition.  The party also seizes about eighty young temple prostitutes to provide wives for the men in the party.</a:t>
            </a:r>
            <a:endParaRPr lang="en-US" dirty="0"/>
          </a:p>
        </p:txBody>
      </p:sp>
      <p:pic>
        <p:nvPicPr>
          <p:cNvPr id="5" name="Content Placeholder 4" descr="cyprus.jpg"/>
          <p:cNvPicPr>
            <a:picLocks noGrp="1" noChangeAspect="1"/>
          </p:cNvPicPr>
          <p:nvPr>
            <p:ph sz="half" idx="2"/>
          </p:nvPr>
        </p:nvPicPr>
        <p:blipFill>
          <a:blip r:embed="rId2">
            <a:extLst>
              <a:ext uri="{28A0092B-C50C-407E-A947-70E740481C1C}">
                <a14:useLocalDpi xmlns:a14="http://schemas.microsoft.com/office/drawing/2010/main" val="0"/>
              </a:ext>
            </a:extLst>
          </a:blip>
          <a:srcRect l="20256" r="20256"/>
          <a:stretch>
            <a:fillRect/>
          </a:stretch>
        </p:blipFill>
        <p:spPr/>
      </p:pic>
    </p:spTree>
    <p:extLst>
      <p:ext uri="{BB962C8B-B14F-4D97-AF65-F5344CB8AC3E}">
        <p14:creationId xmlns:p14="http://schemas.microsoft.com/office/powerpoint/2010/main" val="11647378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Both heroes blown ashore at alien countries</a:t>
            </a:r>
            <a:endParaRPr lang="en-US" dirty="0"/>
          </a:p>
        </p:txBody>
      </p:sp>
      <p:sp>
        <p:nvSpPr>
          <p:cNvPr id="3" name="Content Placeholder 2"/>
          <p:cNvSpPr>
            <a:spLocks noGrp="1"/>
          </p:cNvSpPr>
          <p:nvPr>
            <p:ph sz="half" idx="1"/>
          </p:nvPr>
        </p:nvSpPr>
        <p:spPr/>
        <p:txBody>
          <a:bodyPr/>
          <a:lstStyle/>
          <a:p>
            <a:r>
              <a:rPr lang="en-US" dirty="0" smtClean="0"/>
              <a:t>Odysseus:  Lands at the shores of the </a:t>
            </a:r>
            <a:r>
              <a:rPr lang="en-US" dirty="0" err="1" smtClean="0"/>
              <a:t>Phaiakans</a:t>
            </a:r>
            <a:r>
              <a:rPr lang="en-US" dirty="0" smtClean="0"/>
              <a:t> and tells </a:t>
            </a:r>
            <a:r>
              <a:rPr lang="en-US" dirty="0"/>
              <a:t> </a:t>
            </a:r>
            <a:r>
              <a:rPr lang="en-US" dirty="0" smtClean="0"/>
              <a:t>his story to King </a:t>
            </a:r>
            <a:r>
              <a:rPr lang="en-US" dirty="0" err="1" smtClean="0"/>
              <a:t>Alcinoos</a:t>
            </a:r>
            <a:r>
              <a:rPr lang="en-US" dirty="0" smtClean="0"/>
              <a:t> and company</a:t>
            </a:r>
            <a:endParaRPr lang="en-US" dirty="0"/>
          </a:p>
        </p:txBody>
      </p:sp>
      <p:sp>
        <p:nvSpPr>
          <p:cNvPr id="4" name="Content Placeholder 3"/>
          <p:cNvSpPr>
            <a:spLocks noGrp="1"/>
          </p:cNvSpPr>
          <p:nvPr>
            <p:ph sz="half" idx="2"/>
          </p:nvPr>
        </p:nvSpPr>
        <p:spPr/>
        <p:txBody>
          <a:bodyPr/>
          <a:lstStyle/>
          <a:p>
            <a:r>
              <a:rPr lang="en-US" dirty="0" smtClean="0"/>
              <a:t>Aeneas:  Lands at the shores of Carthage and tells his story to Queen Dido and company</a:t>
            </a:r>
            <a:endParaRPr lang="en-US" dirty="0"/>
          </a:p>
        </p:txBody>
      </p:sp>
    </p:spTree>
    <p:extLst>
      <p:ext uri="{BB962C8B-B14F-4D97-AF65-F5344CB8AC3E}">
        <p14:creationId xmlns:p14="http://schemas.microsoft.com/office/powerpoint/2010/main" val="105751377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Arrival on the shores of Africa</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party arrives on the coast of North Africa</a:t>
            </a:r>
          </a:p>
          <a:p>
            <a:r>
              <a:rPr lang="en-US" dirty="0" smtClean="0"/>
              <a:t>Dido asks for a plot of land for temporary refuge “the size of an </a:t>
            </a:r>
            <a:r>
              <a:rPr lang="en-US" dirty="0" err="1" smtClean="0"/>
              <a:t>oxhide</a:t>
            </a:r>
            <a:r>
              <a:rPr lang="en-US" dirty="0" smtClean="0"/>
              <a:t>” until the party can continue their journey.</a:t>
            </a:r>
          </a:p>
          <a:p>
            <a:r>
              <a:rPr lang="en-US" dirty="0" smtClean="0"/>
              <a:t>The locals agreed to her request.</a:t>
            </a:r>
            <a:endParaRPr lang="en-US" dirty="0"/>
          </a:p>
        </p:txBody>
      </p:sp>
      <p:pic>
        <p:nvPicPr>
          <p:cNvPr id="5" name="Content Placeholder 4" descr="carthage-plan.jpg"/>
          <p:cNvPicPr>
            <a:picLocks noGrp="1" noChangeAspect="1"/>
          </p:cNvPicPr>
          <p:nvPr>
            <p:ph sz="half" idx="2"/>
          </p:nvPr>
        </p:nvPicPr>
        <p:blipFill>
          <a:blip r:embed="rId2">
            <a:extLst>
              <a:ext uri="{28A0092B-C50C-407E-A947-70E740481C1C}">
                <a14:useLocalDpi xmlns:a14="http://schemas.microsoft.com/office/drawing/2010/main" val="0"/>
              </a:ext>
            </a:extLst>
          </a:blip>
          <a:srcRect l="21228" r="21228"/>
          <a:stretch>
            <a:fillRect/>
          </a:stretch>
        </p:blipFill>
        <p:spPr/>
      </p:pic>
    </p:spTree>
    <p:extLst>
      <p:ext uri="{BB962C8B-B14F-4D97-AF65-F5344CB8AC3E}">
        <p14:creationId xmlns:p14="http://schemas.microsoft.com/office/powerpoint/2010/main" val="302649939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Dido’s shrewdness</a:t>
            </a:r>
            <a:endParaRPr lang="en-US" dirty="0"/>
          </a:p>
        </p:txBody>
      </p:sp>
      <p:sp>
        <p:nvSpPr>
          <p:cNvPr id="3" name="Content Placeholder 2"/>
          <p:cNvSpPr>
            <a:spLocks noGrp="1"/>
          </p:cNvSpPr>
          <p:nvPr>
            <p:ph sz="half" idx="1"/>
          </p:nvPr>
        </p:nvSpPr>
        <p:spPr/>
        <p:txBody>
          <a:bodyPr/>
          <a:lstStyle/>
          <a:p>
            <a:r>
              <a:rPr lang="en-US" dirty="0" smtClean="0"/>
              <a:t>Dido then cuts the </a:t>
            </a:r>
            <a:r>
              <a:rPr lang="en-US" dirty="0" err="1" smtClean="0"/>
              <a:t>oxhide</a:t>
            </a:r>
            <a:r>
              <a:rPr lang="en-US" dirty="0" smtClean="0"/>
              <a:t> into fine strips and lays out the border of the city she plans to build.</a:t>
            </a:r>
          </a:p>
          <a:p>
            <a:r>
              <a:rPr lang="en-US" dirty="0" smtClean="0"/>
              <a:t>She had enough to encircle an entire hill, which is where the city of Carthage was begun.</a:t>
            </a:r>
          </a:p>
          <a:p>
            <a:endParaRPr lang="en-US" dirty="0"/>
          </a:p>
        </p:txBody>
      </p:sp>
      <p:pic>
        <p:nvPicPr>
          <p:cNvPr id="5" name="Content Placeholder 4" descr="oxhide_hairside.jpg"/>
          <p:cNvPicPr>
            <a:picLocks noGrp="1" noChangeAspect="1"/>
          </p:cNvPicPr>
          <p:nvPr>
            <p:ph sz="half" idx="2"/>
          </p:nvPr>
        </p:nvPicPr>
        <p:blipFill>
          <a:blip r:embed="rId2">
            <a:extLst>
              <a:ext uri="{28A0092B-C50C-407E-A947-70E740481C1C}">
                <a14:useLocalDpi xmlns:a14="http://schemas.microsoft.com/office/drawing/2010/main" val="0"/>
              </a:ext>
            </a:extLst>
          </a:blip>
          <a:srcRect l="23498" r="23498"/>
          <a:stretch>
            <a:fillRect/>
          </a:stretch>
        </p:blipFill>
        <p:spPr/>
      </p:pic>
    </p:spTree>
    <p:extLst>
      <p:ext uri="{BB962C8B-B14F-4D97-AF65-F5344CB8AC3E}">
        <p14:creationId xmlns:p14="http://schemas.microsoft.com/office/powerpoint/2010/main" val="61690518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Dido Problem</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This event is commemorated in modern Calculus.  </a:t>
            </a:r>
          </a:p>
          <a:p>
            <a:r>
              <a:rPr lang="en-US" dirty="0" smtClean="0"/>
              <a:t>It’s called the “isoperimetric problem.”  </a:t>
            </a:r>
          </a:p>
          <a:p>
            <a:r>
              <a:rPr lang="en-US" dirty="0" smtClean="0"/>
              <a:t>What is the largest area that may be enclosed within a fixed boundary?  A semicircle.</a:t>
            </a:r>
            <a:endParaRPr lang="en-US" dirty="0"/>
          </a:p>
        </p:txBody>
      </p:sp>
      <p:pic>
        <p:nvPicPr>
          <p:cNvPr id="5" name="Content Placeholder 4" descr="dido1_def195ce365f318ff2cc2e903fa8832c.jpg"/>
          <p:cNvPicPr>
            <a:picLocks noGrp="1" noChangeAspect="1"/>
          </p:cNvPicPr>
          <p:nvPr>
            <p:ph sz="half" idx="2"/>
          </p:nvPr>
        </p:nvPicPr>
        <p:blipFill>
          <a:blip r:embed="rId2">
            <a:extLst>
              <a:ext uri="{28A0092B-C50C-407E-A947-70E740481C1C}">
                <a14:useLocalDpi xmlns:a14="http://schemas.microsoft.com/office/drawing/2010/main" val="0"/>
              </a:ext>
            </a:extLst>
          </a:blip>
          <a:srcRect l="13118" r="13118"/>
          <a:stretch>
            <a:fillRect/>
          </a:stretch>
        </p:blipFill>
        <p:spPr/>
      </p:pic>
    </p:spTree>
    <p:extLst>
      <p:ext uri="{BB962C8B-B14F-4D97-AF65-F5344CB8AC3E}">
        <p14:creationId xmlns:p14="http://schemas.microsoft.com/office/powerpoint/2010/main" val="154202896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Dido and </a:t>
            </a:r>
            <a:r>
              <a:rPr lang="en-US" dirty="0" err="1" smtClean="0"/>
              <a:t>Iarbus</a:t>
            </a:r>
            <a:endParaRPr lang="en-US" dirty="0"/>
          </a:p>
        </p:txBody>
      </p:sp>
      <p:sp>
        <p:nvSpPr>
          <p:cNvPr id="6" name="Content Placeholder 5"/>
          <p:cNvSpPr>
            <a:spLocks noGrp="1"/>
          </p:cNvSpPr>
          <p:nvPr>
            <p:ph idx="1"/>
          </p:nvPr>
        </p:nvSpPr>
        <p:spPr/>
        <p:txBody>
          <a:bodyPr/>
          <a:lstStyle/>
          <a:p>
            <a:r>
              <a:rPr lang="en-US" dirty="0" smtClean="0"/>
              <a:t>Carthage becomes prosperous, and </a:t>
            </a:r>
            <a:r>
              <a:rPr lang="en-US" dirty="0" err="1" smtClean="0"/>
              <a:t>Iarbus</a:t>
            </a:r>
            <a:r>
              <a:rPr lang="en-US" dirty="0" smtClean="0"/>
              <a:t>, a neighboring king who features in the </a:t>
            </a:r>
            <a:r>
              <a:rPr lang="en-US" i="1" dirty="0" err="1" smtClean="0"/>
              <a:t>Aeneid</a:t>
            </a:r>
            <a:r>
              <a:rPr lang="en-US" dirty="0" smtClean="0"/>
              <a:t>, attempts to make Dido “an offer she can’t refuse.”  Marriage or war?</a:t>
            </a:r>
          </a:p>
          <a:p>
            <a:r>
              <a:rPr lang="en-US" dirty="0" smtClean="0"/>
              <a:t>Dido’s envoys work out a solution:  a Carthaginian must permanently dwell with </a:t>
            </a:r>
            <a:r>
              <a:rPr lang="en-US" dirty="0" err="1" smtClean="0"/>
              <a:t>Iarbus</a:t>
            </a:r>
            <a:r>
              <a:rPr lang="en-US" dirty="0" smtClean="0"/>
              <a:t> to teach him Phoenician ways and give their life for the city when necessary.</a:t>
            </a:r>
            <a:endParaRPr lang="en-US" dirty="0"/>
          </a:p>
        </p:txBody>
      </p:sp>
    </p:spTree>
    <p:extLst>
      <p:ext uri="{BB962C8B-B14F-4D97-AF65-F5344CB8AC3E}">
        <p14:creationId xmlns:p14="http://schemas.microsoft.com/office/powerpoint/2010/main" val="277292573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Dido really has a problem!</a:t>
            </a:r>
            <a:endParaRPr lang="en-US" dirty="0"/>
          </a:p>
        </p:txBody>
      </p:sp>
      <p:sp>
        <p:nvSpPr>
          <p:cNvPr id="3" name="Content Placeholder 2"/>
          <p:cNvSpPr>
            <a:spLocks noGrp="1"/>
          </p:cNvSpPr>
          <p:nvPr>
            <p:ph idx="1"/>
          </p:nvPr>
        </p:nvSpPr>
        <p:spPr/>
        <p:txBody>
          <a:bodyPr/>
          <a:lstStyle/>
          <a:p>
            <a:pPr marL="0" indent="0">
              <a:buNone/>
            </a:pPr>
            <a:r>
              <a:rPr lang="en-US" dirty="0" smtClean="0"/>
              <a:t>No Carthaginian would agree to go live with </a:t>
            </a:r>
            <a:r>
              <a:rPr lang="en-US" dirty="0" err="1" smtClean="0"/>
              <a:t>Iarbus</a:t>
            </a:r>
            <a:r>
              <a:rPr lang="en-US" dirty="0" smtClean="0"/>
              <a:t>, since his people were so backward and his kingdom didn’t have the amenities that Carthage did.  </a:t>
            </a:r>
          </a:p>
          <a:p>
            <a:pPr marL="0" indent="0">
              <a:buNone/>
            </a:pPr>
            <a:r>
              <a:rPr lang="en-US" dirty="0" smtClean="0"/>
              <a:t>Dido attempts to solve the problem by creating a funeral pyre and making human sacrifices to the spirit of </a:t>
            </a:r>
            <a:r>
              <a:rPr lang="en-US" dirty="0" err="1" smtClean="0"/>
              <a:t>Iarbus</a:t>
            </a:r>
            <a:r>
              <a:rPr lang="en-US" dirty="0" smtClean="0"/>
              <a:t>.</a:t>
            </a:r>
            <a:endParaRPr lang="en-US" dirty="0"/>
          </a:p>
        </p:txBody>
      </p:sp>
    </p:spTree>
    <p:extLst>
      <p:ext uri="{BB962C8B-B14F-4D97-AF65-F5344CB8AC3E}">
        <p14:creationId xmlns:p14="http://schemas.microsoft.com/office/powerpoint/2010/main" val="395214257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Dido’s solution</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Dido herself ascends the mount of sacrifice, the funeral pyre, announcing that she desires to be faithful to the </a:t>
            </a:r>
            <a:r>
              <a:rPr lang="en-US" dirty="0" smtClean="0"/>
              <a:t>memory of her husband.</a:t>
            </a:r>
            <a:endParaRPr lang="en-US" dirty="0" smtClean="0"/>
          </a:p>
          <a:p>
            <a:r>
              <a:rPr lang="en-US" dirty="0" smtClean="0"/>
              <a:t>She dies as a martyr to the Carthaginian cause and is deified by the city of Carthage.</a:t>
            </a:r>
            <a:endParaRPr lang="en-US" dirty="0"/>
          </a:p>
        </p:txBody>
      </p:sp>
      <p:pic>
        <p:nvPicPr>
          <p:cNvPr id="9" name="Content Placeholder 8" descr="4-_b5a4326a.jpg"/>
          <p:cNvPicPr>
            <a:picLocks noGrp="1" noChangeAspect="1"/>
          </p:cNvPicPr>
          <p:nvPr>
            <p:ph sz="half" idx="2"/>
          </p:nvPr>
        </p:nvPicPr>
        <p:blipFill>
          <a:blip r:embed="rId2">
            <a:extLst>
              <a:ext uri="{28A0092B-C50C-407E-A947-70E740481C1C}">
                <a14:useLocalDpi xmlns:a14="http://schemas.microsoft.com/office/drawing/2010/main" val="0"/>
              </a:ext>
            </a:extLst>
          </a:blip>
          <a:srcRect l="19475" r="19475"/>
          <a:stretch>
            <a:fillRect/>
          </a:stretch>
        </p:blipFill>
        <p:spPr/>
      </p:pic>
    </p:spTree>
    <p:extLst>
      <p:ext uri="{BB962C8B-B14F-4D97-AF65-F5344CB8AC3E}">
        <p14:creationId xmlns:p14="http://schemas.microsoft.com/office/powerpoint/2010/main" val="148308679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Dido</a:t>
            </a:r>
            <a:endParaRPr lang="en-US" dirty="0"/>
          </a:p>
        </p:txBody>
      </p:sp>
      <p:sp>
        <p:nvSpPr>
          <p:cNvPr id="3" name="Content Placeholder 2"/>
          <p:cNvSpPr>
            <a:spLocks noGrp="1"/>
          </p:cNvSpPr>
          <p:nvPr>
            <p:ph sz="half" idx="1"/>
          </p:nvPr>
        </p:nvSpPr>
        <p:spPr/>
        <p:txBody>
          <a:bodyPr>
            <a:normAutofit fontScale="92500"/>
          </a:bodyPr>
          <a:lstStyle/>
          <a:p>
            <a:r>
              <a:rPr lang="en-US" dirty="0" smtClean="0"/>
              <a:t>Dido is compared to an Amazon, a huntress, “with her quiver slung on her shoulder.”  She is a woman who “dared to fight and kill men” (1:672).  She is modeled after Calypso in the Odyssey.  And she will do what Calypso did to Odysseus.</a:t>
            </a:r>
            <a:endParaRPr lang="en-US" dirty="0"/>
          </a:p>
        </p:txBody>
      </p:sp>
      <p:pic>
        <p:nvPicPr>
          <p:cNvPr id="5" name="Content Placeholder 4" descr="norntern-amazon21.jpg"/>
          <p:cNvPicPr>
            <a:picLocks noGrp="1" noChangeAspect="1"/>
          </p:cNvPicPr>
          <p:nvPr>
            <p:ph sz="half" idx="2"/>
          </p:nvPr>
        </p:nvPicPr>
        <p:blipFill>
          <a:blip r:embed="rId2">
            <a:extLst>
              <a:ext uri="{28A0092B-C50C-407E-A947-70E740481C1C}">
                <a14:useLocalDpi xmlns:a14="http://schemas.microsoft.com/office/drawing/2010/main" val="0"/>
              </a:ext>
            </a:extLst>
          </a:blip>
          <a:srcRect l="16491" r="16491"/>
          <a:stretch>
            <a:fillRect/>
          </a:stretch>
        </p:blipFill>
        <p:spPr/>
      </p:pic>
    </p:spTree>
    <p:extLst>
      <p:ext uri="{BB962C8B-B14F-4D97-AF65-F5344CB8AC3E}">
        <p14:creationId xmlns:p14="http://schemas.microsoft.com/office/powerpoint/2010/main" val="152855895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Sympathy for Aeneas</a:t>
            </a:r>
            <a:endParaRPr lang="en-US" dirty="0"/>
          </a:p>
        </p:txBody>
      </p:sp>
      <p:sp>
        <p:nvSpPr>
          <p:cNvPr id="6" name="Content Placeholder 5"/>
          <p:cNvSpPr>
            <a:spLocks noGrp="1"/>
          </p:cNvSpPr>
          <p:nvPr>
            <p:ph idx="1"/>
          </p:nvPr>
        </p:nvSpPr>
        <p:spPr/>
        <p:txBody>
          <a:bodyPr>
            <a:normAutofit fontScale="92500"/>
          </a:bodyPr>
          <a:lstStyle/>
          <a:p>
            <a:r>
              <a:rPr lang="en-US" dirty="0" smtClean="0"/>
              <a:t>We also find out that Dido has some sympathy for Aeneas:</a:t>
            </a:r>
          </a:p>
          <a:p>
            <a:pPr lvl="1"/>
            <a:r>
              <a:rPr lang="en-US" dirty="0" smtClean="0"/>
              <a:t>Dido is also an exile</a:t>
            </a:r>
          </a:p>
          <a:p>
            <a:pPr lvl="1"/>
            <a:r>
              <a:rPr lang="en-US" dirty="0" smtClean="0"/>
              <a:t>She has also lost her spouse from a violent act.  Her brother, Pygmalion, killed her husband, </a:t>
            </a:r>
            <a:r>
              <a:rPr lang="en-US" dirty="0" err="1" smtClean="0"/>
              <a:t>Sychaeus</a:t>
            </a:r>
            <a:r>
              <a:rPr lang="en-US" dirty="0" smtClean="0"/>
              <a:t>.</a:t>
            </a:r>
          </a:p>
          <a:p>
            <a:pPr lvl="1"/>
            <a:r>
              <a:rPr lang="en-US" dirty="0" smtClean="0"/>
              <a:t>Pygmalion was able to conceal his crime from Dido for some time.</a:t>
            </a:r>
          </a:p>
          <a:p>
            <a:pPr marL="457200" lvl="1" indent="0">
              <a:buNone/>
            </a:pPr>
            <a:r>
              <a:rPr lang="en-US" dirty="0" smtClean="0"/>
              <a:t>-</a:t>
            </a:r>
            <a:r>
              <a:rPr lang="en-US" dirty="0" err="1" smtClean="0"/>
              <a:t>Sychaeus</a:t>
            </a:r>
            <a:r>
              <a:rPr lang="en-US" dirty="0" smtClean="0"/>
              <a:t> appeared to Dido in a dream and urged her to flee to a new land and build a new civilization.</a:t>
            </a:r>
            <a:endParaRPr lang="en-US" dirty="0"/>
          </a:p>
        </p:txBody>
      </p:sp>
    </p:spTree>
    <p:extLst>
      <p:ext uri="{BB962C8B-B14F-4D97-AF65-F5344CB8AC3E}">
        <p14:creationId xmlns:p14="http://schemas.microsoft.com/office/powerpoint/2010/main" val="313903500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 . . . Aeneas tells his story</a:t>
            </a:r>
            <a:endParaRPr lang="en-US" dirty="0"/>
          </a:p>
        </p:txBody>
      </p:sp>
      <p:sp>
        <p:nvSpPr>
          <p:cNvPr id="3" name="Content Placeholder 2"/>
          <p:cNvSpPr>
            <a:spLocks noGrp="1"/>
          </p:cNvSpPr>
          <p:nvPr>
            <p:ph idx="1"/>
          </p:nvPr>
        </p:nvSpPr>
        <p:spPr/>
        <p:txBody>
          <a:bodyPr/>
          <a:lstStyle/>
          <a:p>
            <a:r>
              <a:rPr lang="en-US" dirty="0" smtClean="0"/>
              <a:t>In Book 2 (2:285-397), Hector appears to Aeneas in a dream and tells him to leave Troy.</a:t>
            </a:r>
          </a:p>
          <a:p>
            <a:pPr lvl="1"/>
            <a:r>
              <a:rPr lang="en-US" dirty="0" smtClean="0"/>
              <a:t>Aeneas puts on his armor and tries to fight</a:t>
            </a:r>
          </a:p>
          <a:p>
            <a:pPr lvl="1"/>
            <a:r>
              <a:rPr lang="en-US" dirty="0" smtClean="0"/>
              <a:t>Aeneas sees </a:t>
            </a:r>
            <a:r>
              <a:rPr lang="en-US" dirty="0" err="1" smtClean="0"/>
              <a:t>Priam</a:t>
            </a:r>
            <a:r>
              <a:rPr lang="en-US" dirty="0" smtClean="0"/>
              <a:t> killed and thinks of his family (2:612-740)</a:t>
            </a:r>
          </a:p>
          <a:p>
            <a:pPr lvl="1"/>
            <a:r>
              <a:rPr lang="en-US" dirty="0" smtClean="0"/>
              <a:t>Aeneas sees Helen and begins to attack her, but Venus intervenes and forces him to leave (2:741-784).</a:t>
            </a:r>
          </a:p>
        </p:txBody>
      </p:sp>
    </p:spTree>
    <p:extLst>
      <p:ext uri="{BB962C8B-B14F-4D97-AF65-F5344CB8AC3E}">
        <p14:creationId xmlns:p14="http://schemas.microsoft.com/office/powerpoint/2010/main" val="412021593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Aeneas and </a:t>
            </a:r>
            <a:r>
              <a:rPr lang="en-US" dirty="0" err="1" smtClean="0"/>
              <a:t>Anchises</a:t>
            </a:r>
            <a:r>
              <a:rPr lang="en-US" dirty="0" smtClean="0"/>
              <a:t> Flee</a:t>
            </a:r>
            <a:endParaRPr lang="en-US" dirty="0"/>
          </a:p>
        </p:txBody>
      </p:sp>
      <p:sp>
        <p:nvSpPr>
          <p:cNvPr id="5" name="Content Placeholder 4"/>
          <p:cNvSpPr>
            <a:spLocks noGrp="1"/>
          </p:cNvSpPr>
          <p:nvPr>
            <p:ph sz="half" idx="1"/>
          </p:nvPr>
        </p:nvSpPr>
        <p:spPr/>
        <p:txBody>
          <a:bodyPr/>
          <a:lstStyle/>
          <a:p>
            <a:r>
              <a:rPr lang="en-US" dirty="0"/>
              <a:t>Aeneas goes in search of his father who refuses to leave until he sees an omen, a tongue of fire over </a:t>
            </a:r>
            <a:r>
              <a:rPr lang="en-US" dirty="0" err="1"/>
              <a:t>Iulus</a:t>
            </a:r>
            <a:r>
              <a:rPr lang="en-US" dirty="0"/>
              <a:t>’ head, which Jupiter confirms with a thunderclap (2:891-904)</a:t>
            </a:r>
          </a:p>
          <a:p>
            <a:endParaRPr lang="en-US" dirty="0"/>
          </a:p>
        </p:txBody>
      </p:sp>
      <p:pic>
        <p:nvPicPr>
          <p:cNvPr id="7" name="Content Placeholder 6" descr="Anchises.jpg"/>
          <p:cNvPicPr>
            <a:picLocks noGrp="1" noChangeAspect="1"/>
          </p:cNvPicPr>
          <p:nvPr>
            <p:ph sz="half" idx="2"/>
          </p:nvPr>
        </p:nvPicPr>
        <p:blipFill>
          <a:blip r:embed="rId2">
            <a:extLst>
              <a:ext uri="{28A0092B-C50C-407E-A947-70E740481C1C}">
                <a14:useLocalDpi xmlns:a14="http://schemas.microsoft.com/office/drawing/2010/main" val="0"/>
              </a:ext>
            </a:extLst>
          </a:blip>
          <a:srcRect l="-5066" r="-5066"/>
          <a:stretch>
            <a:fillRect/>
          </a:stretch>
        </p:blipFill>
        <p:spPr/>
      </p:pic>
    </p:spTree>
    <p:extLst>
      <p:ext uri="{BB962C8B-B14F-4D97-AF65-F5344CB8AC3E}">
        <p14:creationId xmlns:p14="http://schemas.microsoft.com/office/powerpoint/2010/main" val="31894960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Neither hero can remain where he landed</a:t>
            </a:r>
            <a:endParaRPr lang="en-US" dirty="0"/>
          </a:p>
        </p:txBody>
      </p:sp>
      <p:sp>
        <p:nvSpPr>
          <p:cNvPr id="3" name="Content Placeholder 2"/>
          <p:cNvSpPr>
            <a:spLocks noGrp="1"/>
          </p:cNvSpPr>
          <p:nvPr>
            <p:ph sz="half" idx="1"/>
          </p:nvPr>
        </p:nvSpPr>
        <p:spPr/>
        <p:txBody>
          <a:bodyPr/>
          <a:lstStyle/>
          <a:p>
            <a:r>
              <a:rPr lang="en-US" dirty="0" smtClean="0"/>
              <a:t>Odysseus must return to Ithaca, restore order in his home, and reclaim Penelope from the claims of the suitors. </a:t>
            </a:r>
            <a:endParaRPr lang="en-US" dirty="0"/>
          </a:p>
        </p:txBody>
      </p:sp>
      <p:sp>
        <p:nvSpPr>
          <p:cNvPr id="4" name="Content Placeholder 3"/>
          <p:cNvSpPr>
            <a:spLocks noGrp="1"/>
          </p:cNvSpPr>
          <p:nvPr>
            <p:ph sz="half" idx="2"/>
          </p:nvPr>
        </p:nvSpPr>
        <p:spPr/>
        <p:txBody>
          <a:bodyPr/>
          <a:lstStyle/>
          <a:p>
            <a:r>
              <a:rPr lang="en-US" dirty="0" smtClean="0"/>
              <a:t>Aeneas has no home to return to, but by command of the gods, he must sail to Latium, conquer the neighboring territories, and found the city of Rome</a:t>
            </a:r>
            <a:endParaRPr lang="en-US" dirty="0"/>
          </a:p>
        </p:txBody>
      </p:sp>
    </p:spTree>
    <p:extLst>
      <p:ext uri="{BB962C8B-B14F-4D97-AF65-F5344CB8AC3E}">
        <p14:creationId xmlns:p14="http://schemas.microsoft.com/office/powerpoint/2010/main" val="218179723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Aeneas searches for Creusa</a:t>
            </a:r>
            <a:endParaRPr lang="en-US" dirty="0"/>
          </a:p>
        </p:txBody>
      </p:sp>
      <p:sp>
        <p:nvSpPr>
          <p:cNvPr id="6" name="Content Placeholder 5"/>
          <p:cNvSpPr>
            <a:spLocks noGrp="1"/>
          </p:cNvSpPr>
          <p:nvPr>
            <p:ph idx="1"/>
          </p:nvPr>
        </p:nvSpPr>
        <p:spPr/>
        <p:txBody>
          <a:bodyPr/>
          <a:lstStyle/>
          <a:p>
            <a:r>
              <a:rPr lang="en-US" dirty="0" smtClean="0"/>
              <a:t>Aeneas returns to the burning city of Troy to search for his wife, Creusa.</a:t>
            </a:r>
          </a:p>
          <a:p>
            <a:r>
              <a:rPr lang="en-US" dirty="0" smtClean="0"/>
              <a:t>Creusa’s ghost appears to him (2:1003-1025) and tells him to flee from Troy.</a:t>
            </a:r>
            <a:endParaRPr lang="en-US" dirty="0"/>
          </a:p>
        </p:txBody>
      </p:sp>
    </p:spTree>
    <p:extLst>
      <p:ext uri="{BB962C8B-B14F-4D97-AF65-F5344CB8AC3E}">
        <p14:creationId xmlns:p14="http://schemas.microsoft.com/office/powerpoint/2010/main" val="186177788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Aeneas the Homeric Hero	</a:t>
            </a:r>
            <a:endParaRPr lang="en-US" dirty="0"/>
          </a:p>
        </p:txBody>
      </p:sp>
      <p:sp>
        <p:nvSpPr>
          <p:cNvPr id="3" name="Content Placeholder 2"/>
          <p:cNvSpPr>
            <a:spLocks noGrp="1"/>
          </p:cNvSpPr>
          <p:nvPr>
            <p:ph idx="1"/>
          </p:nvPr>
        </p:nvSpPr>
        <p:spPr/>
        <p:txBody>
          <a:bodyPr/>
          <a:lstStyle/>
          <a:p>
            <a:r>
              <a:rPr lang="en-US" dirty="0" smtClean="0"/>
              <a:t>Initially, Aeneas begins to act like a Homeric hero.</a:t>
            </a:r>
          </a:p>
          <a:p>
            <a:pPr lvl="1"/>
            <a:r>
              <a:rPr lang="en-US" dirty="0" smtClean="0"/>
              <a:t>He goes through an “Iliad” phase, where, like Achilles, he rages in fury against the treachery of the Greeks.</a:t>
            </a:r>
          </a:p>
          <a:p>
            <a:pPr lvl="1"/>
            <a:r>
              <a:rPr lang="en-US" dirty="0" smtClean="0"/>
              <a:t>He is acting out of </a:t>
            </a:r>
            <a:r>
              <a:rPr lang="en-US" i="1" dirty="0" smtClean="0"/>
              <a:t>furor</a:t>
            </a:r>
            <a:r>
              <a:rPr lang="en-US" dirty="0" smtClean="0"/>
              <a:t>, not only in his anger, but in his refusal to follow the destiny that Hector, Venus, and Creusa reveal to him.</a:t>
            </a:r>
            <a:endParaRPr lang="en-US" dirty="0"/>
          </a:p>
        </p:txBody>
      </p:sp>
    </p:spTree>
    <p:extLst>
      <p:ext uri="{BB962C8B-B14F-4D97-AF65-F5344CB8AC3E}">
        <p14:creationId xmlns:p14="http://schemas.microsoft.com/office/powerpoint/2010/main" val="326948480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Aeneas the Homeric Hero?</a:t>
            </a:r>
            <a:endParaRPr lang="en-US" dirty="0"/>
          </a:p>
        </p:txBody>
      </p:sp>
      <p:sp>
        <p:nvSpPr>
          <p:cNvPr id="3" name="Content Placeholder 2"/>
          <p:cNvSpPr>
            <a:spLocks noGrp="1"/>
          </p:cNvSpPr>
          <p:nvPr>
            <p:ph idx="1"/>
          </p:nvPr>
        </p:nvSpPr>
        <p:spPr/>
        <p:txBody>
          <a:bodyPr/>
          <a:lstStyle/>
          <a:p>
            <a:pPr lvl="1"/>
            <a:r>
              <a:rPr lang="en-US" dirty="0" smtClean="0"/>
              <a:t>He sees the hopelessness of acting like Achilles, when he sees </a:t>
            </a:r>
            <a:r>
              <a:rPr lang="en-US" dirty="0" err="1" smtClean="0"/>
              <a:t>Priam</a:t>
            </a:r>
            <a:r>
              <a:rPr lang="en-US" dirty="0" smtClean="0"/>
              <a:t>, the embodiment of all that is noble about Troy, killed by Pyrrhus, the son of Achilles.</a:t>
            </a:r>
          </a:p>
          <a:p>
            <a:pPr lvl="1"/>
            <a:r>
              <a:rPr lang="en-US" dirty="0" smtClean="0"/>
              <a:t>He then sees the tongues of fire on the head of </a:t>
            </a:r>
            <a:r>
              <a:rPr lang="en-US" dirty="0" err="1" smtClean="0"/>
              <a:t>Iulus</a:t>
            </a:r>
            <a:r>
              <a:rPr lang="en-US" dirty="0" smtClean="0"/>
              <a:t>, confirmed with thunder, that convinces him and </a:t>
            </a:r>
            <a:r>
              <a:rPr lang="en-US" dirty="0" err="1" smtClean="0"/>
              <a:t>Anchises</a:t>
            </a:r>
            <a:r>
              <a:rPr lang="en-US" dirty="0" smtClean="0"/>
              <a:t> to leave the city.  </a:t>
            </a:r>
            <a:endParaRPr lang="en-US" dirty="0"/>
          </a:p>
        </p:txBody>
      </p:sp>
    </p:spTree>
    <p:extLst>
      <p:ext uri="{BB962C8B-B14F-4D97-AF65-F5344CB8AC3E}">
        <p14:creationId xmlns:p14="http://schemas.microsoft.com/office/powerpoint/2010/main" val="422844284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smtClean="0"/>
              <a:t>Pietas</a:t>
            </a:r>
            <a:endParaRPr lang="en-US" i="1" dirty="0"/>
          </a:p>
        </p:txBody>
      </p:sp>
      <p:sp>
        <p:nvSpPr>
          <p:cNvPr id="5" name="Content Placeholder 4"/>
          <p:cNvSpPr>
            <a:spLocks noGrp="1"/>
          </p:cNvSpPr>
          <p:nvPr>
            <p:ph sz="half" idx="1"/>
          </p:nvPr>
        </p:nvSpPr>
        <p:spPr/>
        <p:txBody>
          <a:bodyPr>
            <a:normAutofit lnSpcReduction="10000"/>
          </a:bodyPr>
          <a:lstStyle/>
          <a:p>
            <a:r>
              <a:rPr lang="en-US" dirty="0" smtClean="0"/>
              <a:t>In 2:921-924, is one of the most famous images in the </a:t>
            </a:r>
            <a:r>
              <a:rPr lang="en-US" i="1" dirty="0" err="1" smtClean="0"/>
              <a:t>Aeneid</a:t>
            </a:r>
            <a:r>
              <a:rPr lang="en-US" i="1" dirty="0" smtClean="0"/>
              <a:t>. </a:t>
            </a:r>
          </a:p>
          <a:p>
            <a:r>
              <a:rPr lang="en-US" dirty="0" smtClean="0"/>
              <a:t>But encapsulated in this image is the role of </a:t>
            </a:r>
            <a:r>
              <a:rPr lang="en-US" i="1" dirty="0" smtClean="0"/>
              <a:t>pietas.</a:t>
            </a:r>
            <a:endParaRPr lang="en-US" dirty="0" smtClean="0"/>
          </a:p>
          <a:p>
            <a:r>
              <a:rPr lang="en-US" dirty="0" smtClean="0"/>
              <a:t>Aeneas has a duty, to his father, his ancestors, his late wife, and his son.</a:t>
            </a:r>
            <a:r>
              <a:rPr lang="en-US" i="1" dirty="0" smtClean="0"/>
              <a:t> </a:t>
            </a:r>
            <a:endParaRPr lang="en-US" dirty="0"/>
          </a:p>
        </p:txBody>
      </p:sp>
      <p:pic>
        <p:nvPicPr>
          <p:cNvPr id="9" name="Content Placeholder 8" descr="Aenid.jpg"/>
          <p:cNvPicPr>
            <a:picLocks noGrp="1" noChangeAspect="1"/>
          </p:cNvPicPr>
          <p:nvPr>
            <p:ph sz="half" idx="2"/>
          </p:nvPr>
        </p:nvPicPr>
        <p:blipFill>
          <a:blip r:embed="rId2">
            <a:extLst>
              <a:ext uri="{28A0092B-C50C-407E-A947-70E740481C1C}">
                <a14:useLocalDpi xmlns:a14="http://schemas.microsoft.com/office/drawing/2010/main" val="0"/>
              </a:ext>
            </a:extLst>
          </a:blip>
          <a:srcRect l="21547" r="21547"/>
          <a:stretch>
            <a:fillRect/>
          </a:stretch>
        </p:blipFill>
        <p:spPr/>
      </p:pic>
    </p:spTree>
    <p:extLst>
      <p:ext uri="{BB962C8B-B14F-4D97-AF65-F5344CB8AC3E}">
        <p14:creationId xmlns:p14="http://schemas.microsoft.com/office/powerpoint/2010/main" val="138796083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a:t>
            </a:r>
            <a:r>
              <a:rPr lang="en-US" dirty="0" err="1" smtClean="0"/>
              <a:t>Anchises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err="1" smtClean="0"/>
              <a:t>Anchises</a:t>
            </a:r>
            <a:r>
              <a:rPr lang="en-US" dirty="0" smtClean="0"/>
              <a:t>, while having a minor speaking part, has a dramatic influence in the </a:t>
            </a:r>
            <a:r>
              <a:rPr lang="en-US" i="1" dirty="0" err="1" smtClean="0"/>
              <a:t>Aeneid</a:t>
            </a:r>
            <a:r>
              <a:rPr lang="en-US" i="1" dirty="0" smtClean="0"/>
              <a:t>.</a:t>
            </a:r>
            <a:endParaRPr lang="en-US" dirty="0" smtClean="0"/>
          </a:p>
          <a:p>
            <a:pPr lvl="1"/>
            <a:r>
              <a:rPr lang="en-US" dirty="0" smtClean="0"/>
              <a:t>Provides wisdom, stability, and guidance for Aeneas.</a:t>
            </a:r>
          </a:p>
          <a:p>
            <a:pPr lvl="1"/>
            <a:r>
              <a:rPr lang="en-US" dirty="0" smtClean="0"/>
              <a:t>Aeneas must “become” </a:t>
            </a:r>
            <a:r>
              <a:rPr lang="en-US" dirty="0" err="1" smtClean="0"/>
              <a:t>Anchises</a:t>
            </a:r>
            <a:r>
              <a:rPr lang="en-US" dirty="0" smtClean="0"/>
              <a:t>, the wise, self-controlled stable man who is able to govern himself and others before he can leave for Rome.</a:t>
            </a:r>
          </a:p>
          <a:p>
            <a:pPr lvl="1"/>
            <a:r>
              <a:rPr lang="en-US" dirty="0" smtClean="0"/>
              <a:t>When Aeneas follows </a:t>
            </a:r>
            <a:r>
              <a:rPr lang="en-US" dirty="0" err="1" smtClean="0"/>
              <a:t>Anchises</a:t>
            </a:r>
            <a:r>
              <a:rPr lang="en-US" dirty="0" smtClean="0"/>
              <a:t> as a role model, things go well for him.  When he doesn’t, chaos results.  </a:t>
            </a:r>
            <a:endParaRPr lang="en-US" dirty="0"/>
          </a:p>
        </p:txBody>
      </p:sp>
      <p:sp>
        <p:nvSpPr>
          <p:cNvPr id="4" name="Content Placeholder 3"/>
          <p:cNvSpPr>
            <a:spLocks noGrp="1"/>
          </p:cNvSpPr>
          <p:nvPr>
            <p:ph sz="half" idx="2"/>
          </p:nvPr>
        </p:nvSpPr>
        <p:spPr/>
        <p:style>
          <a:lnRef idx="3">
            <a:schemeClr val="lt1"/>
          </a:lnRef>
          <a:fillRef idx="1">
            <a:schemeClr val="accent1"/>
          </a:fillRef>
          <a:effectRef idx="1">
            <a:schemeClr val="accent1"/>
          </a:effectRef>
          <a:fontRef idx="minor">
            <a:schemeClr val="lt1"/>
          </a:fontRef>
        </p:style>
        <p:txBody>
          <a:bodyPr>
            <a:normAutofit fontScale="85000" lnSpcReduction="20000"/>
          </a:bodyPr>
          <a:lstStyle/>
          <a:p>
            <a:pPr marL="0" indent="0">
              <a:buNone/>
            </a:pPr>
            <a:r>
              <a:rPr lang="en-US" dirty="0" smtClean="0"/>
              <a:t>“To </a:t>
            </a:r>
            <a:r>
              <a:rPr lang="en-US" dirty="0"/>
              <a:t>you, your father should be as a god;</a:t>
            </a:r>
          </a:p>
          <a:p>
            <a:pPr marL="0" indent="0">
              <a:buNone/>
            </a:pPr>
            <a:r>
              <a:rPr lang="en-US" dirty="0"/>
              <a:t>One that </a:t>
            </a:r>
            <a:r>
              <a:rPr lang="en-US" dirty="0" err="1"/>
              <a:t>compos’d</a:t>
            </a:r>
            <a:r>
              <a:rPr lang="en-US" dirty="0"/>
              <a:t> your beauties, yea, and one</a:t>
            </a:r>
          </a:p>
          <a:p>
            <a:pPr marL="0" indent="0">
              <a:buNone/>
            </a:pPr>
            <a:r>
              <a:rPr lang="en-US" dirty="0"/>
              <a:t>To whom you are but as a form in wax </a:t>
            </a:r>
          </a:p>
          <a:p>
            <a:pPr marL="0" indent="0">
              <a:buNone/>
            </a:pPr>
            <a:r>
              <a:rPr lang="en-US" dirty="0"/>
              <a:t>By him imprinted, and within his power </a:t>
            </a:r>
          </a:p>
          <a:p>
            <a:pPr marL="0" indent="0">
              <a:buNone/>
            </a:pPr>
            <a:r>
              <a:rPr lang="en-US" dirty="0"/>
              <a:t>To leave the figure or disfigure it</a:t>
            </a:r>
            <a:r>
              <a:rPr lang="en-US" dirty="0" smtClean="0"/>
              <a:t>.”</a:t>
            </a:r>
            <a:endParaRPr lang="en-US" dirty="0"/>
          </a:p>
          <a:p>
            <a:r>
              <a:rPr lang="en-US" sz="2200" i="1" dirty="0"/>
              <a:t>A Midsummer Night's Dream </a:t>
            </a:r>
            <a:r>
              <a:rPr lang="en-US" sz="2200" dirty="0"/>
              <a:t>(1.1.50-4)</a:t>
            </a:r>
          </a:p>
        </p:txBody>
      </p:sp>
    </p:spTree>
    <p:extLst>
      <p:ext uri="{BB962C8B-B14F-4D97-AF65-F5344CB8AC3E}">
        <p14:creationId xmlns:p14="http://schemas.microsoft.com/office/powerpoint/2010/main" val="184934268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 Three and Four</a:t>
            </a:r>
            <a:endParaRPr lang="en-US" dirty="0"/>
          </a:p>
        </p:txBody>
      </p:sp>
      <p:sp>
        <p:nvSpPr>
          <p:cNvPr id="5" name="Content Placeholder 4"/>
          <p:cNvSpPr>
            <a:spLocks noGrp="1"/>
          </p:cNvSpPr>
          <p:nvPr>
            <p:ph idx="1"/>
          </p:nvPr>
        </p:nvSpPr>
        <p:spPr/>
        <p:txBody>
          <a:bodyPr/>
          <a:lstStyle/>
          <a:p>
            <a:r>
              <a:rPr lang="en-US" dirty="0" smtClean="0"/>
              <a:t>The wanderings of Aeneas and his men at sea.</a:t>
            </a:r>
          </a:p>
          <a:p>
            <a:r>
              <a:rPr lang="en-US" dirty="0" smtClean="0"/>
              <a:t>The passion of Dido and its results.</a:t>
            </a:r>
            <a:endParaRPr lang="en-US" dirty="0"/>
          </a:p>
        </p:txBody>
      </p:sp>
    </p:spTree>
    <p:extLst>
      <p:ext uri="{BB962C8B-B14F-4D97-AF65-F5344CB8AC3E}">
        <p14:creationId xmlns:p14="http://schemas.microsoft.com/office/powerpoint/2010/main" val="3904813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Into the Text</a:t>
            </a:r>
            <a:endParaRPr lang="en-US" dirty="0"/>
          </a:p>
        </p:txBody>
      </p:sp>
      <p:sp>
        <p:nvSpPr>
          <p:cNvPr id="3" name="Content Placeholder 2"/>
          <p:cNvSpPr>
            <a:spLocks noGrp="1"/>
          </p:cNvSpPr>
          <p:nvPr>
            <p:ph sz="half" idx="1"/>
          </p:nvPr>
        </p:nvSpPr>
        <p:spPr/>
        <p:txBody>
          <a:bodyPr/>
          <a:lstStyle/>
          <a:p>
            <a:r>
              <a:rPr lang="en-US" dirty="0" smtClean="0"/>
              <a:t>1:7:  Aeneas brings his household gods with him.</a:t>
            </a:r>
          </a:p>
          <a:p>
            <a:r>
              <a:rPr lang="en-US" dirty="0" smtClean="0"/>
              <a:t>What does this day about the origins of Rome?</a:t>
            </a:r>
          </a:p>
          <a:p>
            <a:r>
              <a:rPr lang="en-US" dirty="0" smtClean="0"/>
              <a:t>What does this say about the role of religion in culture?</a:t>
            </a:r>
            <a:endParaRPr lang="en-US" dirty="0"/>
          </a:p>
        </p:txBody>
      </p:sp>
      <p:pic>
        <p:nvPicPr>
          <p:cNvPr id="5" name="Content Placeholder 4" descr="Latins_praying_before_household_gods.jpg"/>
          <p:cNvPicPr>
            <a:picLocks noGrp="1" noChangeAspect="1"/>
          </p:cNvPicPr>
          <p:nvPr>
            <p:ph sz="half" idx="2"/>
          </p:nvPr>
        </p:nvPicPr>
        <p:blipFill>
          <a:blip r:embed="rId2">
            <a:extLst>
              <a:ext uri="{28A0092B-C50C-407E-A947-70E740481C1C}">
                <a14:useLocalDpi xmlns:a14="http://schemas.microsoft.com/office/drawing/2010/main" val="0"/>
              </a:ext>
            </a:extLst>
          </a:blip>
          <a:srcRect t="-77996" b="-77996"/>
          <a:stretch>
            <a:fillRect/>
          </a:stretch>
        </p:blipFill>
        <p:spPr/>
      </p:pic>
    </p:spTree>
    <p:extLst>
      <p:ext uri="{BB962C8B-B14F-4D97-AF65-F5344CB8AC3E}">
        <p14:creationId xmlns:p14="http://schemas.microsoft.com/office/powerpoint/2010/main" val="36184494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Biblical Parallels</a:t>
            </a:r>
            <a:endParaRPr lang="en-US" dirty="0"/>
          </a:p>
        </p:txBody>
      </p:sp>
      <p:sp>
        <p:nvSpPr>
          <p:cNvPr id="6" name="Content Placeholder 5"/>
          <p:cNvSpPr>
            <a:spLocks noGrp="1"/>
          </p:cNvSpPr>
          <p:nvPr>
            <p:ph idx="1"/>
          </p:nvPr>
        </p:nvSpPr>
        <p:spPr/>
        <p:txBody>
          <a:bodyPr/>
          <a:lstStyle/>
          <a:p>
            <a:r>
              <a:rPr lang="en-US" dirty="0" smtClean="0"/>
              <a:t>Rachel:  Genesis 32 (a parody of this behavior)</a:t>
            </a:r>
          </a:p>
          <a:p>
            <a:r>
              <a:rPr lang="en-US" dirty="0" smtClean="0"/>
              <a:t>Moses taking the children of Israel into the Promised Land</a:t>
            </a:r>
          </a:p>
          <a:p>
            <a:r>
              <a:rPr lang="en-US" dirty="0" smtClean="0"/>
              <a:t>Micah’s idol:  Judges 17</a:t>
            </a:r>
          </a:p>
          <a:p>
            <a:r>
              <a:rPr lang="en-US" dirty="0" smtClean="0"/>
              <a:t>Jezebel</a:t>
            </a:r>
          </a:p>
          <a:p>
            <a:r>
              <a:rPr lang="en-US" dirty="0" smtClean="0"/>
              <a:t>Daniel</a:t>
            </a:r>
          </a:p>
          <a:p>
            <a:r>
              <a:rPr lang="en-US" dirty="0" smtClean="0"/>
              <a:t>Paul</a:t>
            </a:r>
          </a:p>
        </p:txBody>
      </p:sp>
    </p:spTree>
    <p:extLst>
      <p:ext uri="{BB962C8B-B14F-4D97-AF65-F5344CB8AC3E}">
        <p14:creationId xmlns:p14="http://schemas.microsoft.com/office/powerpoint/2010/main" val="37521129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Colonization</a:t>
            </a:r>
            <a:endParaRPr lang="en-US" dirty="0"/>
          </a:p>
        </p:txBody>
      </p:sp>
      <p:sp>
        <p:nvSpPr>
          <p:cNvPr id="10" name="Content Placeholder 9"/>
          <p:cNvSpPr>
            <a:spLocks noGrp="1"/>
          </p:cNvSpPr>
          <p:nvPr>
            <p:ph sz="half" idx="1"/>
          </p:nvPr>
        </p:nvSpPr>
        <p:spPr/>
        <p:txBody>
          <a:bodyPr/>
          <a:lstStyle/>
          <a:p>
            <a:r>
              <a:rPr lang="en-US" dirty="0" smtClean="0"/>
              <a:t>Philippi:  A Roman colony.  The point of Rome going to Philippi to colonize was not so that the Romans could live like the native Philippians, but so that the Romans could bring Roman culture and civilization to Philippi.</a:t>
            </a:r>
          </a:p>
          <a:p>
            <a:endParaRPr lang="en-US" dirty="0"/>
          </a:p>
        </p:txBody>
      </p:sp>
      <p:pic>
        <p:nvPicPr>
          <p:cNvPr id="12" name="Content Placeholder 11" descr="philippi.jpg"/>
          <p:cNvPicPr>
            <a:picLocks noGrp="1" noChangeAspect="1"/>
          </p:cNvPicPr>
          <p:nvPr>
            <p:ph sz="half" idx="2"/>
          </p:nvPr>
        </p:nvPicPr>
        <p:blipFill>
          <a:blip r:embed="rId2">
            <a:extLst>
              <a:ext uri="{28A0092B-C50C-407E-A947-70E740481C1C}">
                <a14:useLocalDpi xmlns:a14="http://schemas.microsoft.com/office/drawing/2010/main" val="0"/>
              </a:ext>
            </a:extLst>
          </a:blip>
          <a:srcRect t="-28263" b="-28263"/>
          <a:stretch>
            <a:fillRect/>
          </a:stretch>
        </p:blipFill>
        <p:spPr/>
      </p:pic>
    </p:spTree>
    <p:extLst>
      <p:ext uri="{BB962C8B-B14F-4D97-AF65-F5344CB8AC3E}">
        <p14:creationId xmlns:p14="http://schemas.microsoft.com/office/powerpoint/2010/main" val="14904560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Paul’s application</a:t>
            </a:r>
            <a:endParaRPr lang="en-US" dirty="0"/>
          </a:p>
        </p:txBody>
      </p:sp>
      <p:sp>
        <p:nvSpPr>
          <p:cNvPr id="6" name="Content Placeholder 5"/>
          <p:cNvSpPr>
            <a:spLocks noGrp="1"/>
          </p:cNvSpPr>
          <p:nvPr>
            <p:ph idx="1"/>
          </p:nvPr>
        </p:nvSpPr>
        <p:spPr/>
        <p:txBody>
          <a:bodyPr/>
          <a:lstStyle/>
          <a:p>
            <a:r>
              <a:rPr lang="en-US" dirty="0" smtClean="0"/>
              <a:t>In Philippians 3:20, Paul uses the phrase, “our citizenship is in heaven.”</a:t>
            </a:r>
          </a:p>
          <a:p>
            <a:r>
              <a:rPr lang="en-US" dirty="0" smtClean="0"/>
              <a:t>He’s using the metaphor of colonization to describe the task of the Christian in the world. </a:t>
            </a:r>
          </a:p>
          <a:p>
            <a:r>
              <a:rPr lang="en-US" dirty="0" smtClean="0"/>
              <a:t>Christians are not here to live like the world, but to bring the beauties of heaven to earth through the Great Commandment and the Great Commission.</a:t>
            </a:r>
          </a:p>
          <a:p>
            <a:endParaRPr lang="en-US" dirty="0"/>
          </a:p>
        </p:txBody>
      </p:sp>
    </p:spTree>
    <p:extLst>
      <p:ext uri="{BB962C8B-B14F-4D97-AF65-F5344CB8AC3E}">
        <p14:creationId xmlns:p14="http://schemas.microsoft.com/office/powerpoint/2010/main" val="32358231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2631</TotalTime>
  <Words>2771</Words>
  <Application>Microsoft Macintosh PowerPoint</Application>
  <PresentationFormat>On-screen Show (4:3)</PresentationFormat>
  <Paragraphs>232</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 Black </vt:lpstr>
      <vt:lpstr>Virgil’s Aeneid</vt:lpstr>
      <vt:lpstr>Comparisons between the Odyssey and the Aeneid</vt:lpstr>
      <vt:lpstr>Laments</vt:lpstr>
      <vt:lpstr>Both heroes blown ashore at alien countries</vt:lpstr>
      <vt:lpstr>Neither hero can remain where he landed</vt:lpstr>
      <vt:lpstr>Getting Into the Text</vt:lpstr>
      <vt:lpstr>Biblical Parallels</vt:lpstr>
      <vt:lpstr>Colonization</vt:lpstr>
      <vt:lpstr>Paul’s application</vt:lpstr>
      <vt:lpstr>Prophecy</vt:lpstr>
      <vt:lpstr>Imperium Sine Fine</vt:lpstr>
      <vt:lpstr>Aeneas and Dido</vt:lpstr>
      <vt:lpstr>True Love?</vt:lpstr>
      <vt:lpstr>Stoicism</vt:lpstr>
      <vt:lpstr>Tenets of Stoicism</vt:lpstr>
      <vt:lpstr>Fate</vt:lpstr>
      <vt:lpstr>The Force</vt:lpstr>
      <vt:lpstr>Differences with Providence</vt:lpstr>
      <vt:lpstr>Reason</vt:lpstr>
      <vt:lpstr>Ethics</vt:lpstr>
      <vt:lpstr>“Follow Nature”</vt:lpstr>
      <vt:lpstr>Lack of hope</vt:lpstr>
      <vt:lpstr>Ascecitism</vt:lpstr>
      <vt:lpstr>Summary of Book I </vt:lpstr>
      <vt:lpstr>More observations from Book 1</vt:lpstr>
      <vt:lpstr>Aeneas’ homecoming?</vt:lpstr>
      <vt:lpstr>Aeneas’ homecoming?</vt:lpstr>
      <vt:lpstr>Temple of Juno</vt:lpstr>
      <vt:lpstr>Temple of Juno </vt:lpstr>
      <vt:lpstr>Dido Enters</vt:lpstr>
      <vt:lpstr>Too Good To Be True?</vt:lpstr>
      <vt:lpstr>Aeneas’ False Start</vt:lpstr>
      <vt:lpstr>Dido and Juno </vt:lpstr>
      <vt:lpstr>Introduction to Dido </vt:lpstr>
      <vt:lpstr>Supposedly the true story of Dido</vt:lpstr>
      <vt:lpstr>Conflict with Pygmalion </vt:lpstr>
      <vt:lpstr>Dido’s strategy</vt:lpstr>
      <vt:lpstr>Dido’s flight</vt:lpstr>
      <vt:lpstr>Arrival at Cyprus</vt:lpstr>
      <vt:lpstr>Arrival on the shores of Africa</vt:lpstr>
      <vt:lpstr>Dido’s shrewdness</vt:lpstr>
      <vt:lpstr>The Dido Problem</vt:lpstr>
      <vt:lpstr>Dido and Iarbus</vt:lpstr>
      <vt:lpstr>Dido really has a problem!</vt:lpstr>
      <vt:lpstr>Dido’s solution</vt:lpstr>
      <vt:lpstr>Dido</vt:lpstr>
      <vt:lpstr>Sympathy for Aeneas</vt:lpstr>
      <vt:lpstr>Finally . . . Aeneas tells his story</vt:lpstr>
      <vt:lpstr>Aeneas and Anchises Flee</vt:lpstr>
      <vt:lpstr>Aeneas searches for Creusa</vt:lpstr>
      <vt:lpstr>Aeneas the Homeric Hero </vt:lpstr>
      <vt:lpstr>Aeneas the Homeric Hero?</vt:lpstr>
      <vt:lpstr>Pietas</vt:lpstr>
      <vt:lpstr>Role of Anchises</vt:lpstr>
      <vt:lpstr>Books Three and Four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Virgil’s Aeneid</dc:title>
  <dc:creator>Daniel Clay</dc:creator>
  <cp:lastModifiedBy>Daniel Clay</cp:lastModifiedBy>
  <cp:revision>29</cp:revision>
  <dcterms:created xsi:type="dcterms:W3CDTF">2015-02-13T22:51:36Z</dcterms:created>
  <dcterms:modified xsi:type="dcterms:W3CDTF">2016-02-29T14:57:36Z</dcterms:modified>
</cp:coreProperties>
</file>