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98" r:id="rId2"/>
    <p:sldId id="299" r:id="rId3"/>
    <p:sldId id="300"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01" r:id="rId21"/>
    <p:sldId id="274" r:id="rId22"/>
    <p:sldId id="275" r:id="rId23"/>
    <p:sldId id="276" r:id="rId24"/>
    <p:sldId id="27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02" r:id="rId41"/>
    <p:sldId id="297" r:id="rId42"/>
    <p:sldId id="303" r:id="rId43"/>
    <p:sldId id="304" r:id="rId44"/>
    <p:sldId id="296" r:id="rId45"/>
    <p:sldId id="295" r:id="rId46"/>
    <p:sldId id="29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11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83588D-FF65-C342-AE29-B2FF6D8FF40D}" type="datetimeFigureOut">
              <a:rPr lang="en-US" smtClean="0"/>
              <a:t>12/6/11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B92A2-1312-9143-B83C-A8730102D531}" type="slidenum">
              <a:rPr lang="en-US" smtClean="0"/>
              <a:t>‹#›</a:t>
            </a:fld>
            <a:endParaRPr lang="en-US"/>
          </a:p>
        </p:txBody>
      </p:sp>
    </p:spTree>
    <p:extLst>
      <p:ext uri="{BB962C8B-B14F-4D97-AF65-F5344CB8AC3E}">
        <p14:creationId xmlns:p14="http://schemas.microsoft.com/office/powerpoint/2010/main" val="555815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92A2-1312-9143-B83C-A8730102D531}" type="slidenum">
              <a:rPr lang="en-US" smtClean="0"/>
              <a:t>23</a:t>
            </a:fld>
            <a:endParaRPr lang="en-US"/>
          </a:p>
        </p:txBody>
      </p:sp>
    </p:spTree>
    <p:extLst>
      <p:ext uri="{BB962C8B-B14F-4D97-AF65-F5344CB8AC3E}">
        <p14:creationId xmlns:p14="http://schemas.microsoft.com/office/powerpoint/2010/main" val="88979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4E8CDF-E138-ED4C-86E5-FAE9DA3BD39A}"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E8CDF-E138-ED4C-86E5-FAE9DA3BD39A}"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E8CDF-E138-ED4C-86E5-FAE9DA3BD39A}"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E8CDF-E138-ED4C-86E5-FAE9DA3BD39A}"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E8CDF-E138-ED4C-86E5-FAE9DA3BD39A}"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E8CDF-E138-ED4C-86E5-FAE9DA3BD39A}"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4E8CDF-E138-ED4C-86E5-FAE9DA3BD39A}" type="datetimeFigureOut">
              <a:rPr lang="en-US" smtClean="0"/>
              <a:t>12/6/11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E8CDF-E138-ED4C-86E5-FAE9DA3BD39A}" type="datetimeFigureOut">
              <a:rPr lang="en-US" smtClean="0"/>
              <a:t>12/6/11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E8CDF-E138-ED4C-86E5-FAE9DA3BD39A}" type="datetimeFigureOut">
              <a:rPr lang="en-US" smtClean="0"/>
              <a:t>12/6/11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E8CDF-E138-ED4C-86E5-FAE9DA3BD39A}"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E8CDF-E138-ED4C-86E5-FAE9DA3BD39A}"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2021-5856-DC4D-8237-5D640A97D404}"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E8CDF-E138-ED4C-86E5-FAE9DA3BD39A}" type="datetimeFigureOut">
              <a:rPr lang="en-US" smtClean="0"/>
              <a:t>12/6/11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F2021-5856-DC4D-8237-5D640A97D404}"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bs.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biblio.org/wm/paint/tl/20th/pure-abs.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thistory.about.com/cs/reference/f/what_is_art.ht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thistory.about.com/cs/arthistory10one/a/dada.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ndastudley.com/2011/03/03/the-february-coffee-house-dada-poe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biblio.org/wm/paint/glo/impressionis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3938"/>
          </a:xfrm>
        </p:spPr>
        <p:txBody>
          <a:bodyPr>
            <a:normAutofit/>
          </a:bodyPr>
          <a:lstStyle/>
          <a:p>
            <a:r>
              <a:rPr lang="en-US" dirty="0" smtClean="0"/>
              <a:t>Art as an Expression of Postmodernism</a:t>
            </a:r>
            <a:r>
              <a:rPr lang="en-US" dirty="0"/>
              <a:t> </a:t>
            </a:r>
            <a:r>
              <a:rPr lang="en-US" dirty="0" smtClean="0"/>
              <a:t>–</a:t>
            </a:r>
            <a:br>
              <a:rPr lang="en-US" dirty="0" smtClean="0"/>
            </a:br>
            <a:r>
              <a:rPr lang="en-US" dirty="0" smtClean="0"/>
              <a:t/>
            </a:r>
            <a:br>
              <a:rPr lang="en-US" dirty="0" smtClean="0"/>
            </a:br>
            <a:r>
              <a:rPr lang="en-US" dirty="0" smtClean="0"/>
              <a:t>Visual Expressions of the Loss of Meaning</a:t>
            </a:r>
            <a:endParaRPr lang="en-US" dirty="0"/>
          </a:p>
        </p:txBody>
      </p:sp>
    </p:spTree>
    <p:extLst>
      <p:ext uri="{BB962C8B-B14F-4D97-AF65-F5344CB8AC3E}">
        <p14:creationId xmlns:p14="http://schemas.microsoft.com/office/powerpoint/2010/main" val="11861602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gogh.self-gauguin.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362" r="-16362"/>
          <a:stretch/>
        </p:blipFill>
        <p:spPr>
          <a:xfrm>
            <a:off x="1792288" y="601663"/>
            <a:ext cx="5173662" cy="4819650"/>
          </a:xfrm>
        </p:spPr>
      </p:pic>
      <p:sp>
        <p:nvSpPr>
          <p:cNvPr id="6" name="Text Placeholder 5"/>
          <p:cNvSpPr>
            <a:spLocks noGrp="1"/>
          </p:cNvSpPr>
          <p:nvPr>
            <p:ph type="body" sz="half" idx="2"/>
          </p:nvPr>
        </p:nvSpPr>
        <p:spPr>
          <a:xfrm>
            <a:off x="1792288" y="5578985"/>
            <a:ext cx="5604048" cy="687280"/>
          </a:xfrm>
        </p:spPr>
        <p:txBody>
          <a:bodyPr>
            <a:normAutofit/>
          </a:bodyPr>
          <a:lstStyle/>
          <a:p>
            <a:pPr algn="ctr"/>
            <a:r>
              <a:rPr lang="en-US" sz="2400" dirty="0" smtClean="0"/>
              <a:t>Self portrait dedicated to Paul Gauguin</a:t>
            </a:r>
            <a:endParaRPr lang="en-US" sz="2400" dirty="0"/>
          </a:p>
        </p:txBody>
      </p:sp>
    </p:spTree>
    <p:extLst>
      <p:ext uri="{BB962C8B-B14F-4D97-AF65-F5344CB8AC3E}">
        <p14:creationId xmlns:p14="http://schemas.microsoft.com/office/powerpoint/2010/main" val="18813614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 Beds In Holland</a:t>
            </a:r>
            <a:endParaRPr lang="en-US" dirty="0"/>
          </a:p>
        </p:txBody>
      </p:sp>
      <p:pic>
        <p:nvPicPr>
          <p:cNvPr id="7" name="Picture Placeholder 6" descr="gogh.flower-beds-holland.jpg"/>
          <p:cNvPicPr>
            <a:picLocks noGrp="1" noChangeAspect="1"/>
          </p:cNvPicPr>
          <p:nvPr>
            <p:ph type="pic" idx="1"/>
          </p:nvPr>
        </p:nvPicPr>
        <p:blipFill>
          <a:blip r:embed="rId2">
            <a:extLst>
              <a:ext uri="{28A0092B-C50C-407E-A947-70E740481C1C}">
                <a14:useLocalDpi xmlns:a14="http://schemas.microsoft.com/office/drawing/2010/main" val="0"/>
              </a:ext>
            </a:extLst>
          </a:blip>
          <a:srcRect l="560" r="560"/>
          <a:stretch>
            <a:fillRect/>
          </a:stretch>
        </p:blipFill>
        <p:spPr/>
      </p:pic>
      <p:sp>
        <p:nvSpPr>
          <p:cNvPr id="4" name="Text Placeholder 3"/>
          <p:cNvSpPr>
            <a:spLocks noGrp="1"/>
          </p:cNvSpPr>
          <p:nvPr>
            <p:ph type="body" sz="half" idx="2"/>
          </p:nvPr>
        </p:nvSpPr>
        <p:spPr/>
        <p:txBody>
          <a:bodyPr/>
          <a:lstStyle/>
          <a:p>
            <a:r>
              <a:rPr lang="en-US" dirty="0" smtClean="0"/>
              <a:t>Van Gogh is well-known for his landscapes.</a:t>
            </a:r>
            <a:endParaRPr lang="en-US" dirty="0"/>
          </a:p>
        </p:txBody>
      </p:sp>
    </p:spTree>
    <p:extLst>
      <p:ext uri="{BB962C8B-B14F-4D97-AF65-F5344CB8AC3E}">
        <p14:creationId xmlns:p14="http://schemas.microsoft.com/office/powerpoint/2010/main" val="19953613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Gauguin (1848-1903)</a:t>
            </a:r>
            <a:endParaRPr lang="en-US" dirty="0"/>
          </a:p>
        </p:txBody>
      </p:sp>
      <p:sp>
        <p:nvSpPr>
          <p:cNvPr id="3" name="Content Placeholder 2"/>
          <p:cNvSpPr>
            <a:spLocks noGrp="1"/>
          </p:cNvSpPr>
          <p:nvPr>
            <p:ph idx="1"/>
          </p:nvPr>
        </p:nvSpPr>
        <p:spPr/>
        <p:txBody>
          <a:bodyPr>
            <a:normAutofit lnSpcReduction="10000"/>
          </a:bodyPr>
          <a:lstStyle/>
          <a:p>
            <a:r>
              <a:rPr lang="en-US" dirty="0" smtClean="0"/>
              <a:t>Joined van Gogh’s community in Arles but they quarreled violently and Gauguin left after a few months.</a:t>
            </a:r>
          </a:p>
          <a:p>
            <a:r>
              <a:rPr lang="en-US" dirty="0" smtClean="0"/>
              <a:t>Travelled to Tahiti in search of the “noble savage.”</a:t>
            </a:r>
          </a:p>
          <a:p>
            <a:r>
              <a:rPr lang="en-US" dirty="0" smtClean="0"/>
              <a:t>Sought to find the “universal” by returning to the primitive state and remove himself from the loss of innocence that he found in civilization.</a:t>
            </a:r>
            <a:endParaRPr lang="en-US" dirty="0"/>
          </a:p>
        </p:txBody>
      </p:sp>
    </p:spTree>
    <p:extLst>
      <p:ext uri="{BB962C8B-B14F-4D97-AF65-F5344CB8AC3E}">
        <p14:creationId xmlns:p14="http://schemas.microsoft.com/office/powerpoint/2010/main" val="20333017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Whence?  Whither?</a:t>
            </a:r>
            <a:endParaRPr lang="en-US" dirty="0"/>
          </a:p>
        </p:txBody>
      </p:sp>
      <p:sp>
        <p:nvSpPr>
          <p:cNvPr id="4" name="Text Placeholder 3"/>
          <p:cNvSpPr>
            <a:spLocks noGrp="1"/>
          </p:cNvSpPr>
          <p:nvPr>
            <p:ph type="body" sz="half" idx="2"/>
          </p:nvPr>
        </p:nvSpPr>
        <p:spPr/>
        <p:txBody>
          <a:bodyPr/>
          <a:lstStyle/>
          <a:p>
            <a:r>
              <a:rPr lang="en-US" dirty="0" smtClean="0"/>
              <a:t>Perhaps Gauguin’s most famous painting, it was painted in Tahiti and is meant to be viewed right to left.  After finishing this painting, Gauguin too tried to commit suicide, but he did not succeed.</a:t>
            </a:r>
            <a:endParaRPr lang="en-US" dirty="0"/>
          </a:p>
        </p:txBody>
      </p:sp>
      <p:pic>
        <p:nvPicPr>
          <p:cNvPr id="9" name="Picture Placeholder 8" descr="Whence.jpg"/>
          <p:cNvPicPr>
            <a:picLocks noGrp="1" noChangeAspect="1"/>
          </p:cNvPicPr>
          <p:nvPr>
            <p:ph type="pic" idx="1"/>
          </p:nvPr>
        </p:nvPicPr>
        <p:blipFill>
          <a:blip r:embed="rId2">
            <a:extLst>
              <a:ext uri="{28A0092B-C50C-407E-A947-70E740481C1C}">
                <a14:useLocalDpi xmlns:a14="http://schemas.microsoft.com/office/drawing/2010/main" val="0"/>
              </a:ext>
            </a:extLst>
          </a:blip>
          <a:srcRect l="25048" r="25048"/>
          <a:stretch>
            <a:fillRect/>
          </a:stretch>
        </p:blipFill>
        <p:spPr/>
      </p:pic>
    </p:spTree>
    <p:extLst>
      <p:ext uri="{BB962C8B-B14F-4D97-AF65-F5344CB8AC3E}">
        <p14:creationId xmlns:p14="http://schemas.microsoft.com/office/powerpoint/2010/main" val="7599380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Cezanne (1839-1906)</a:t>
            </a:r>
            <a:endParaRPr lang="en-US" dirty="0"/>
          </a:p>
        </p:txBody>
      </p:sp>
      <p:sp>
        <p:nvSpPr>
          <p:cNvPr id="3" name="Content Placeholder 2"/>
          <p:cNvSpPr>
            <a:spLocks noGrp="1"/>
          </p:cNvSpPr>
          <p:nvPr>
            <p:ph idx="1"/>
          </p:nvPr>
        </p:nvSpPr>
        <p:spPr/>
        <p:txBody>
          <a:bodyPr/>
          <a:lstStyle/>
          <a:p>
            <a:r>
              <a:rPr lang="en-US" dirty="0" smtClean="0"/>
              <a:t>Considered to be the “father of modern painting.”</a:t>
            </a:r>
          </a:p>
          <a:p>
            <a:r>
              <a:rPr lang="en-US" dirty="0" smtClean="0"/>
              <a:t>Influential in the development of Cubism.</a:t>
            </a:r>
          </a:p>
          <a:p>
            <a:r>
              <a:rPr lang="en-US" dirty="0" smtClean="0"/>
              <a:t>Insisted on the integrity of the painting itself rather than what it supposedly “represented.”</a:t>
            </a:r>
          </a:p>
          <a:p>
            <a:r>
              <a:rPr lang="en-US" dirty="0" smtClean="0"/>
              <a:t>In Cezanne and artists that he influenced, we can see visually the loss of universals and the search for them.</a:t>
            </a:r>
            <a:endParaRPr lang="en-US" dirty="0"/>
          </a:p>
        </p:txBody>
      </p:sp>
    </p:spTree>
    <p:extLst>
      <p:ext uri="{BB962C8B-B14F-4D97-AF65-F5344CB8AC3E}">
        <p14:creationId xmlns:p14="http://schemas.microsoft.com/office/powerpoint/2010/main" val="21562788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Bord</a:t>
            </a:r>
            <a:r>
              <a:rPr lang="en-US" dirty="0" smtClean="0"/>
              <a:t> Route</a:t>
            </a:r>
            <a:endParaRPr lang="en-US" dirty="0"/>
          </a:p>
        </p:txBody>
      </p:sp>
      <p:pic>
        <p:nvPicPr>
          <p:cNvPr id="5" name="Picture Placeholder 4" descr="cezanne.bord-route.jpg"/>
          <p:cNvPicPr>
            <a:picLocks noGrp="1" noChangeAspect="1"/>
          </p:cNvPicPr>
          <p:nvPr>
            <p:ph type="pic" idx="1"/>
          </p:nvPr>
        </p:nvPicPr>
        <p:blipFill>
          <a:blip r:embed="rId2">
            <a:extLst>
              <a:ext uri="{28A0092B-C50C-407E-A947-70E740481C1C}">
                <a14:useLocalDpi xmlns:a14="http://schemas.microsoft.com/office/drawing/2010/main" val="0"/>
              </a:ext>
            </a:extLst>
          </a:blip>
          <a:srcRect t="4024" b="4024"/>
          <a:stretch>
            <a:fillRect/>
          </a:stretch>
        </p:blipFill>
        <p:spPr/>
      </p:pic>
      <p:sp>
        <p:nvSpPr>
          <p:cNvPr id="4" name="Text Placeholder 3"/>
          <p:cNvSpPr>
            <a:spLocks noGrp="1"/>
          </p:cNvSpPr>
          <p:nvPr>
            <p:ph type="body" sz="half" idx="2"/>
          </p:nvPr>
        </p:nvSpPr>
        <p:spPr/>
        <p:txBody>
          <a:bodyPr/>
          <a:lstStyle/>
          <a:p>
            <a:r>
              <a:rPr lang="en-US" dirty="0" smtClean="0"/>
              <a:t>Notice the distortion of this landscape.  Other paintings will become more distorted as we go on due to the loss of connection with a universal.</a:t>
            </a:r>
            <a:endParaRPr lang="en-US" dirty="0"/>
          </a:p>
        </p:txBody>
      </p:sp>
    </p:spTree>
    <p:extLst>
      <p:ext uri="{BB962C8B-B14F-4D97-AF65-F5344CB8AC3E}">
        <p14:creationId xmlns:p14="http://schemas.microsoft.com/office/powerpoint/2010/main" val="22719664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Maison</a:t>
            </a:r>
            <a:r>
              <a:rPr lang="en-US" dirty="0" smtClean="0"/>
              <a:t> et </a:t>
            </a:r>
            <a:r>
              <a:rPr lang="en-US" dirty="0" err="1" smtClean="0"/>
              <a:t>ferme</a:t>
            </a:r>
            <a:r>
              <a:rPr lang="en-US" dirty="0" smtClean="0"/>
              <a:t> du Jas de </a:t>
            </a:r>
            <a:r>
              <a:rPr lang="en-US" dirty="0" err="1" smtClean="0"/>
              <a:t>Bouffan</a:t>
            </a:r>
            <a:endParaRPr lang="en-US" dirty="0"/>
          </a:p>
        </p:txBody>
      </p:sp>
      <p:pic>
        <p:nvPicPr>
          <p:cNvPr id="5" name="Picture Placeholder 4" descr="cezanne.hfarm-bouffan.jpg"/>
          <p:cNvPicPr>
            <a:picLocks noGrp="1" noChangeAspect="1"/>
          </p:cNvPicPr>
          <p:nvPr>
            <p:ph type="pic" idx="1"/>
          </p:nvPr>
        </p:nvPicPr>
        <p:blipFill>
          <a:blip r:embed="rId2">
            <a:extLst>
              <a:ext uri="{28A0092B-C50C-407E-A947-70E740481C1C}">
                <a14:useLocalDpi xmlns:a14="http://schemas.microsoft.com/office/drawing/2010/main" val="0"/>
              </a:ext>
            </a:extLst>
          </a:blip>
          <a:srcRect t="3068" b="3068"/>
          <a:stretch>
            <a:fillRect/>
          </a:stretch>
        </p:blipFill>
        <p:spPr/>
      </p:pic>
      <p:sp>
        <p:nvSpPr>
          <p:cNvPr id="4" name="Text Placeholder 3"/>
          <p:cNvSpPr>
            <a:spLocks noGrp="1"/>
          </p:cNvSpPr>
          <p:nvPr>
            <p:ph type="body" sz="half" idx="2"/>
          </p:nvPr>
        </p:nvSpPr>
        <p:spPr/>
        <p:txBody>
          <a:bodyPr/>
          <a:lstStyle/>
          <a:p>
            <a:r>
              <a:rPr lang="en-US" dirty="0" smtClean="0"/>
              <a:t>House and farm at Jas de </a:t>
            </a:r>
            <a:r>
              <a:rPr lang="en-US" dirty="0" err="1" smtClean="0"/>
              <a:t>Bouffan</a:t>
            </a:r>
            <a:endParaRPr lang="en-US" dirty="0"/>
          </a:p>
        </p:txBody>
      </p:sp>
    </p:spTree>
    <p:extLst>
      <p:ext uri="{BB962C8B-B14F-4D97-AF65-F5344CB8AC3E}">
        <p14:creationId xmlns:p14="http://schemas.microsoft.com/office/powerpoint/2010/main" val="14312887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Cubism</a:t>
            </a:r>
            <a:endParaRPr lang="en-US" dirty="0"/>
          </a:p>
        </p:txBody>
      </p:sp>
      <p:sp>
        <p:nvSpPr>
          <p:cNvPr id="3" name="Content Placeholder 2"/>
          <p:cNvSpPr>
            <a:spLocks noGrp="1"/>
          </p:cNvSpPr>
          <p:nvPr>
            <p:ph idx="1"/>
          </p:nvPr>
        </p:nvSpPr>
        <p:spPr/>
        <p:txBody>
          <a:bodyPr>
            <a:normAutofit lnSpcReduction="10000"/>
          </a:bodyPr>
          <a:lstStyle/>
          <a:p>
            <a:r>
              <a:rPr lang="en-US" dirty="0"/>
              <a:t>Cubism was a </a:t>
            </a:r>
            <a:r>
              <a:rPr lang="en-US" dirty="0" smtClean="0"/>
              <a:t>revolutionary style of art developed </a:t>
            </a:r>
            <a:r>
              <a:rPr lang="en-US" dirty="0"/>
              <a:t>by Pablo Picasso and Georges </a:t>
            </a:r>
            <a:r>
              <a:rPr lang="en-US" dirty="0" err="1"/>
              <a:t>Braques</a:t>
            </a:r>
            <a:r>
              <a:rPr lang="en-US" dirty="0"/>
              <a:t>. </a:t>
            </a:r>
            <a:endParaRPr lang="en-US" dirty="0" smtClean="0"/>
          </a:p>
          <a:p>
            <a:r>
              <a:rPr lang="en-US" dirty="0" smtClean="0"/>
              <a:t>It evolved </a:t>
            </a:r>
            <a:r>
              <a:rPr lang="en-US" dirty="0"/>
              <a:t>at the beginning of the 20th century in response to a world that was changing with unprecedented speed. </a:t>
            </a:r>
            <a:endParaRPr lang="en-US" dirty="0" smtClean="0"/>
          </a:p>
          <a:p>
            <a:r>
              <a:rPr lang="en-US" dirty="0" smtClean="0"/>
              <a:t>The </a:t>
            </a:r>
            <a:r>
              <a:rPr lang="en-US" dirty="0"/>
              <a:t>Cubists challenged conventional forms of representation, such as perspective, which had been the rule since </a:t>
            </a:r>
            <a:r>
              <a:rPr lang="en-US" dirty="0" smtClean="0"/>
              <a:t>the Renaissance.</a:t>
            </a:r>
            <a:endParaRPr lang="en-US" dirty="0"/>
          </a:p>
        </p:txBody>
      </p:sp>
    </p:spTree>
    <p:extLst>
      <p:ext uri="{BB962C8B-B14F-4D97-AF65-F5344CB8AC3E}">
        <p14:creationId xmlns:p14="http://schemas.microsoft.com/office/powerpoint/2010/main" val="11697925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Cubism</a:t>
            </a:r>
            <a:endParaRPr lang="en-US" dirty="0"/>
          </a:p>
        </p:txBody>
      </p:sp>
      <p:sp>
        <p:nvSpPr>
          <p:cNvPr id="3" name="Content Placeholder 2"/>
          <p:cNvSpPr>
            <a:spLocks noGrp="1"/>
          </p:cNvSpPr>
          <p:nvPr>
            <p:ph idx="1"/>
          </p:nvPr>
        </p:nvSpPr>
        <p:spPr/>
        <p:txBody>
          <a:bodyPr/>
          <a:lstStyle/>
          <a:p>
            <a:r>
              <a:rPr lang="en-US" dirty="0" smtClean="0"/>
              <a:t>Represented objects in geometric shapes and from many perspectives.</a:t>
            </a:r>
          </a:p>
          <a:p>
            <a:r>
              <a:rPr lang="en-US" dirty="0" smtClean="0"/>
              <a:t>Sought to incorporate non-Western cultural expressions (mostly African).</a:t>
            </a:r>
          </a:p>
          <a:p>
            <a:r>
              <a:rPr lang="en-US" dirty="0" smtClean="0"/>
              <a:t>Cubists such as Picasso introduced </a:t>
            </a:r>
            <a:r>
              <a:rPr lang="en-US" i="1" dirty="0" smtClean="0"/>
              <a:t>collage </a:t>
            </a:r>
            <a:r>
              <a:rPr lang="en-US" dirty="0" smtClean="0"/>
              <a:t>(assemblage of different objects) into painting.</a:t>
            </a:r>
          </a:p>
          <a:p>
            <a:r>
              <a:rPr lang="en-US" dirty="0" smtClean="0"/>
              <a:t>This is similar to </a:t>
            </a:r>
            <a:r>
              <a:rPr lang="en-US" i="1" dirty="0" smtClean="0"/>
              <a:t>pastiche</a:t>
            </a:r>
            <a:r>
              <a:rPr lang="en-US" dirty="0" smtClean="0"/>
              <a:t> in literature and cinema.</a:t>
            </a:r>
            <a:endParaRPr lang="en-US" dirty="0"/>
          </a:p>
        </p:txBody>
      </p:sp>
    </p:spTree>
    <p:extLst>
      <p:ext uri="{BB962C8B-B14F-4D97-AF65-F5344CB8AC3E}">
        <p14:creationId xmlns:p14="http://schemas.microsoft.com/office/powerpoint/2010/main" val="14930756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Pablo Picasso (1881-1973)</a:t>
            </a:r>
            <a:endParaRPr lang="en-US" dirty="0"/>
          </a:p>
        </p:txBody>
      </p:sp>
      <p:sp>
        <p:nvSpPr>
          <p:cNvPr id="3" name="Content Placeholder 2"/>
          <p:cNvSpPr>
            <a:spLocks noGrp="1"/>
          </p:cNvSpPr>
          <p:nvPr>
            <p:ph idx="1"/>
          </p:nvPr>
        </p:nvSpPr>
        <p:spPr/>
        <p:txBody>
          <a:bodyPr/>
          <a:lstStyle/>
          <a:p>
            <a:r>
              <a:rPr lang="en-US" dirty="0" smtClean="0"/>
              <a:t>Long career in painting, sculpture, ceramics</a:t>
            </a:r>
          </a:p>
          <a:p>
            <a:r>
              <a:rPr lang="en-US" dirty="0" smtClean="0"/>
              <a:t>Probably most influential 20</a:t>
            </a:r>
            <a:r>
              <a:rPr lang="en-US" baseline="30000" dirty="0" smtClean="0"/>
              <a:t>th</a:t>
            </a:r>
            <a:r>
              <a:rPr lang="en-US" dirty="0" smtClean="0"/>
              <a:t> century artist</a:t>
            </a:r>
          </a:p>
          <a:p>
            <a:r>
              <a:rPr lang="en-US" dirty="0" smtClean="0"/>
              <a:t>Was an innovator in art until the end of his life.</a:t>
            </a:r>
          </a:p>
          <a:p>
            <a:r>
              <a:rPr lang="en-US" dirty="0" smtClean="0"/>
              <a:t>Lived a dissolute personal life, mostly in Paris and Barcelona.</a:t>
            </a:r>
          </a:p>
          <a:p>
            <a:r>
              <a:rPr lang="en-US" dirty="0" smtClean="0"/>
              <a:t>Left behind an enormous body of work.</a:t>
            </a:r>
            <a:endParaRPr lang="en-US" dirty="0"/>
          </a:p>
        </p:txBody>
      </p:sp>
    </p:spTree>
    <p:extLst>
      <p:ext uri="{BB962C8B-B14F-4D97-AF65-F5344CB8AC3E}">
        <p14:creationId xmlns:p14="http://schemas.microsoft.com/office/powerpoint/2010/main" val="24937044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Art Defined:  Form and Content</a:t>
            </a:r>
            <a:endParaRPr lang="en-US" dirty="0"/>
          </a:p>
        </p:txBody>
      </p:sp>
      <p:sp>
        <p:nvSpPr>
          <p:cNvPr id="4" name="Content Placeholder 3"/>
          <p:cNvSpPr>
            <a:spLocks noGrp="1"/>
          </p:cNvSpPr>
          <p:nvPr>
            <p:ph idx="1"/>
          </p:nvPr>
        </p:nvSpPr>
        <p:spPr/>
        <p:txBody>
          <a:bodyPr/>
          <a:lstStyle/>
          <a:p>
            <a:r>
              <a:rPr lang="en-US" sz="4000" b="1" dirty="0" smtClean="0"/>
              <a:t>Art Has Form and Content:</a:t>
            </a:r>
          </a:p>
          <a:p>
            <a:r>
              <a:rPr lang="en-US" b="1" dirty="0" smtClean="0"/>
              <a:t>Form</a:t>
            </a:r>
            <a:r>
              <a:rPr lang="en-US" dirty="0" smtClean="0"/>
              <a:t> </a:t>
            </a:r>
            <a:r>
              <a:rPr lang="en-US" dirty="0"/>
              <a:t>means:</a:t>
            </a:r>
          </a:p>
          <a:p>
            <a:r>
              <a:rPr lang="en-US" dirty="0"/>
              <a:t>The elements of art,</a:t>
            </a:r>
          </a:p>
          <a:p>
            <a:r>
              <a:rPr lang="en-US" dirty="0"/>
              <a:t>the principles of design and</a:t>
            </a:r>
          </a:p>
          <a:p>
            <a:r>
              <a:rPr lang="en-US" dirty="0"/>
              <a:t>the actual, physical materials that the artist has used.</a:t>
            </a:r>
          </a:p>
          <a:p>
            <a:endParaRPr lang="en-US" dirty="0"/>
          </a:p>
        </p:txBody>
      </p:sp>
    </p:spTree>
    <p:extLst>
      <p:ext uri="{BB962C8B-B14F-4D97-AF65-F5344CB8AC3E}">
        <p14:creationId xmlns:p14="http://schemas.microsoft.com/office/powerpoint/2010/main" val="27692392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Pablo Picasso</a:t>
            </a:r>
            <a:endParaRPr lang="en-US" dirty="0"/>
          </a:p>
        </p:txBody>
      </p:sp>
      <p:pic>
        <p:nvPicPr>
          <p:cNvPr id="4" name="Content Placeholder 3" descr="Pablo-Picasso.jpg"/>
          <p:cNvPicPr>
            <a:picLocks noGrp="1" noChangeAspect="1"/>
          </p:cNvPicPr>
          <p:nvPr>
            <p:ph idx="1"/>
          </p:nvPr>
        </p:nvPicPr>
        <p:blipFill>
          <a:blip r:embed="rId2">
            <a:extLst>
              <a:ext uri="{28A0092B-C50C-407E-A947-70E740481C1C}">
                <a14:useLocalDpi xmlns:a14="http://schemas.microsoft.com/office/drawing/2010/main" val="0"/>
              </a:ext>
            </a:extLst>
          </a:blip>
          <a:srcRect l="-69817" r="-69817"/>
          <a:stretch>
            <a:fillRect/>
          </a:stretch>
        </p:blipFill>
        <p:spPr/>
      </p:pic>
    </p:spTree>
    <p:extLst>
      <p:ext uri="{BB962C8B-B14F-4D97-AF65-F5344CB8AC3E}">
        <p14:creationId xmlns:p14="http://schemas.microsoft.com/office/powerpoint/2010/main" val="4637985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Guernica</a:t>
            </a:r>
            <a:endParaRPr lang="en-US" dirty="0"/>
          </a:p>
        </p:txBody>
      </p:sp>
      <p:pic>
        <p:nvPicPr>
          <p:cNvPr id="4" name="Content Placeholder 3" descr="guernica.jpg"/>
          <p:cNvPicPr>
            <a:picLocks noGrp="1" noChangeAspect="1"/>
          </p:cNvPicPr>
          <p:nvPr>
            <p:ph idx="1"/>
          </p:nvPr>
        </p:nvPicPr>
        <p:blipFill>
          <a:blip r:embed="rId2">
            <a:extLst>
              <a:ext uri="{28A0092B-C50C-407E-A947-70E740481C1C}">
                <a14:useLocalDpi xmlns:a14="http://schemas.microsoft.com/office/drawing/2010/main" val="0"/>
              </a:ext>
            </a:extLst>
          </a:blip>
          <a:srcRect l="4633" r="4633"/>
          <a:stretch>
            <a:fillRect/>
          </a:stretch>
        </p:blipFill>
        <p:spPr/>
      </p:pic>
    </p:spTree>
    <p:extLst>
      <p:ext uri="{BB962C8B-B14F-4D97-AF65-F5344CB8AC3E}">
        <p14:creationId xmlns:p14="http://schemas.microsoft.com/office/powerpoint/2010/main" val="24079183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Guernica and the Spanish Civil War</a:t>
            </a:r>
            <a:endParaRPr lang="en-US" dirty="0"/>
          </a:p>
        </p:txBody>
      </p:sp>
      <p:sp>
        <p:nvSpPr>
          <p:cNvPr id="3" name="Content Placeholder 2"/>
          <p:cNvSpPr>
            <a:spLocks noGrp="1"/>
          </p:cNvSpPr>
          <p:nvPr>
            <p:ph idx="1"/>
          </p:nvPr>
        </p:nvSpPr>
        <p:spPr>
          <a:xfrm>
            <a:off x="457200" y="1516814"/>
            <a:ext cx="8229600" cy="4762092"/>
          </a:xfrm>
        </p:spPr>
        <p:txBody>
          <a:bodyPr>
            <a:noAutofit/>
          </a:bodyPr>
          <a:lstStyle/>
          <a:p>
            <a:r>
              <a:rPr lang="en-US" sz="2400" b="1" i="1" dirty="0" smtClean="0"/>
              <a:t>Guernica </a:t>
            </a:r>
            <a:r>
              <a:rPr lang="en-US" sz="2400" dirty="0" smtClean="0"/>
              <a:t>was created in response to the bombing of Guernica, Basque Country at the behest of the Spanish Nationalist forces, on 26 April 1937, during the Spanish Civil War</a:t>
            </a:r>
          </a:p>
          <a:p>
            <a:r>
              <a:rPr lang="en-US" sz="2400" dirty="0" smtClean="0"/>
              <a:t>The Republican government of Spain commissioned Picasso to create a large mural for the Spanish display at the at the 1937 World’s Fair in Paris.</a:t>
            </a:r>
          </a:p>
          <a:p>
            <a:r>
              <a:rPr lang="en-US" sz="2400" i="1" dirty="0" smtClean="0"/>
              <a:t>Guernica</a:t>
            </a:r>
            <a:r>
              <a:rPr lang="en-US" sz="2400" dirty="0" smtClean="0"/>
              <a:t> shows the tragedies of war and the suffering it inflicts upon individuals, particularly innocent civilians.</a:t>
            </a:r>
          </a:p>
          <a:p>
            <a:r>
              <a:rPr lang="en-US" sz="2400" dirty="0" smtClean="0"/>
              <a:t> This work has gained a monumental status, becoming a perpetual reminder of the tragedies of war and  antiwar symbol.								</a:t>
            </a:r>
            <a:r>
              <a:rPr lang="en-US" sz="1200" dirty="0" smtClean="0"/>
              <a:t>From </a:t>
            </a:r>
            <a:r>
              <a:rPr lang="en-US" sz="1200" dirty="0" smtClean="0">
                <a:hlinkClick r:id="rId2"/>
              </a:rPr>
              <a:t>www.pbs.org</a:t>
            </a:r>
            <a:r>
              <a:rPr lang="en-US" sz="1200" dirty="0" smtClean="0"/>
              <a:t>.  December 6, 2011</a:t>
            </a:r>
            <a:endParaRPr lang="en-US" sz="2400" dirty="0" smtClean="0"/>
          </a:p>
        </p:txBody>
      </p:sp>
    </p:spTree>
    <p:extLst>
      <p:ext uri="{BB962C8B-B14F-4D97-AF65-F5344CB8AC3E}">
        <p14:creationId xmlns:p14="http://schemas.microsoft.com/office/powerpoint/2010/main" val="40746815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Picasso self portrait</a:t>
            </a:r>
            <a:endParaRPr lang="en-US" dirty="0"/>
          </a:p>
        </p:txBody>
      </p:sp>
      <p:pic>
        <p:nvPicPr>
          <p:cNvPr id="6" name="Content Placeholder 5" descr="Pablo Picasso.jpg"/>
          <p:cNvPicPr>
            <a:picLocks noGrp="1" noChangeAspect="1"/>
          </p:cNvPicPr>
          <p:nvPr>
            <p:ph idx="1"/>
          </p:nvPr>
        </p:nvPicPr>
        <p:blipFill>
          <a:blip r:embed="rId3">
            <a:extLst>
              <a:ext uri="{28A0092B-C50C-407E-A947-70E740481C1C}">
                <a14:useLocalDpi xmlns:a14="http://schemas.microsoft.com/office/drawing/2010/main" val="0"/>
              </a:ext>
            </a:extLst>
          </a:blip>
          <a:srcRect l="-61035" r="-61035"/>
          <a:stretch>
            <a:fillRect/>
          </a:stretch>
        </p:blipFill>
        <p:spPr/>
      </p:pic>
    </p:spTree>
    <p:extLst>
      <p:ext uri="{BB962C8B-B14F-4D97-AF65-F5344CB8AC3E}">
        <p14:creationId xmlns:p14="http://schemas.microsoft.com/office/powerpoint/2010/main" val="41214093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Dora Maar</a:t>
            </a:r>
            <a:endParaRPr lang="en-US" dirty="0"/>
          </a:p>
        </p:txBody>
      </p:sp>
      <p:pic>
        <p:nvPicPr>
          <p:cNvPr id="4" name="Content Placeholder 3" descr="picasso-dora-maa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0915" r="-40915"/>
          <a:stretch/>
        </p:blipFill>
        <p:spPr/>
      </p:pic>
    </p:spTree>
    <p:extLst>
      <p:ext uri="{BB962C8B-B14F-4D97-AF65-F5344CB8AC3E}">
        <p14:creationId xmlns:p14="http://schemas.microsoft.com/office/powerpoint/2010/main" val="22978121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6462"/>
          </a:xfrm>
        </p:spPr>
        <p:txBody>
          <a:bodyPr/>
          <a:lstStyle/>
          <a:p>
            <a:r>
              <a:rPr lang="en-US" dirty="0" smtClean="0"/>
              <a:t>Sherry</a:t>
            </a:r>
            <a:endParaRPr lang="en-US" dirty="0"/>
          </a:p>
        </p:txBody>
      </p:sp>
      <p:pic>
        <p:nvPicPr>
          <p:cNvPr id="6" name="Content Placeholder 5" descr="image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0696" r="-50696"/>
          <a:stretch/>
        </p:blipFill>
        <p:spPr>
          <a:xfrm>
            <a:off x="858397" y="1211100"/>
            <a:ext cx="6902465" cy="4737300"/>
          </a:xfrm>
        </p:spPr>
      </p:pic>
    </p:spTree>
    <p:extLst>
      <p:ext uri="{BB962C8B-B14F-4D97-AF65-F5344CB8AC3E}">
        <p14:creationId xmlns:p14="http://schemas.microsoft.com/office/powerpoint/2010/main" val="2975643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J’amie</a:t>
            </a:r>
            <a:r>
              <a:rPr lang="en-US" dirty="0" smtClean="0"/>
              <a:t> Eva</a:t>
            </a:r>
            <a:endParaRPr lang="en-US" dirty="0"/>
          </a:p>
        </p:txBody>
      </p:sp>
      <p:pic>
        <p:nvPicPr>
          <p:cNvPr id="4" name="Content Placeholder 3" descr="PicassoJaimeEva600H.jpg"/>
          <p:cNvPicPr>
            <a:picLocks noGrp="1" noChangeAspect="1"/>
          </p:cNvPicPr>
          <p:nvPr>
            <p:ph idx="1"/>
          </p:nvPr>
        </p:nvPicPr>
        <p:blipFill>
          <a:blip r:embed="rId2">
            <a:extLst>
              <a:ext uri="{28A0092B-C50C-407E-A947-70E740481C1C}">
                <a14:useLocalDpi xmlns:a14="http://schemas.microsoft.com/office/drawing/2010/main" val="0"/>
              </a:ext>
            </a:extLst>
          </a:blip>
          <a:srcRect t="31576" b="31576"/>
          <a:stretch>
            <a:fillRect/>
          </a:stretch>
        </p:blipFill>
        <p:spPr/>
      </p:pic>
    </p:spTree>
    <p:extLst>
      <p:ext uri="{BB962C8B-B14F-4D97-AF65-F5344CB8AC3E}">
        <p14:creationId xmlns:p14="http://schemas.microsoft.com/office/powerpoint/2010/main" val="27994587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Abstraction</a:t>
            </a:r>
            <a:endParaRPr lang="en-US" dirty="0"/>
          </a:p>
        </p:txBody>
      </p:sp>
      <p:sp>
        <p:nvSpPr>
          <p:cNvPr id="3" name="Content Placeholder 2"/>
          <p:cNvSpPr>
            <a:spLocks noGrp="1"/>
          </p:cNvSpPr>
          <p:nvPr>
            <p:ph idx="1"/>
          </p:nvPr>
        </p:nvSpPr>
        <p:spPr/>
        <p:txBody>
          <a:bodyPr>
            <a:normAutofit/>
          </a:bodyPr>
          <a:lstStyle/>
          <a:p>
            <a:r>
              <a:rPr lang="en-US" dirty="0" smtClean="0"/>
              <a:t>Shapes and colors have always had their own emotional force: the designs on ancient bowls, textiles, and furnishings are abstract</a:t>
            </a:r>
          </a:p>
          <a:p>
            <a:r>
              <a:rPr lang="en-US" dirty="0" smtClean="0"/>
              <a:t>Abstraction became the perfect vehicle for artists to explore and </a:t>
            </a:r>
            <a:r>
              <a:rPr lang="en-US" dirty="0" err="1" smtClean="0"/>
              <a:t>unversalize</a:t>
            </a:r>
            <a:r>
              <a:rPr lang="en-US" dirty="0" smtClean="0"/>
              <a:t> ideas and sensations, independent of particular objects.</a:t>
            </a:r>
          </a:p>
          <a:p>
            <a:pPr marL="0" indent="0">
              <a:buNone/>
            </a:pPr>
            <a:r>
              <a:rPr lang="en-US" dirty="0"/>
              <a:t>	</a:t>
            </a:r>
            <a:r>
              <a:rPr lang="en-US" dirty="0" smtClean="0"/>
              <a:t>			</a:t>
            </a:r>
            <a:r>
              <a:rPr lang="en-US" sz="1200" dirty="0" smtClean="0"/>
              <a:t>			From </a:t>
            </a:r>
            <a:r>
              <a:rPr lang="en-US" dirty="0" smtClean="0"/>
              <a:t> </a:t>
            </a:r>
            <a:r>
              <a:rPr lang="en-US" sz="1200" dirty="0" smtClean="0">
                <a:hlinkClick r:id="rId2"/>
              </a:rPr>
              <a:t>http://www.ibiblio.org/wm/paint/tl/20th/pure-abs.html</a:t>
            </a:r>
            <a:r>
              <a:rPr lang="en-US" sz="1200" dirty="0" smtClean="0"/>
              <a:t>.  Dec. 6, 2011.</a:t>
            </a:r>
            <a:endParaRPr lang="en-US" sz="1200" dirty="0"/>
          </a:p>
        </p:txBody>
      </p:sp>
    </p:spTree>
    <p:extLst>
      <p:ext uri="{BB962C8B-B14F-4D97-AF65-F5344CB8AC3E}">
        <p14:creationId xmlns:p14="http://schemas.microsoft.com/office/powerpoint/2010/main" val="10585628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Piet Mondrian (1872-1944)</a:t>
            </a:r>
            <a:endParaRPr lang="en-US" dirty="0"/>
          </a:p>
        </p:txBody>
      </p:sp>
      <p:sp>
        <p:nvSpPr>
          <p:cNvPr id="3" name="Content Placeholder 2"/>
          <p:cNvSpPr>
            <a:spLocks noGrp="1"/>
          </p:cNvSpPr>
          <p:nvPr>
            <p:ph idx="1"/>
          </p:nvPr>
        </p:nvSpPr>
        <p:spPr/>
        <p:txBody>
          <a:bodyPr/>
          <a:lstStyle/>
          <a:p>
            <a:r>
              <a:rPr lang="en-US" dirty="0" smtClean="0"/>
              <a:t>Innovator in pure geometric painting</a:t>
            </a:r>
          </a:p>
          <a:p>
            <a:r>
              <a:rPr lang="en-US" dirty="0" smtClean="0"/>
              <a:t>Lived in Holland, Paris, and New York</a:t>
            </a:r>
          </a:p>
          <a:p>
            <a:r>
              <a:rPr lang="en-US" dirty="0" smtClean="0"/>
              <a:t>Paintings did not sell very well during his lifetime.</a:t>
            </a:r>
          </a:p>
          <a:p>
            <a:r>
              <a:rPr lang="en-US" dirty="0" smtClean="0"/>
              <a:t>Had his first one man show at the </a:t>
            </a:r>
            <a:r>
              <a:rPr lang="en-US" dirty="0" err="1" smtClean="0"/>
              <a:t>Valentin</a:t>
            </a:r>
            <a:r>
              <a:rPr lang="en-US" dirty="0" smtClean="0"/>
              <a:t> </a:t>
            </a:r>
            <a:r>
              <a:rPr lang="en-US" dirty="0" err="1" smtClean="0"/>
              <a:t>Dudensing</a:t>
            </a:r>
            <a:r>
              <a:rPr lang="en-US" dirty="0" smtClean="0"/>
              <a:t> Gallery in New York City two years before he died.</a:t>
            </a:r>
            <a:endParaRPr lang="en-US" dirty="0"/>
          </a:p>
        </p:txBody>
      </p:sp>
    </p:spTree>
    <p:extLst>
      <p:ext uri="{BB962C8B-B14F-4D97-AF65-F5344CB8AC3E}">
        <p14:creationId xmlns:p14="http://schemas.microsoft.com/office/powerpoint/2010/main" val="34795478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Mondrian -- </a:t>
            </a:r>
            <a:r>
              <a:rPr lang="en-US" dirty="0" err="1" smtClean="0"/>
              <a:t>Komposition</a:t>
            </a:r>
            <a:endParaRPr lang="en-US" dirty="0"/>
          </a:p>
        </p:txBody>
      </p:sp>
      <p:pic>
        <p:nvPicPr>
          <p:cNvPr id="4" name="Content Placeholder 3" descr="PietMondrianKomposition.jpg"/>
          <p:cNvPicPr>
            <a:picLocks noGrp="1" noChangeAspect="1"/>
          </p:cNvPicPr>
          <p:nvPr>
            <p:ph idx="1"/>
          </p:nvPr>
        </p:nvPicPr>
        <p:blipFill>
          <a:blip r:embed="rId2">
            <a:extLst>
              <a:ext uri="{28A0092B-C50C-407E-A947-70E740481C1C}">
                <a14:useLocalDpi xmlns:a14="http://schemas.microsoft.com/office/drawing/2010/main" val="0"/>
              </a:ext>
            </a:extLst>
          </a:blip>
          <a:srcRect t="24984" b="24984"/>
          <a:stretch>
            <a:fillRect/>
          </a:stretch>
        </p:blipFill>
        <p:spPr/>
      </p:pic>
    </p:spTree>
    <p:extLst>
      <p:ext uri="{BB962C8B-B14F-4D97-AF65-F5344CB8AC3E}">
        <p14:creationId xmlns:p14="http://schemas.microsoft.com/office/powerpoint/2010/main" val="10614979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Defined:  Content</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Content</a:t>
            </a:r>
            <a:r>
              <a:rPr lang="en-US" dirty="0"/>
              <a:t> is idea-based and means:</a:t>
            </a:r>
          </a:p>
          <a:p>
            <a:r>
              <a:rPr lang="en-US" dirty="0"/>
              <a:t>What the artist meant to portray,</a:t>
            </a:r>
          </a:p>
          <a:p>
            <a:r>
              <a:rPr lang="en-US" dirty="0"/>
              <a:t>what the artist actually </a:t>
            </a:r>
            <a:r>
              <a:rPr lang="en-US" i="1" dirty="0"/>
              <a:t>did</a:t>
            </a:r>
            <a:r>
              <a:rPr lang="en-US" dirty="0"/>
              <a:t> portray and</a:t>
            </a:r>
          </a:p>
          <a:p>
            <a:r>
              <a:rPr lang="en-US" dirty="0"/>
              <a:t>how we react, as individuals, to both the intended and actual messages.</a:t>
            </a:r>
          </a:p>
          <a:p>
            <a:r>
              <a:rPr lang="en-US" dirty="0"/>
              <a:t>Additionally, content includes ways in which a work was influenced--by religion, or politics, or society in general, or even the artist's use of hallucinogenic substances--at the time it was created. All of these factors, together, make up the content side of art</a:t>
            </a:r>
            <a:r>
              <a:rPr lang="en-US" dirty="0" smtClean="0"/>
              <a:t>.</a:t>
            </a:r>
            <a:r>
              <a:rPr lang="en-US" sz="1200" dirty="0" smtClean="0"/>
              <a:t> </a:t>
            </a:r>
          </a:p>
          <a:p>
            <a:pPr marL="0" indent="0">
              <a:buNone/>
            </a:pPr>
            <a:r>
              <a:rPr lang="en-US" sz="1200" dirty="0"/>
              <a:t>	</a:t>
            </a:r>
            <a:r>
              <a:rPr lang="en-US" sz="1200" dirty="0" smtClean="0"/>
              <a:t>		 </a:t>
            </a:r>
            <a:r>
              <a:rPr lang="en-US" sz="1200" dirty="0"/>
              <a:t>From  </a:t>
            </a:r>
            <a:r>
              <a:rPr lang="en-US" sz="1200" dirty="0">
                <a:hlinkClick r:id="rId2"/>
              </a:rPr>
              <a:t>http://arthistory.about.com/cs/reference/f/</a:t>
            </a:r>
            <a:r>
              <a:rPr lang="en-US" sz="1200" dirty="0" smtClean="0">
                <a:hlinkClick r:id="rId2"/>
              </a:rPr>
              <a:t>what_is_art.htm</a:t>
            </a:r>
            <a:r>
              <a:rPr lang="en-US" sz="1200" dirty="0" smtClean="0"/>
              <a:t> December  6, 2011</a:t>
            </a:r>
            <a:endParaRPr lang="en-US" dirty="0"/>
          </a:p>
          <a:p>
            <a:endParaRPr lang="en-US" dirty="0"/>
          </a:p>
        </p:txBody>
      </p:sp>
    </p:spTree>
    <p:extLst>
      <p:ext uri="{BB962C8B-B14F-4D97-AF65-F5344CB8AC3E}">
        <p14:creationId xmlns:p14="http://schemas.microsoft.com/office/powerpoint/2010/main" val="40171413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Mondrian--Lozenge</a:t>
            </a:r>
            <a:endParaRPr lang="en-US" dirty="0"/>
          </a:p>
        </p:txBody>
      </p:sp>
      <p:pic>
        <p:nvPicPr>
          <p:cNvPr id="4" name="Content Placeholder 3" descr="mondrian_lozenge.jpg"/>
          <p:cNvPicPr>
            <a:picLocks noGrp="1" noChangeAspect="1"/>
          </p:cNvPicPr>
          <p:nvPr>
            <p:ph idx="1"/>
          </p:nvPr>
        </p:nvPicPr>
        <p:blipFill>
          <a:blip r:embed="rId2">
            <a:extLst>
              <a:ext uri="{28A0092B-C50C-407E-A947-70E740481C1C}">
                <a14:useLocalDpi xmlns:a14="http://schemas.microsoft.com/office/drawing/2010/main" val="0"/>
              </a:ext>
            </a:extLst>
          </a:blip>
          <a:srcRect l="-41582" r="-41582"/>
          <a:stretch>
            <a:fillRect/>
          </a:stretch>
        </p:blipFill>
        <p:spPr/>
      </p:pic>
    </p:spTree>
    <p:extLst>
      <p:ext uri="{BB962C8B-B14F-4D97-AF65-F5344CB8AC3E}">
        <p14:creationId xmlns:p14="http://schemas.microsoft.com/office/powerpoint/2010/main" val="17680538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Dada</a:t>
            </a:r>
            <a:endParaRPr lang="en-US" dirty="0"/>
          </a:p>
        </p:txBody>
      </p:sp>
      <p:sp>
        <p:nvSpPr>
          <p:cNvPr id="3" name="Content Placeholder 2"/>
          <p:cNvSpPr>
            <a:spLocks noGrp="1"/>
          </p:cNvSpPr>
          <p:nvPr>
            <p:ph idx="1"/>
          </p:nvPr>
        </p:nvSpPr>
        <p:spPr/>
        <p:txBody>
          <a:bodyPr/>
          <a:lstStyle/>
          <a:p>
            <a:r>
              <a:rPr lang="en-US" dirty="0" smtClean="0"/>
              <a:t>Dada began in Zurich and became an international movement. Or </a:t>
            </a:r>
            <a:r>
              <a:rPr lang="en-US" b="1" dirty="0" smtClean="0"/>
              <a:t>non</a:t>
            </a:r>
            <a:r>
              <a:rPr lang="en-US" dirty="0" smtClean="0"/>
              <a:t>-movement, as it were.</a:t>
            </a:r>
          </a:p>
          <a:p>
            <a:r>
              <a:rPr lang="en-US" dirty="0" smtClean="0"/>
              <a:t>Dada had only one rule: Never follow any known rules.</a:t>
            </a:r>
          </a:p>
          <a:p>
            <a:r>
              <a:rPr lang="en-US" dirty="0" smtClean="0"/>
              <a:t>Dada was intended to provoke an emotional reaction from the viewer (typically shock or outrage). </a:t>
            </a:r>
          </a:p>
          <a:p>
            <a:endParaRPr lang="en-US" dirty="0"/>
          </a:p>
        </p:txBody>
      </p:sp>
    </p:spTree>
    <p:extLst>
      <p:ext uri="{BB962C8B-B14F-4D97-AF65-F5344CB8AC3E}">
        <p14:creationId xmlns:p14="http://schemas.microsoft.com/office/powerpoint/2010/main" val="133686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6"/>
            <a:ext cx="8229600" cy="1143000"/>
          </a:xfrm>
        </p:spPr>
        <p:txBody>
          <a:bodyPr/>
          <a:lstStyle/>
          <a:p>
            <a:r>
              <a:rPr lang="en-US" b="1" dirty="0" smtClean="0"/>
              <a:t>Dada</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Dada art is </a:t>
            </a:r>
            <a:r>
              <a:rPr lang="en-US" b="1" dirty="0" smtClean="0"/>
              <a:t>nonsensical</a:t>
            </a:r>
            <a:r>
              <a:rPr lang="en-US" dirty="0" smtClean="0"/>
              <a:t> to the point of whimsy. Almost all of the people who created it were ferociously serious, though.</a:t>
            </a:r>
          </a:p>
          <a:p>
            <a:r>
              <a:rPr lang="en-US" b="1" dirty="0" smtClean="0"/>
              <a:t>Abstraction</a:t>
            </a:r>
            <a:r>
              <a:rPr lang="en-US" dirty="0" smtClean="0"/>
              <a:t> and </a:t>
            </a:r>
            <a:r>
              <a:rPr lang="en-US" b="1" dirty="0" smtClean="0"/>
              <a:t>Expressionism</a:t>
            </a:r>
            <a:r>
              <a:rPr lang="en-US" dirty="0" smtClean="0"/>
              <a:t> were the main influences on Dada, followed by </a:t>
            </a:r>
            <a:r>
              <a:rPr lang="en-US" b="1" dirty="0" smtClean="0"/>
              <a:t>Cubism</a:t>
            </a:r>
            <a:r>
              <a:rPr lang="en-US" dirty="0" smtClean="0"/>
              <a:t> and, to a lesser extent, </a:t>
            </a:r>
            <a:r>
              <a:rPr lang="en-US" b="1" dirty="0" smtClean="0"/>
              <a:t>Futurism</a:t>
            </a:r>
            <a:r>
              <a:rPr lang="en-US" dirty="0" smtClean="0"/>
              <a:t>.</a:t>
            </a:r>
          </a:p>
          <a:p>
            <a:r>
              <a:rPr lang="en-US" dirty="0" smtClean="0"/>
              <a:t>There was no predominant medium in Dadaist art. All things from geometric tapestries to glass to plaster and wooden reliefs were fair game. Dada self-destructed when it was in danger of becoming "acceptable".</a:t>
            </a:r>
          </a:p>
          <a:p>
            <a:pPr lvl="2"/>
            <a:r>
              <a:rPr lang="en-US" sz="1900" dirty="0" smtClean="0"/>
              <a:t>From </a:t>
            </a:r>
            <a:r>
              <a:rPr lang="en-US" sz="1900" dirty="0" smtClean="0">
                <a:hlinkClick r:id="rId2"/>
              </a:rPr>
              <a:t>http://arthistory.about.com/cs/arthistory10one/a/dada.htm</a:t>
            </a:r>
            <a:r>
              <a:rPr lang="en-US" sz="1900" dirty="0" smtClean="0"/>
              <a:t>.  December 6, 2011</a:t>
            </a:r>
          </a:p>
          <a:p>
            <a:endParaRPr lang="en-US" dirty="0"/>
          </a:p>
        </p:txBody>
      </p:sp>
    </p:spTree>
    <p:extLst>
      <p:ext uri="{BB962C8B-B14F-4D97-AF65-F5344CB8AC3E}">
        <p14:creationId xmlns:p14="http://schemas.microsoft.com/office/powerpoint/2010/main" val="39593103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6462"/>
          </a:xfrm>
        </p:spPr>
        <p:txBody>
          <a:bodyPr/>
          <a:lstStyle/>
          <a:p>
            <a:r>
              <a:rPr lang="en-US" dirty="0" smtClean="0"/>
              <a:t>Dada Poem</a:t>
            </a:r>
            <a:endParaRPr lang="en-US" dirty="0"/>
          </a:p>
        </p:txBody>
      </p:sp>
      <p:pic>
        <p:nvPicPr>
          <p:cNvPr id="4" name="Content Placeholder 3" descr="feb-dada.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9963" b="19963"/>
          <a:stretch/>
        </p:blipFill>
        <p:spPr/>
      </p:pic>
    </p:spTree>
    <p:extLst>
      <p:ext uri="{BB962C8B-B14F-4D97-AF65-F5344CB8AC3E}">
        <p14:creationId xmlns:p14="http://schemas.microsoft.com/office/powerpoint/2010/main" val="28222101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of Dada Poem</a:t>
            </a:r>
            <a:endParaRPr lang="en-US" dirty="0"/>
          </a:p>
        </p:txBody>
      </p:sp>
      <p:sp>
        <p:nvSpPr>
          <p:cNvPr id="3" name="Content Placeholder 2"/>
          <p:cNvSpPr>
            <a:spLocks noGrp="1"/>
          </p:cNvSpPr>
          <p:nvPr>
            <p:ph idx="1"/>
          </p:nvPr>
        </p:nvSpPr>
        <p:spPr>
          <a:xfrm>
            <a:off x="457200" y="1600200"/>
            <a:ext cx="8229600" cy="4890355"/>
          </a:xfrm>
        </p:spPr>
        <p:txBody>
          <a:bodyPr>
            <a:normAutofit/>
          </a:bodyPr>
          <a:lstStyle/>
          <a:p>
            <a:pPr marL="0" indent="0">
              <a:buNone/>
            </a:pPr>
            <a:r>
              <a:rPr lang="en-US" sz="2800" i="1" dirty="0" smtClean="0"/>
              <a:t>You’re period of mourning uncovered death in the fifth position.</a:t>
            </a:r>
            <a:r>
              <a:rPr lang="en-US" sz="2800" dirty="0" smtClean="0"/>
              <a:t/>
            </a:r>
            <a:br>
              <a:rPr lang="en-US" sz="2800" dirty="0" smtClean="0"/>
            </a:br>
            <a:r>
              <a:rPr lang="en-US" sz="2800" i="1" dirty="0" smtClean="0"/>
              <a:t>Illuminate yourself.</a:t>
            </a:r>
            <a:r>
              <a:rPr lang="en-US" sz="2800" dirty="0" smtClean="0"/>
              <a:t/>
            </a:r>
            <a:br>
              <a:rPr lang="en-US" sz="2800" dirty="0" smtClean="0"/>
            </a:br>
            <a:r>
              <a:rPr lang="en-US" sz="2800" i="1" dirty="0" smtClean="0"/>
              <a:t>Morning. slipped into her robe</a:t>
            </a:r>
            <a:r>
              <a:rPr lang="en-US" sz="2800" dirty="0" smtClean="0"/>
              <a:t/>
            </a:r>
            <a:br>
              <a:rPr lang="en-US" sz="2800" dirty="0" smtClean="0"/>
            </a:br>
            <a:r>
              <a:rPr lang="en-US" sz="2800" i="1" dirty="0" smtClean="0"/>
              <a:t>and heard a masculine voice say: “What can we do?…especially if he’s innocent,</a:t>
            </a:r>
            <a:r>
              <a:rPr lang="en-US" sz="2800" dirty="0" smtClean="0"/>
              <a:t/>
            </a:r>
            <a:br>
              <a:rPr lang="en-US" sz="2800" dirty="0" smtClean="0"/>
            </a:br>
            <a:r>
              <a:rPr lang="en-US" sz="2800" i="1" dirty="0" smtClean="0"/>
              <a:t>Stronger than a season</a:t>
            </a:r>
            <a:r>
              <a:rPr lang="en-US" sz="2800" dirty="0" smtClean="0"/>
              <a:t/>
            </a:r>
            <a:br>
              <a:rPr lang="en-US" sz="2800" dirty="0" smtClean="0"/>
            </a:br>
            <a:r>
              <a:rPr lang="en-US" sz="2800" i="1" dirty="0" smtClean="0"/>
              <a:t>Between home and night that never slips away</a:t>
            </a:r>
            <a:r>
              <a:rPr lang="en-US" sz="2800" dirty="0" smtClean="0"/>
              <a:t/>
            </a:r>
            <a:br>
              <a:rPr lang="en-US" sz="2800" dirty="0" smtClean="0"/>
            </a:br>
            <a:r>
              <a:rPr lang="en-US" sz="2800" i="1" dirty="0" smtClean="0"/>
              <a:t>moment by moment, slowly, looking,</a:t>
            </a:r>
            <a:r>
              <a:rPr lang="en-US" sz="2800" dirty="0" smtClean="0"/>
              <a:t/>
            </a:r>
            <a:br>
              <a:rPr lang="en-US" sz="2800" dirty="0" smtClean="0"/>
            </a:br>
            <a:r>
              <a:rPr lang="en-US" sz="2800" i="1" dirty="0" smtClean="0"/>
              <a:t>do you look inside the flowers blooming last.</a:t>
            </a:r>
          </a:p>
          <a:p>
            <a:pPr marL="0" indent="0">
              <a:buNone/>
            </a:pPr>
            <a:r>
              <a:rPr lang="en-US" sz="1200" i="1" dirty="0"/>
              <a:t>	</a:t>
            </a:r>
            <a:r>
              <a:rPr lang="en-US" sz="1200" i="1" dirty="0" smtClean="0"/>
              <a:t>		From </a:t>
            </a:r>
            <a:r>
              <a:rPr lang="en-US" sz="1200" i="1" dirty="0" smtClean="0">
                <a:hlinkClick r:id="rId2"/>
              </a:rPr>
              <a:t>http://lindastudley.com/2011/03/03/the-february-coffee-house-dada-poem/</a:t>
            </a:r>
            <a:r>
              <a:rPr lang="en-US" sz="1200" i="1" dirty="0" smtClean="0"/>
              <a:t>.  December 6, 2011</a:t>
            </a:r>
            <a:endParaRPr lang="en-US" sz="1200" dirty="0"/>
          </a:p>
        </p:txBody>
      </p:sp>
    </p:spTree>
    <p:extLst>
      <p:ext uri="{BB962C8B-B14F-4D97-AF65-F5344CB8AC3E}">
        <p14:creationId xmlns:p14="http://schemas.microsoft.com/office/powerpoint/2010/main" val="41705622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Dada</a:t>
            </a:r>
            <a:endParaRPr lang="en-US" dirty="0"/>
          </a:p>
        </p:txBody>
      </p:sp>
      <p:pic>
        <p:nvPicPr>
          <p:cNvPr id="4" name="Content Placeholder 3" descr="Theo_van_Doesburg_kleine_Dada_soirée.jpg"/>
          <p:cNvPicPr>
            <a:picLocks noGrp="1" noChangeAspect="1"/>
          </p:cNvPicPr>
          <p:nvPr>
            <p:ph idx="1"/>
          </p:nvPr>
        </p:nvPicPr>
        <p:blipFill>
          <a:blip r:embed="rId2">
            <a:extLst>
              <a:ext uri="{28A0092B-C50C-407E-A947-70E740481C1C}">
                <a14:useLocalDpi xmlns:a14="http://schemas.microsoft.com/office/drawing/2010/main" val="0"/>
              </a:ext>
            </a:extLst>
          </a:blip>
          <a:srcRect t="22534" b="22534"/>
          <a:stretch>
            <a:fillRect/>
          </a:stretch>
        </p:blipFill>
        <p:spPr>
          <a:xfrm>
            <a:off x="457200" y="1417638"/>
            <a:ext cx="8229600" cy="4708525"/>
          </a:xfrm>
        </p:spPr>
      </p:pic>
    </p:spTree>
    <p:extLst>
      <p:ext uri="{BB962C8B-B14F-4D97-AF65-F5344CB8AC3E}">
        <p14:creationId xmlns:p14="http://schemas.microsoft.com/office/powerpoint/2010/main" val="40572689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Marcel Duchamp (1887-1968)</a:t>
            </a:r>
            <a:endParaRPr lang="en-US" dirty="0"/>
          </a:p>
        </p:txBody>
      </p:sp>
      <p:pic>
        <p:nvPicPr>
          <p:cNvPr id="4" name="Content Placeholder 3" descr="Marcel Duchamp 3D.jpg"/>
          <p:cNvPicPr>
            <a:picLocks noGrp="1" noChangeAspect="1"/>
          </p:cNvPicPr>
          <p:nvPr>
            <p:ph idx="1"/>
          </p:nvPr>
        </p:nvPicPr>
        <p:blipFill>
          <a:blip r:embed="rId2">
            <a:extLst>
              <a:ext uri="{28A0092B-C50C-407E-A947-70E740481C1C}">
                <a14:useLocalDpi xmlns:a14="http://schemas.microsoft.com/office/drawing/2010/main" val="0"/>
              </a:ext>
            </a:extLst>
          </a:blip>
          <a:srcRect l="-70976" r="-70976"/>
          <a:stretch>
            <a:fillRect/>
          </a:stretch>
        </p:blipFill>
        <p:spPr/>
      </p:pic>
    </p:spTree>
    <p:extLst>
      <p:ext uri="{BB962C8B-B14F-4D97-AF65-F5344CB8AC3E}">
        <p14:creationId xmlns:p14="http://schemas.microsoft.com/office/powerpoint/2010/main" val="26830979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Marcel Duchamp</a:t>
            </a:r>
            <a:endParaRPr lang="en-US" dirty="0"/>
          </a:p>
        </p:txBody>
      </p:sp>
      <p:sp>
        <p:nvSpPr>
          <p:cNvPr id="3" name="Content Placeholder 2"/>
          <p:cNvSpPr>
            <a:spLocks noGrp="1"/>
          </p:cNvSpPr>
          <p:nvPr>
            <p:ph idx="1"/>
          </p:nvPr>
        </p:nvSpPr>
        <p:spPr/>
        <p:txBody>
          <a:bodyPr>
            <a:normAutofit lnSpcReduction="10000"/>
          </a:bodyPr>
          <a:lstStyle/>
          <a:p>
            <a:r>
              <a:rPr lang="en-US" dirty="0" smtClean="0"/>
              <a:t>Dada artist</a:t>
            </a:r>
          </a:p>
          <a:p>
            <a:r>
              <a:rPr lang="en-US" dirty="0" smtClean="0"/>
              <a:t>Almost always has a “nonsense” element to his paintings, as well as some “dirty” action.</a:t>
            </a:r>
          </a:p>
          <a:p>
            <a:r>
              <a:rPr lang="en-US" dirty="0" smtClean="0"/>
              <a:t>Early in his career, abandoned painting for “ready made art”.</a:t>
            </a:r>
          </a:p>
          <a:p>
            <a:r>
              <a:rPr lang="en-US" dirty="0" smtClean="0"/>
              <a:t>Schaeffer calls him “the high priest of destruction”</a:t>
            </a:r>
          </a:p>
          <a:p>
            <a:r>
              <a:rPr lang="en-US" dirty="0" smtClean="0"/>
              <a:t>Paintings not suitable for viewing at a Christian Education institution.</a:t>
            </a:r>
            <a:endParaRPr lang="en-US" dirty="0"/>
          </a:p>
        </p:txBody>
      </p:sp>
    </p:spTree>
    <p:extLst>
      <p:ext uri="{BB962C8B-B14F-4D97-AF65-F5344CB8AC3E}">
        <p14:creationId xmlns:p14="http://schemas.microsoft.com/office/powerpoint/2010/main" val="33101314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Ready Made “Art”</a:t>
            </a:r>
            <a:endParaRPr lang="en-US" sz="3200" dirty="0"/>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l="-33533" r="-33533"/>
          <a:stretch>
            <a:fillRect/>
          </a:stretch>
        </p:blipFill>
        <p:spPr/>
      </p:pic>
    </p:spTree>
    <p:extLst>
      <p:ext uri="{BB962C8B-B14F-4D97-AF65-F5344CB8AC3E}">
        <p14:creationId xmlns:p14="http://schemas.microsoft.com/office/powerpoint/2010/main" val="30756718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“Ready Made Art”</a:t>
            </a:r>
            <a:endParaRPr lang="en-US" dirty="0"/>
          </a:p>
        </p:txBody>
      </p:sp>
      <p:pic>
        <p:nvPicPr>
          <p:cNvPr id="4" name="Content Placeholder 3" descr="icee-thumb-330x434-56885.jpg"/>
          <p:cNvPicPr>
            <a:picLocks noGrp="1" noChangeAspect="1"/>
          </p:cNvPicPr>
          <p:nvPr>
            <p:ph idx="1"/>
          </p:nvPr>
        </p:nvPicPr>
        <p:blipFill>
          <a:blip r:embed="rId2">
            <a:extLst>
              <a:ext uri="{28A0092B-C50C-407E-A947-70E740481C1C}">
                <a14:useLocalDpi xmlns:a14="http://schemas.microsoft.com/office/drawing/2010/main" val="0"/>
              </a:ext>
            </a:extLst>
          </a:blip>
          <a:srcRect l="-69931" r="-69931"/>
          <a:stretch>
            <a:fillRect/>
          </a:stretch>
        </p:blipFill>
        <p:spPr/>
      </p:pic>
    </p:spTree>
    <p:extLst>
      <p:ext uri="{BB962C8B-B14F-4D97-AF65-F5344CB8AC3E}">
        <p14:creationId xmlns:p14="http://schemas.microsoft.com/office/powerpoint/2010/main" val="37794744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Postmodernism</a:t>
            </a:r>
            <a:endParaRPr lang="en-US" dirty="0"/>
          </a:p>
        </p:txBody>
      </p:sp>
      <p:sp>
        <p:nvSpPr>
          <p:cNvPr id="3" name="Content Placeholder 2"/>
          <p:cNvSpPr>
            <a:spLocks noGrp="1"/>
          </p:cNvSpPr>
          <p:nvPr>
            <p:ph idx="1"/>
          </p:nvPr>
        </p:nvSpPr>
        <p:spPr/>
        <p:txBody>
          <a:bodyPr>
            <a:normAutofit lnSpcReduction="10000"/>
          </a:bodyPr>
          <a:lstStyle/>
          <a:p>
            <a:r>
              <a:rPr lang="en-US" dirty="0" smtClean="0"/>
              <a:t>“modern-modern” or “hypermodern” acc. to Francis Schaeffer</a:t>
            </a:r>
          </a:p>
          <a:p>
            <a:r>
              <a:rPr lang="en-US" dirty="0" smtClean="0"/>
              <a:t>Loss of metanarratives – no interpretive framework to provide guidance or to help people “make sense” out of the world – it’s all up to you . . . </a:t>
            </a:r>
          </a:p>
          <a:p>
            <a:r>
              <a:rPr lang="en-US" dirty="0" smtClean="0"/>
              <a:t>Denies existence of ultimate principles</a:t>
            </a:r>
          </a:p>
          <a:p>
            <a:r>
              <a:rPr lang="en-US" dirty="0" smtClean="0"/>
              <a:t>The irony of this is that everything is examined under the lens of skepticism and cynicism.</a:t>
            </a:r>
            <a:endParaRPr lang="en-US" dirty="0"/>
          </a:p>
        </p:txBody>
      </p:sp>
    </p:spTree>
    <p:extLst>
      <p:ext uri="{BB962C8B-B14F-4D97-AF65-F5344CB8AC3E}">
        <p14:creationId xmlns:p14="http://schemas.microsoft.com/office/powerpoint/2010/main" val="40889817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Pollock (1912-1956)</a:t>
            </a:r>
            <a:endParaRPr lang="en-US" dirty="0"/>
          </a:p>
        </p:txBody>
      </p:sp>
      <p:pic>
        <p:nvPicPr>
          <p:cNvPr id="4" name="Content Placeholder 3" descr="jackson-pollock-by-technique-17-photobucket.jpg"/>
          <p:cNvPicPr>
            <a:picLocks noGrp="1" noChangeAspect="1"/>
          </p:cNvPicPr>
          <p:nvPr>
            <p:ph idx="1"/>
          </p:nvPr>
        </p:nvPicPr>
        <p:blipFill>
          <a:blip r:embed="rId2">
            <a:extLst>
              <a:ext uri="{28A0092B-C50C-407E-A947-70E740481C1C}">
                <a14:useLocalDpi xmlns:a14="http://schemas.microsoft.com/office/drawing/2010/main" val="0"/>
              </a:ext>
            </a:extLst>
          </a:blip>
          <a:srcRect t="15466" b="15466"/>
          <a:stretch>
            <a:fillRect/>
          </a:stretch>
        </p:blipFill>
        <p:spPr/>
      </p:pic>
    </p:spTree>
    <p:extLst>
      <p:ext uri="{BB962C8B-B14F-4D97-AF65-F5344CB8AC3E}">
        <p14:creationId xmlns:p14="http://schemas.microsoft.com/office/powerpoint/2010/main" val="32858357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Pollock</a:t>
            </a:r>
            <a:endParaRPr lang="en-US" dirty="0"/>
          </a:p>
        </p:txBody>
      </p:sp>
      <p:pic>
        <p:nvPicPr>
          <p:cNvPr id="4" name="Content Placeholder 3" descr="pollock.number-8.jpg"/>
          <p:cNvPicPr>
            <a:picLocks noGrp="1" noChangeAspect="1"/>
          </p:cNvPicPr>
          <p:nvPr>
            <p:ph idx="1"/>
          </p:nvPr>
        </p:nvPicPr>
        <p:blipFill>
          <a:blip r:embed="rId2">
            <a:extLst>
              <a:ext uri="{28A0092B-C50C-407E-A947-70E740481C1C}">
                <a14:useLocalDpi xmlns:a14="http://schemas.microsoft.com/office/drawing/2010/main" val="0"/>
              </a:ext>
            </a:extLst>
          </a:blip>
          <a:srcRect t="15773" b="15773"/>
          <a:stretch>
            <a:fillRect/>
          </a:stretch>
        </p:blipFill>
        <p:spPr/>
      </p:pic>
    </p:spTree>
    <p:extLst>
      <p:ext uri="{BB962C8B-B14F-4D97-AF65-F5344CB8AC3E}">
        <p14:creationId xmlns:p14="http://schemas.microsoft.com/office/powerpoint/2010/main" val="8144596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Warhol (1928-1987)</a:t>
            </a:r>
            <a:endParaRPr lang="en-US" dirty="0"/>
          </a:p>
        </p:txBody>
      </p:sp>
      <p:pic>
        <p:nvPicPr>
          <p:cNvPr id="4" name="Content Placeholder 3" descr="andy-warho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596" r="-2596"/>
          <a:stretch/>
        </p:blipFill>
        <p:spPr>
          <a:xfrm>
            <a:off x="1067570" y="1398025"/>
            <a:ext cx="6820718" cy="4648468"/>
          </a:xfrm>
        </p:spPr>
      </p:pic>
    </p:spTree>
    <p:extLst>
      <p:ext uri="{BB962C8B-B14F-4D97-AF65-F5344CB8AC3E}">
        <p14:creationId xmlns:p14="http://schemas.microsoft.com/office/powerpoint/2010/main" val="13005181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11101"/>
            <a:ext cx="7772400" cy="2389350"/>
          </a:xfrm>
        </p:spPr>
        <p:txBody>
          <a:bodyPr>
            <a:normAutofit/>
          </a:bodyPr>
          <a:lstStyle/>
          <a:p>
            <a:r>
              <a:rPr lang="en-US" dirty="0" smtClean="0"/>
              <a:t>“I'm </a:t>
            </a:r>
            <a:r>
              <a:rPr lang="en-US" dirty="0"/>
              <a:t>afraid that if you look at a thing long enough, it loses all of its meaning</a:t>
            </a:r>
            <a:r>
              <a:rPr lang="en-US" dirty="0" smtClean="0"/>
              <a:t>.”</a:t>
            </a:r>
            <a:endParaRPr lang="en-US" dirty="0"/>
          </a:p>
        </p:txBody>
      </p:sp>
      <p:sp>
        <p:nvSpPr>
          <p:cNvPr id="5" name="Subtitle 4"/>
          <p:cNvSpPr>
            <a:spLocks noGrp="1"/>
          </p:cNvSpPr>
          <p:nvPr>
            <p:ph type="subTitle" idx="1"/>
          </p:nvPr>
        </p:nvSpPr>
        <p:spPr/>
        <p:txBody>
          <a:bodyPr/>
          <a:lstStyle/>
          <a:p>
            <a:pPr algn="r"/>
            <a:r>
              <a:rPr lang="en-US" i="1" dirty="0" smtClean="0"/>
              <a:t>Andy Warhol</a:t>
            </a:r>
            <a:endParaRPr lang="en-US" i="1" dirty="0"/>
          </a:p>
        </p:txBody>
      </p:sp>
    </p:spTree>
    <p:extLst>
      <p:ext uri="{BB962C8B-B14F-4D97-AF65-F5344CB8AC3E}">
        <p14:creationId xmlns:p14="http://schemas.microsoft.com/office/powerpoint/2010/main" val="1506895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Warhol – Campbell’s Soup</a:t>
            </a:r>
            <a:endParaRPr lang="en-US" dirty="0"/>
          </a:p>
        </p:txBody>
      </p:sp>
      <p:pic>
        <p:nvPicPr>
          <p:cNvPr id="4" name="Content Placeholder 3" descr="ANdyWarholPR4.jpg"/>
          <p:cNvPicPr>
            <a:picLocks noGrp="1" noChangeAspect="1"/>
          </p:cNvPicPr>
          <p:nvPr>
            <p:ph idx="1"/>
          </p:nvPr>
        </p:nvPicPr>
        <p:blipFill>
          <a:blip r:embed="rId2">
            <a:extLst>
              <a:ext uri="{28A0092B-C50C-407E-A947-70E740481C1C}">
                <a14:useLocalDpi xmlns:a14="http://schemas.microsoft.com/office/drawing/2010/main" val="0"/>
              </a:ext>
            </a:extLst>
          </a:blip>
          <a:srcRect t="4170" b="4170"/>
          <a:stretch>
            <a:fillRect/>
          </a:stretch>
        </p:blipFill>
        <p:spPr/>
      </p:pic>
    </p:spTree>
    <p:extLst>
      <p:ext uri="{BB962C8B-B14F-4D97-AF65-F5344CB8AC3E}">
        <p14:creationId xmlns:p14="http://schemas.microsoft.com/office/powerpoint/2010/main" val="26874307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Warhol</a:t>
            </a:r>
            <a:endParaRPr lang="en-US" dirty="0"/>
          </a:p>
        </p:txBody>
      </p:sp>
      <p:pic>
        <p:nvPicPr>
          <p:cNvPr id="4" name="Content Placeholder 3" descr="andy-warhol.jpg"/>
          <p:cNvPicPr>
            <a:picLocks noGrp="1" noChangeAspect="1"/>
          </p:cNvPicPr>
          <p:nvPr>
            <p:ph idx="1"/>
          </p:nvPr>
        </p:nvPicPr>
        <p:blipFill>
          <a:blip r:embed="rId2">
            <a:extLst>
              <a:ext uri="{28A0092B-C50C-407E-A947-70E740481C1C}">
                <a14:useLocalDpi xmlns:a14="http://schemas.microsoft.com/office/drawing/2010/main" val="0"/>
              </a:ext>
            </a:extLst>
          </a:blip>
          <a:srcRect l="-63644" r="-63644"/>
          <a:stretch>
            <a:fillRect/>
          </a:stretch>
        </p:blipFill>
        <p:spPr/>
      </p:pic>
    </p:spTree>
    <p:extLst>
      <p:ext uri="{BB962C8B-B14F-4D97-AF65-F5344CB8AC3E}">
        <p14:creationId xmlns:p14="http://schemas.microsoft.com/office/powerpoint/2010/main" val="161492512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idx="1"/>
          </p:nvPr>
        </p:nvSpPr>
        <p:spPr/>
        <p:txBody>
          <a:bodyPr/>
          <a:lstStyle/>
          <a:p>
            <a:r>
              <a:rPr lang="en-US" dirty="0" smtClean="0"/>
              <a:t>Where is art headed apart from a unifying theme?</a:t>
            </a:r>
          </a:p>
          <a:p>
            <a:r>
              <a:rPr lang="en-US" dirty="0" smtClean="0"/>
              <a:t>Is “ready made art” really art?  What is missing?</a:t>
            </a:r>
          </a:p>
          <a:p>
            <a:r>
              <a:rPr lang="en-US" dirty="0" smtClean="0"/>
              <a:t>Is “beauty in the eye of the beholder?”  Or is there a standard of beauty that people intuitively recognize?</a:t>
            </a:r>
            <a:endParaRPr lang="en-US" dirty="0"/>
          </a:p>
        </p:txBody>
      </p:sp>
    </p:spTree>
    <p:extLst>
      <p:ext uri="{BB962C8B-B14F-4D97-AF65-F5344CB8AC3E}">
        <p14:creationId xmlns:p14="http://schemas.microsoft.com/office/powerpoint/2010/main" val="3417948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Step:  </a:t>
            </a:r>
            <a:r>
              <a:rPr lang="en-US" dirty="0" err="1" smtClean="0"/>
              <a:t>Impresssionism</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The impressionist style of painting is characterized chiefly by concentration on the general impression produced by a scene or object and the use of unmixed primary colors and small strokes to simulate actual reflected light. </a:t>
            </a:r>
            <a:endParaRPr lang="en-US" dirty="0" smtClean="0"/>
          </a:p>
          <a:p>
            <a:r>
              <a:rPr lang="en-US" sz="2600" dirty="0" smtClean="0"/>
              <a:t>Impressionism, French </a:t>
            </a:r>
            <a:r>
              <a:rPr lang="en-US" sz="2600" i="1" dirty="0" err="1" smtClean="0"/>
              <a:t>Impressionnisme</a:t>
            </a:r>
            <a:r>
              <a:rPr lang="en-US" sz="2600" dirty="0" smtClean="0"/>
              <a:t>, a major movement, first in painting and later in music, that developed chiefly in France during the late 19th and early 20th centuries.  The most conspicuous characteristic of Impressionism was an attempt to accurately and objectively record visual reality in terms of transient effects of light and color.</a:t>
            </a:r>
          </a:p>
          <a:p>
            <a:pPr marL="0" indent="0">
              <a:buNone/>
            </a:pPr>
            <a:endParaRPr lang="en-US" sz="1400" dirty="0" smtClean="0"/>
          </a:p>
          <a:p>
            <a:pPr marL="0" indent="0">
              <a:buNone/>
            </a:pPr>
            <a:r>
              <a:rPr lang="en-US" sz="1400" dirty="0" smtClean="0"/>
              <a:t>From </a:t>
            </a:r>
            <a:r>
              <a:rPr lang="en-US" sz="1400" dirty="0" smtClean="0">
                <a:hlinkClick r:id="rId2"/>
              </a:rPr>
              <a:t>http://www.ibiblio.org/wm/paint/glo/impressionism/</a:t>
            </a:r>
            <a:r>
              <a:rPr lang="en-US" sz="1400" dirty="0" smtClean="0"/>
              <a:t>. </a:t>
            </a:r>
            <a:r>
              <a:rPr lang="en-US" sz="1400" dirty="0"/>
              <a:t> </a:t>
            </a:r>
            <a:r>
              <a:rPr lang="en-US" sz="1400" dirty="0" smtClean="0"/>
              <a:t> Dec. 6, 2011</a:t>
            </a:r>
          </a:p>
          <a:p>
            <a:endParaRPr lang="en-US" dirty="0"/>
          </a:p>
        </p:txBody>
      </p:sp>
    </p:spTree>
    <p:extLst>
      <p:ext uri="{BB962C8B-B14F-4D97-AF65-F5344CB8AC3E}">
        <p14:creationId xmlns:p14="http://schemas.microsoft.com/office/powerpoint/2010/main" val="24165119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Japanese footbridge at Givenchy</a:t>
            </a:r>
            <a:endParaRPr lang="en-US" dirty="0"/>
          </a:p>
        </p:txBody>
      </p:sp>
      <p:pic>
        <p:nvPicPr>
          <p:cNvPr id="5" name="Picture Placeholder 4" descr="monet1.jpg"/>
          <p:cNvPicPr>
            <a:picLocks noGrp="1" noChangeAspect="1"/>
          </p:cNvPicPr>
          <p:nvPr>
            <p:ph type="pic" idx="1"/>
          </p:nvPr>
        </p:nvPicPr>
        <p:blipFill>
          <a:blip r:embed="rId2">
            <a:extLst>
              <a:ext uri="{28A0092B-C50C-407E-A947-70E740481C1C}">
                <a14:useLocalDpi xmlns:a14="http://schemas.microsoft.com/office/drawing/2010/main" val="0"/>
              </a:ext>
            </a:extLst>
          </a:blip>
          <a:srcRect t="1269" b="1269"/>
          <a:stretch>
            <a:fillRect/>
          </a:stretch>
        </p:blipFill>
        <p:spPr/>
      </p:pic>
      <p:sp>
        <p:nvSpPr>
          <p:cNvPr id="4" name="Text Placeholder 3"/>
          <p:cNvSpPr>
            <a:spLocks noGrp="1"/>
          </p:cNvSpPr>
          <p:nvPr>
            <p:ph type="body" sz="half" idx="2"/>
          </p:nvPr>
        </p:nvSpPr>
        <p:spPr/>
        <p:txBody>
          <a:bodyPr/>
          <a:lstStyle/>
          <a:p>
            <a:r>
              <a:rPr lang="en-US" dirty="0" smtClean="0"/>
              <a:t>Claude Monet  (1840-1926) is the name most associated with French Impressionistic painting.  Notice how the subject of the painting is barely recognizable.</a:t>
            </a:r>
            <a:endParaRPr lang="en-US" dirty="0"/>
          </a:p>
        </p:txBody>
      </p:sp>
    </p:spTree>
    <p:extLst>
      <p:ext uri="{BB962C8B-B14F-4D97-AF65-F5344CB8AC3E}">
        <p14:creationId xmlns:p14="http://schemas.microsoft.com/office/powerpoint/2010/main" val="1540486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Water Lilies</a:t>
            </a:r>
            <a:endParaRPr lang="en-US" dirty="0"/>
          </a:p>
        </p:txBody>
      </p:sp>
      <p:pic>
        <p:nvPicPr>
          <p:cNvPr id="5" name="Picture Placeholder 4" descr="200px-Monet_Water_Lilies_1916.jpg"/>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p:pic>
      <p:sp>
        <p:nvSpPr>
          <p:cNvPr id="4" name="Text Placeholder 3"/>
          <p:cNvSpPr>
            <a:spLocks noGrp="1"/>
          </p:cNvSpPr>
          <p:nvPr>
            <p:ph type="body" sz="half" idx="2"/>
          </p:nvPr>
        </p:nvSpPr>
        <p:spPr/>
        <p:txBody>
          <a:bodyPr>
            <a:normAutofit fontScale="92500"/>
          </a:bodyPr>
          <a:lstStyle/>
          <a:p>
            <a:r>
              <a:rPr lang="en-US" dirty="0" smtClean="0"/>
              <a:t>Another famous Monet painting.  Again, while you can tell that water lilies are represented, it’s “blurry”.  The focus of the impressionists was not to “make things blurry,” but to deconstruct the object and reconstruct it.</a:t>
            </a:r>
            <a:endParaRPr lang="en-US" dirty="0"/>
          </a:p>
        </p:txBody>
      </p:sp>
    </p:spTree>
    <p:extLst>
      <p:ext uri="{BB962C8B-B14F-4D97-AF65-F5344CB8AC3E}">
        <p14:creationId xmlns:p14="http://schemas.microsoft.com/office/powerpoint/2010/main" val="9849792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Vincent van Gogh (1853-1890)</a:t>
            </a:r>
            <a:endParaRPr lang="en-US" dirty="0"/>
          </a:p>
        </p:txBody>
      </p:sp>
      <p:sp>
        <p:nvSpPr>
          <p:cNvPr id="3" name="Content Placeholder 2"/>
          <p:cNvSpPr>
            <a:spLocks noGrp="1"/>
          </p:cNvSpPr>
          <p:nvPr>
            <p:ph idx="1"/>
          </p:nvPr>
        </p:nvSpPr>
        <p:spPr/>
        <p:txBody>
          <a:bodyPr/>
          <a:lstStyle/>
          <a:p>
            <a:r>
              <a:rPr lang="en-US" dirty="0" smtClean="0"/>
              <a:t>Classified as a post-impressionistic painter</a:t>
            </a:r>
          </a:p>
          <a:p>
            <a:r>
              <a:rPr lang="en-US" dirty="0" smtClean="0"/>
              <a:t>Gave up on the idea of universals</a:t>
            </a:r>
          </a:p>
          <a:p>
            <a:r>
              <a:rPr lang="en-US" dirty="0" smtClean="0"/>
              <a:t>Sought to establish an artistic community at Arles, as well as create a new religion for “sensitive people.”</a:t>
            </a:r>
          </a:p>
          <a:p>
            <a:r>
              <a:rPr lang="en-US" dirty="0" smtClean="0"/>
              <a:t>Suffered from poor mental health and had several psychiatric breakdowns, resulting in his dying from a self-inflicted gunshot wound.</a:t>
            </a:r>
            <a:endParaRPr lang="en-US" dirty="0"/>
          </a:p>
        </p:txBody>
      </p:sp>
    </p:spTree>
    <p:extLst>
      <p:ext uri="{BB962C8B-B14F-4D97-AF65-F5344CB8AC3E}">
        <p14:creationId xmlns:p14="http://schemas.microsoft.com/office/powerpoint/2010/main" val="31828194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Room at Arles</a:t>
            </a:r>
            <a:endParaRPr lang="en-US" dirty="0"/>
          </a:p>
        </p:txBody>
      </p:sp>
      <p:pic>
        <p:nvPicPr>
          <p:cNvPr id="7" name="Picture Placeholder 6" descr="gogh.room-arles.jpg"/>
          <p:cNvPicPr>
            <a:picLocks noGrp="1" noChangeAspect="1"/>
          </p:cNvPicPr>
          <p:nvPr>
            <p:ph type="pic" idx="1"/>
          </p:nvPr>
        </p:nvPicPr>
        <p:blipFill>
          <a:blip r:embed="rId2">
            <a:extLst>
              <a:ext uri="{28A0092B-C50C-407E-A947-70E740481C1C}">
                <a14:useLocalDpi xmlns:a14="http://schemas.microsoft.com/office/drawing/2010/main" val="0"/>
              </a:ext>
            </a:extLst>
          </a:blip>
          <a:srcRect t="1707" b="1707"/>
          <a:stretch>
            <a:fillRect/>
          </a:stretch>
        </p:blipFill>
        <p:spPr/>
      </p:pic>
      <p:sp>
        <p:nvSpPr>
          <p:cNvPr id="6" name="Text Placeholder 5"/>
          <p:cNvSpPr>
            <a:spLocks noGrp="1"/>
          </p:cNvSpPr>
          <p:nvPr>
            <p:ph type="body" sz="half" idx="2"/>
          </p:nvPr>
        </p:nvSpPr>
        <p:spPr/>
        <p:txBody>
          <a:bodyPr/>
          <a:lstStyle/>
          <a:p>
            <a:r>
              <a:rPr lang="en-US" dirty="0" smtClean="0"/>
              <a:t>Not sure what to say about this, except notice the appearance of the pictures on the right wall.</a:t>
            </a:r>
            <a:endParaRPr lang="en-US" dirty="0"/>
          </a:p>
        </p:txBody>
      </p:sp>
    </p:spTree>
    <p:extLst>
      <p:ext uri="{BB962C8B-B14F-4D97-AF65-F5344CB8AC3E}">
        <p14:creationId xmlns:p14="http://schemas.microsoft.com/office/powerpoint/2010/main" val="38324906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311</TotalTime>
  <Words>1461</Words>
  <Application>Microsoft Macintosh PowerPoint</Application>
  <PresentationFormat>On-screen Show (4:3)</PresentationFormat>
  <Paragraphs>125</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Black</vt:lpstr>
      <vt:lpstr>Art as an Expression of Postmodernism –  Visual Expressions of the Loss of Meaning</vt:lpstr>
      <vt:lpstr>Art Defined:  Form and Content</vt:lpstr>
      <vt:lpstr>Art Defined:  Content</vt:lpstr>
      <vt:lpstr>Postmodernism</vt:lpstr>
      <vt:lpstr>The First Step:  Impresssionism</vt:lpstr>
      <vt:lpstr>Japanese footbridge at Givenchy</vt:lpstr>
      <vt:lpstr>Water Lilies</vt:lpstr>
      <vt:lpstr>Vincent van Gogh (1853-1890)</vt:lpstr>
      <vt:lpstr>Room at Arles</vt:lpstr>
      <vt:lpstr>PowerPoint Presentation</vt:lpstr>
      <vt:lpstr>Flower Beds In Holland</vt:lpstr>
      <vt:lpstr>Paul Gauguin (1848-1903)</vt:lpstr>
      <vt:lpstr>What?  Whence?  Whither?</vt:lpstr>
      <vt:lpstr>Paul Cezanne (1839-1906)</vt:lpstr>
      <vt:lpstr>Bord Route</vt:lpstr>
      <vt:lpstr>Maison et ferme du Jas de Bouffan</vt:lpstr>
      <vt:lpstr>Cubism</vt:lpstr>
      <vt:lpstr>Cubism</vt:lpstr>
      <vt:lpstr>Pablo Picasso (1881-1973)</vt:lpstr>
      <vt:lpstr>Pablo Picasso</vt:lpstr>
      <vt:lpstr>Guernica</vt:lpstr>
      <vt:lpstr>Guernica and the Spanish Civil War</vt:lpstr>
      <vt:lpstr>Picasso self portrait</vt:lpstr>
      <vt:lpstr>Dora Maar</vt:lpstr>
      <vt:lpstr>Sherry</vt:lpstr>
      <vt:lpstr>J’amie Eva</vt:lpstr>
      <vt:lpstr>Pure Abstraction</vt:lpstr>
      <vt:lpstr>Piet Mondrian (1872-1944)</vt:lpstr>
      <vt:lpstr>Mondrian -- Komposition</vt:lpstr>
      <vt:lpstr>Mondrian--Lozenge</vt:lpstr>
      <vt:lpstr>Dada</vt:lpstr>
      <vt:lpstr>Dada</vt:lpstr>
      <vt:lpstr>Dada Poem</vt:lpstr>
      <vt:lpstr>Text of Dada Poem</vt:lpstr>
      <vt:lpstr>More Dada</vt:lpstr>
      <vt:lpstr>Marcel Duchamp (1887-1968)</vt:lpstr>
      <vt:lpstr>Marcel Duchamp</vt:lpstr>
      <vt:lpstr>Ready Made “Art”</vt:lpstr>
      <vt:lpstr>More “Ready Made Art”</vt:lpstr>
      <vt:lpstr>Jackson Pollock (1912-1956)</vt:lpstr>
      <vt:lpstr>Jackson Pollock</vt:lpstr>
      <vt:lpstr>Andy Warhol (1928-1987)</vt:lpstr>
      <vt:lpstr>“I'm afraid that if you look at a thing long enough, it loses all of its meaning.”</vt:lpstr>
      <vt:lpstr>Warhol – Campbell’s Soup</vt:lpstr>
      <vt:lpstr>Andy Warhol</vt:lpstr>
      <vt:lpstr>Art???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Enters Postmodernism</dc:title>
  <dc:creator>PEP Jax</dc:creator>
  <cp:lastModifiedBy>PEP Jax</cp:lastModifiedBy>
  <cp:revision>22</cp:revision>
  <dcterms:created xsi:type="dcterms:W3CDTF">2011-12-06T21:16:20Z</dcterms:created>
  <dcterms:modified xsi:type="dcterms:W3CDTF">2011-12-07T02:27:56Z</dcterms:modified>
</cp:coreProperties>
</file>