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20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C819E-C98A-FD4A-BBCD-FC182F3044F6}"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819E-C98A-FD4A-BBCD-FC182F3044F6}"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819E-C98A-FD4A-BBCD-FC182F3044F6}"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C819E-C98A-FD4A-BBCD-FC182F3044F6}"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C819E-C98A-FD4A-BBCD-FC182F3044F6}"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C819E-C98A-FD4A-BBCD-FC182F3044F6}"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C819E-C98A-FD4A-BBCD-FC182F3044F6}"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C819E-C98A-FD4A-BBCD-FC182F3044F6}"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C819E-C98A-FD4A-BBCD-FC182F3044F6}"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C819E-C98A-FD4A-BBCD-FC182F3044F6}"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C819E-C98A-FD4A-BBCD-FC182F3044F6}"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1087-BDFB-234D-86FC-34604E2C6BD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C819E-C98A-FD4A-BBCD-FC182F3044F6}" type="datetimeFigureOut">
              <a:rPr lang="en-US" smtClean="0"/>
              <a:t>4/21/16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1087-BDFB-234D-86FC-34604E2C6BD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Axis of Evil</a:t>
            </a:r>
            <a:endParaRPr lang="en-US" dirty="0"/>
          </a:p>
        </p:txBody>
      </p:sp>
      <p:sp>
        <p:nvSpPr>
          <p:cNvPr id="3" name="Subtitle 2"/>
          <p:cNvSpPr>
            <a:spLocks noGrp="1"/>
          </p:cNvSpPr>
          <p:nvPr>
            <p:ph type="subTitle" idx="1"/>
          </p:nvPr>
        </p:nvSpPr>
        <p:spPr/>
        <p:txBody>
          <a:bodyPr/>
          <a:lstStyle/>
          <a:p>
            <a:r>
              <a:rPr lang="en-US" dirty="0" smtClean="0"/>
              <a:t>Events Leading to World War II</a:t>
            </a:r>
          </a:p>
          <a:p>
            <a:r>
              <a:rPr lang="en-US" dirty="0" smtClean="0"/>
              <a:t>1920’s-1939</a:t>
            </a:r>
            <a:endParaRPr lang="en-US" dirty="0"/>
          </a:p>
        </p:txBody>
      </p:sp>
    </p:spTree>
    <p:extLst>
      <p:ext uri="{BB962C8B-B14F-4D97-AF65-F5344CB8AC3E}">
        <p14:creationId xmlns:p14="http://schemas.microsoft.com/office/powerpoint/2010/main" val="276568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Winston Churchill</a:t>
            </a:r>
            <a:endParaRPr lang="en-US" dirty="0"/>
          </a:p>
        </p:txBody>
      </p:sp>
      <p:pic>
        <p:nvPicPr>
          <p:cNvPr id="4" name="Content Placeholder 3" descr="Churchill V sign and cigar.png"/>
          <p:cNvPicPr>
            <a:picLocks noGrp="1" noChangeAspect="1"/>
          </p:cNvPicPr>
          <p:nvPr>
            <p:ph sz="half" idx="1"/>
          </p:nvPr>
        </p:nvPicPr>
        <p:blipFill>
          <a:blip r:embed="rId2">
            <a:extLst>
              <a:ext uri="{28A0092B-C50C-407E-A947-70E740481C1C}">
                <a14:useLocalDpi xmlns:a14="http://schemas.microsoft.com/office/drawing/2010/main" val="0"/>
              </a:ext>
            </a:extLst>
          </a:blip>
          <a:srcRect l="20014" r="20014"/>
          <a:stretch>
            <a:fillRect/>
          </a:stretch>
        </p:blipFill>
        <p:spPr/>
      </p:pic>
      <p:sp>
        <p:nvSpPr>
          <p:cNvPr id="5" name="Content Placeholder 4"/>
          <p:cNvSpPr>
            <a:spLocks noGrp="1"/>
          </p:cNvSpPr>
          <p:nvPr>
            <p:ph sz="half" idx="2"/>
          </p:nvPr>
        </p:nvSpPr>
        <p:spPr/>
        <p:txBody>
          <a:bodyPr/>
          <a:lstStyle/>
          <a:p>
            <a:r>
              <a:rPr lang="en-US" dirty="0" smtClean="0"/>
              <a:t>Savior of the free world</a:t>
            </a:r>
          </a:p>
          <a:p>
            <a:r>
              <a:rPr lang="en-US" dirty="0" smtClean="0"/>
              <a:t>Essentially his speeches kept England in the war until the United States came to </a:t>
            </a:r>
            <a:r>
              <a:rPr lang="en-US" smtClean="0"/>
              <a:t>their aid</a:t>
            </a:r>
            <a:endParaRPr lang="en-US" dirty="0"/>
          </a:p>
        </p:txBody>
      </p:sp>
    </p:spTree>
    <p:extLst>
      <p:ext uri="{BB962C8B-B14F-4D97-AF65-F5344CB8AC3E}">
        <p14:creationId xmlns:p14="http://schemas.microsoft.com/office/powerpoint/2010/main" val="137081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Hitler overruns Europe</a:t>
            </a:r>
            <a:br>
              <a:rPr lang="en-US" dirty="0" smtClean="0"/>
            </a:br>
            <a:endParaRPr lang="en-US" dirty="0"/>
          </a:p>
        </p:txBody>
      </p:sp>
      <p:pic>
        <p:nvPicPr>
          <p:cNvPr id="6" name="Content Placeholder 5" descr="bb8b6443a431b325a34da8c8f152f57d.jpg"/>
          <p:cNvPicPr>
            <a:picLocks noGrp="1" noChangeAspect="1"/>
          </p:cNvPicPr>
          <p:nvPr>
            <p:ph idx="1"/>
          </p:nvPr>
        </p:nvPicPr>
        <p:blipFill>
          <a:blip r:embed="rId2">
            <a:extLst>
              <a:ext uri="{28A0092B-C50C-407E-A947-70E740481C1C}">
                <a14:useLocalDpi xmlns:a14="http://schemas.microsoft.com/office/drawing/2010/main" val="0"/>
              </a:ext>
            </a:extLst>
          </a:blip>
          <a:srcRect l="-25228" r="-25228"/>
          <a:stretch>
            <a:fillRect/>
          </a:stretch>
        </p:blipFill>
        <p:spPr/>
      </p:pic>
    </p:spTree>
    <p:extLst>
      <p:ext uri="{BB962C8B-B14F-4D97-AF65-F5344CB8AC3E}">
        <p14:creationId xmlns:p14="http://schemas.microsoft.com/office/powerpoint/2010/main" val="391921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Munich Conference </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In September 1938, Hitler hosts Neville Chamberlain, PM of Great Britain, and French PM </a:t>
            </a:r>
            <a:r>
              <a:rPr lang="en-US" dirty="0" err="1" smtClean="0"/>
              <a:t>Edouard</a:t>
            </a:r>
            <a:r>
              <a:rPr lang="en-US" dirty="0" smtClean="0"/>
              <a:t> Daladier.</a:t>
            </a:r>
          </a:p>
          <a:p>
            <a:r>
              <a:rPr lang="en-US" dirty="0" smtClean="0"/>
              <a:t>Both Chamberlain and </a:t>
            </a:r>
            <a:r>
              <a:rPr lang="en-US" dirty="0" err="1" smtClean="0"/>
              <a:t>Daldier</a:t>
            </a:r>
            <a:r>
              <a:rPr lang="en-US" dirty="0" smtClean="0"/>
              <a:t> allowed Hitler to take the Sudetenland, but nothing more</a:t>
            </a:r>
            <a:endParaRPr lang="en-US" dirty="0"/>
          </a:p>
        </p:txBody>
      </p:sp>
      <p:pic>
        <p:nvPicPr>
          <p:cNvPr id="6" name="Content Placeholder 5" descr="peacethumb.jpg"/>
          <p:cNvPicPr>
            <a:picLocks noGrp="1" noChangeAspect="1"/>
          </p:cNvPicPr>
          <p:nvPr>
            <p:ph sz="half" idx="2"/>
          </p:nvPr>
        </p:nvPicPr>
        <p:blipFill>
          <a:blip r:embed="rId2">
            <a:extLst>
              <a:ext uri="{28A0092B-C50C-407E-A947-70E740481C1C}">
                <a14:useLocalDpi xmlns:a14="http://schemas.microsoft.com/office/drawing/2010/main" val="0"/>
              </a:ext>
            </a:extLst>
          </a:blip>
          <a:srcRect t="8311" b="8311"/>
          <a:stretch>
            <a:fillRect/>
          </a:stretch>
        </p:blipFill>
        <p:spPr/>
      </p:pic>
    </p:spTree>
    <p:extLst>
      <p:ext uri="{BB962C8B-B14F-4D97-AF65-F5344CB8AC3E}">
        <p14:creationId xmlns:p14="http://schemas.microsoft.com/office/powerpoint/2010/main" val="365223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takes Czechoslovakia</a:t>
            </a:r>
            <a:endParaRPr lang="en-US" dirty="0"/>
          </a:p>
        </p:txBody>
      </p:sp>
      <p:sp>
        <p:nvSpPr>
          <p:cNvPr id="3" name="Content Placeholder 2"/>
          <p:cNvSpPr>
            <a:spLocks noGrp="1"/>
          </p:cNvSpPr>
          <p:nvPr>
            <p:ph sz="half" idx="1"/>
          </p:nvPr>
        </p:nvSpPr>
        <p:spPr/>
        <p:txBody>
          <a:bodyPr/>
          <a:lstStyle/>
          <a:p>
            <a:r>
              <a:rPr lang="en-US" dirty="0" smtClean="0"/>
              <a:t>In March, 1939, Hitler takes the rest of Czechoslovakia.</a:t>
            </a:r>
          </a:p>
          <a:p>
            <a:r>
              <a:rPr lang="en-US" dirty="0" smtClean="0"/>
              <a:t>British and French leaders hurriedly sign security agreements with Romania and Poland</a:t>
            </a:r>
            <a:endParaRPr lang="en-US" dirty="0"/>
          </a:p>
        </p:txBody>
      </p:sp>
      <p:pic>
        <p:nvPicPr>
          <p:cNvPr id="5" name="Content Placeholder 4" descr="unnamed.jpg"/>
          <p:cNvPicPr>
            <a:picLocks noGrp="1" noChangeAspect="1"/>
          </p:cNvPicPr>
          <p:nvPr>
            <p:ph sz="half" idx="2"/>
          </p:nvPr>
        </p:nvPicPr>
        <p:blipFill>
          <a:blip r:embed="rId2">
            <a:extLst>
              <a:ext uri="{28A0092B-C50C-407E-A947-70E740481C1C}">
                <a14:useLocalDpi xmlns:a14="http://schemas.microsoft.com/office/drawing/2010/main" val="0"/>
              </a:ext>
            </a:extLst>
          </a:blip>
          <a:srcRect t="-39654" b="-39654"/>
          <a:stretch>
            <a:fillRect/>
          </a:stretch>
        </p:blipFill>
        <p:spPr/>
      </p:pic>
    </p:spTree>
    <p:extLst>
      <p:ext uri="{BB962C8B-B14F-4D97-AF65-F5344CB8AC3E}">
        <p14:creationId xmlns:p14="http://schemas.microsoft.com/office/powerpoint/2010/main" val="412597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Hitler and Stalin Sign Nonaggression Pact</a:t>
            </a:r>
            <a:endParaRPr lang="en-US" dirty="0"/>
          </a:p>
        </p:txBody>
      </p:sp>
      <p:sp>
        <p:nvSpPr>
          <p:cNvPr id="6" name="Content Placeholder 5"/>
          <p:cNvSpPr>
            <a:spLocks noGrp="1"/>
          </p:cNvSpPr>
          <p:nvPr>
            <p:ph sz="half" idx="1"/>
          </p:nvPr>
        </p:nvSpPr>
        <p:spPr/>
        <p:txBody>
          <a:bodyPr/>
          <a:lstStyle/>
          <a:p>
            <a:r>
              <a:rPr lang="en-US" dirty="0" smtClean="0"/>
              <a:t>Hitler and Stalin agreed not to take up arms against each other and carved Eastern Europe into “spheres of influence” where neither country would interfere with the other.</a:t>
            </a:r>
            <a:endParaRPr lang="en-US" dirty="0"/>
          </a:p>
        </p:txBody>
      </p:sp>
      <p:pic>
        <p:nvPicPr>
          <p:cNvPr id="8" name="Content Placeholder 7" descr="aggresspact.JPG"/>
          <p:cNvPicPr>
            <a:picLocks noGrp="1" noChangeAspect="1"/>
          </p:cNvPicPr>
          <p:nvPr>
            <p:ph sz="half" idx="2"/>
          </p:nvPr>
        </p:nvPicPr>
        <p:blipFill>
          <a:blip r:embed="rId2">
            <a:extLst>
              <a:ext uri="{28A0092B-C50C-407E-A947-70E740481C1C}">
                <a14:useLocalDpi xmlns:a14="http://schemas.microsoft.com/office/drawing/2010/main" val="0"/>
              </a:ext>
            </a:extLst>
          </a:blip>
          <a:srcRect t="-23378" b="-23378"/>
          <a:stretch>
            <a:fillRect/>
          </a:stretch>
        </p:blipFill>
        <p:spPr/>
      </p:pic>
    </p:spTree>
    <p:extLst>
      <p:ext uri="{BB962C8B-B14F-4D97-AF65-F5344CB8AC3E}">
        <p14:creationId xmlns:p14="http://schemas.microsoft.com/office/powerpoint/2010/main" val="223251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Begins!</a:t>
            </a:r>
            <a:endParaRPr lang="en-US" dirty="0"/>
          </a:p>
        </p:txBody>
      </p:sp>
      <p:sp>
        <p:nvSpPr>
          <p:cNvPr id="5" name="Content Placeholder 4"/>
          <p:cNvSpPr>
            <a:spLocks noGrp="1"/>
          </p:cNvSpPr>
          <p:nvPr>
            <p:ph idx="1"/>
          </p:nvPr>
        </p:nvSpPr>
        <p:spPr/>
        <p:txBody>
          <a:bodyPr>
            <a:normAutofit fontScale="92500"/>
          </a:bodyPr>
          <a:lstStyle/>
          <a:p>
            <a:r>
              <a:rPr lang="en-US" dirty="0" smtClean="0"/>
              <a:t>September 1, 1939:  1600 Luftwaffe bomb and strafe military and civilian targets in Poland, while 56 divisions roll across the Polish border.</a:t>
            </a:r>
          </a:p>
          <a:p>
            <a:r>
              <a:rPr lang="en-US" dirty="0" smtClean="0"/>
              <a:t>By the end of the month, Hitler’s conquest was complete.  There were over 100,000 Polish casualties eight hours into the first assault.</a:t>
            </a:r>
          </a:p>
          <a:p>
            <a:r>
              <a:rPr lang="en-US" dirty="0" smtClean="0"/>
              <a:t>By the end of the war, 6 million Poles would die, half of them in concentration camps.  </a:t>
            </a:r>
            <a:endParaRPr lang="en-US" dirty="0"/>
          </a:p>
        </p:txBody>
      </p:sp>
    </p:spTree>
    <p:extLst>
      <p:ext uri="{BB962C8B-B14F-4D97-AF65-F5344CB8AC3E}">
        <p14:creationId xmlns:p14="http://schemas.microsoft.com/office/powerpoint/2010/main" val="255612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marches on</a:t>
            </a:r>
            <a:endParaRPr lang="en-US" dirty="0"/>
          </a:p>
        </p:txBody>
      </p:sp>
      <p:sp>
        <p:nvSpPr>
          <p:cNvPr id="3" name="Content Placeholder 2"/>
          <p:cNvSpPr>
            <a:spLocks noGrp="1"/>
          </p:cNvSpPr>
          <p:nvPr>
            <p:ph sz="half" idx="1"/>
          </p:nvPr>
        </p:nvSpPr>
        <p:spPr/>
        <p:txBody>
          <a:bodyPr/>
          <a:lstStyle/>
          <a:p>
            <a:r>
              <a:rPr lang="en-US" dirty="0" smtClean="0"/>
              <a:t>In March, 1940, Hitler adds Denmark and Norway to his conquests, both being neutral nations</a:t>
            </a:r>
            <a:endParaRPr lang="en-US" dirty="0"/>
          </a:p>
        </p:txBody>
      </p:sp>
      <p:pic>
        <p:nvPicPr>
          <p:cNvPr id="5" name="Content Placeholder 4" descr="europe19400421-Invasion-of-Denmark-and-Norway.png"/>
          <p:cNvPicPr>
            <a:picLocks noGrp="1" noChangeAspect="1"/>
          </p:cNvPicPr>
          <p:nvPr>
            <p:ph sz="half" idx="2"/>
          </p:nvPr>
        </p:nvPicPr>
        <p:blipFill>
          <a:blip r:embed="rId2">
            <a:extLst>
              <a:ext uri="{28A0092B-C50C-407E-A947-70E740481C1C}">
                <a14:useLocalDpi xmlns:a14="http://schemas.microsoft.com/office/drawing/2010/main" val="0"/>
              </a:ext>
            </a:extLst>
          </a:blip>
          <a:srcRect l="23974" r="23974"/>
          <a:stretch>
            <a:fillRect/>
          </a:stretch>
        </p:blipFill>
        <p:spPr/>
      </p:pic>
    </p:spTree>
    <p:extLst>
      <p:ext uri="{BB962C8B-B14F-4D97-AF65-F5344CB8AC3E}">
        <p14:creationId xmlns:p14="http://schemas.microsoft.com/office/powerpoint/2010/main" val="369025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Marching on to France</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Following the acquisition of Denmark and Norway, Hitler turns his attention to France.  May 10, 1940, Germany attacks the Low Countries.  Luxembourg falls in two days, Holland in five days, and Belgium in eighteen days.</a:t>
            </a:r>
            <a:endParaRPr lang="en-US" dirty="0"/>
          </a:p>
        </p:txBody>
      </p:sp>
      <p:pic>
        <p:nvPicPr>
          <p:cNvPr id="7" name="Content Placeholder 6" descr="pic_019.jpg"/>
          <p:cNvPicPr>
            <a:picLocks noGrp="1" noChangeAspect="1"/>
          </p:cNvPicPr>
          <p:nvPr>
            <p:ph sz="half" idx="2"/>
          </p:nvPr>
        </p:nvPicPr>
        <p:blipFill>
          <a:blip r:embed="rId2">
            <a:extLst>
              <a:ext uri="{28A0092B-C50C-407E-A947-70E740481C1C}">
                <a14:useLocalDpi xmlns:a14="http://schemas.microsoft.com/office/drawing/2010/main" val="0"/>
              </a:ext>
            </a:extLst>
          </a:blip>
          <a:srcRect t="-11956" b="-11956"/>
          <a:stretch>
            <a:fillRect/>
          </a:stretch>
        </p:blipFill>
        <p:spPr/>
      </p:pic>
    </p:spTree>
    <p:extLst>
      <p:ext uri="{BB962C8B-B14F-4D97-AF65-F5344CB8AC3E}">
        <p14:creationId xmlns:p14="http://schemas.microsoft.com/office/powerpoint/2010/main" val="308154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Surrenders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After the conquest of the Low Countries, France, aided by British troops is overrun by the Nazis in six (!) weeks.  </a:t>
            </a:r>
          </a:p>
          <a:p>
            <a:r>
              <a:rPr lang="en-US" dirty="0" smtClean="0"/>
              <a:t>The government quickly abandons Paris, leaving it unoccupied for the Nazis.</a:t>
            </a:r>
          </a:p>
          <a:p>
            <a:r>
              <a:rPr lang="en-US" dirty="0" smtClean="0"/>
              <a:t>France is forced to surrender on June 22, 1940</a:t>
            </a:r>
            <a:endParaRPr lang="en-US" dirty="0"/>
          </a:p>
        </p:txBody>
      </p:sp>
      <p:pic>
        <p:nvPicPr>
          <p:cNvPr id="5" name="Content Placeholder 4" descr="_47873496_dunkirk_466.gif"/>
          <p:cNvPicPr>
            <a:picLocks noGrp="1" noChangeAspect="1"/>
          </p:cNvPicPr>
          <p:nvPr>
            <p:ph sz="half" idx="2"/>
          </p:nvPr>
        </p:nvPicPr>
        <p:blipFill>
          <a:blip r:embed="rId2">
            <a:extLst>
              <a:ext uri="{28A0092B-C50C-407E-A947-70E740481C1C}">
                <a14:useLocalDpi xmlns:a14="http://schemas.microsoft.com/office/drawing/2010/main" val="0"/>
              </a:ext>
            </a:extLst>
          </a:blip>
          <a:srcRect t="-15279" b="-15279"/>
          <a:stretch>
            <a:fillRect/>
          </a:stretch>
        </p:blipFill>
        <p:spPr/>
      </p:pic>
    </p:spTree>
    <p:extLst>
      <p:ext uri="{BB962C8B-B14F-4D97-AF65-F5344CB8AC3E}">
        <p14:creationId xmlns:p14="http://schemas.microsoft.com/office/powerpoint/2010/main" val="353241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Stands Alone</a:t>
            </a:r>
            <a:endParaRPr lang="en-US" dirty="0"/>
          </a:p>
        </p:txBody>
      </p:sp>
      <p:sp>
        <p:nvSpPr>
          <p:cNvPr id="3" name="Content Placeholder 2"/>
          <p:cNvSpPr>
            <a:spLocks noGrp="1"/>
          </p:cNvSpPr>
          <p:nvPr>
            <p:ph sz="half" idx="1"/>
          </p:nvPr>
        </p:nvSpPr>
        <p:spPr/>
        <p:txBody>
          <a:bodyPr/>
          <a:lstStyle/>
          <a:p>
            <a:r>
              <a:rPr lang="en-US" dirty="0" smtClean="0"/>
              <a:t>For the rest of 1940 and 1941, Great Britain stood alone against the Axis powers</a:t>
            </a:r>
          </a:p>
          <a:p>
            <a:pPr lvl="1"/>
            <a:r>
              <a:rPr lang="en-US" dirty="0" smtClean="0"/>
              <a:t>“The Finest Hour”</a:t>
            </a:r>
          </a:p>
          <a:p>
            <a:pPr lvl="1"/>
            <a:r>
              <a:rPr lang="en-US" dirty="0" smtClean="0"/>
              <a:t>Miracle of Dunkirk</a:t>
            </a:r>
          </a:p>
          <a:p>
            <a:pPr lvl="1"/>
            <a:r>
              <a:rPr lang="en-US" dirty="0" smtClean="0"/>
              <a:t>Battle of Britain</a:t>
            </a:r>
            <a:endParaRPr lang="en-US" dirty="0"/>
          </a:p>
        </p:txBody>
      </p:sp>
      <p:pic>
        <p:nvPicPr>
          <p:cNvPr id="5" name="Content Placeholder 4" descr="dunkirk-640x300-image.jpg"/>
          <p:cNvPicPr>
            <a:picLocks noGrp="1" noChangeAspect="1"/>
          </p:cNvPicPr>
          <p:nvPr>
            <p:ph sz="half" idx="2"/>
          </p:nvPr>
        </p:nvPicPr>
        <p:blipFill>
          <a:blip r:embed="rId2">
            <a:extLst>
              <a:ext uri="{28A0092B-C50C-407E-A947-70E740481C1C}">
                <a14:useLocalDpi xmlns:a14="http://schemas.microsoft.com/office/drawing/2010/main" val="0"/>
              </a:ext>
            </a:extLst>
          </a:blip>
          <a:srcRect l="29086" r="29086"/>
          <a:stretch>
            <a:fillRect/>
          </a:stretch>
        </p:blipFill>
        <p:spPr/>
      </p:pic>
    </p:spTree>
    <p:extLst>
      <p:ext uri="{BB962C8B-B14F-4D97-AF65-F5344CB8AC3E}">
        <p14:creationId xmlns:p14="http://schemas.microsoft.com/office/powerpoint/2010/main" val="194769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Militaristic Nations</a:t>
            </a:r>
            <a:endParaRPr lang="en-US" dirty="0"/>
          </a:p>
        </p:txBody>
      </p:sp>
      <p:pic>
        <p:nvPicPr>
          <p:cNvPr id="4" name="Content Placeholder 3" descr="nc21_ww2europe1m.jpg"/>
          <p:cNvPicPr>
            <a:picLocks noGrp="1" noChangeAspect="1"/>
          </p:cNvPicPr>
          <p:nvPr>
            <p:ph idx="1"/>
          </p:nvPr>
        </p:nvPicPr>
        <p:blipFill>
          <a:blip r:embed="rId2">
            <a:extLst>
              <a:ext uri="{28A0092B-C50C-407E-A947-70E740481C1C}">
                <a14:useLocalDpi xmlns:a14="http://schemas.microsoft.com/office/drawing/2010/main" val="0"/>
              </a:ext>
            </a:extLst>
          </a:blip>
          <a:srcRect t="12835" b="12835"/>
          <a:stretch>
            <a:fillRect/>
          </a:stretch>
        </p:blipFill>
        <p:spPr/>
      </p:pic>
    </p:spTree>
    <p:extLst>
      <p:ext uri="{BB962C8B-B14F-4D97-AF65-F5344CB8AC3E}">
        <p14:creationId xmlns:p14="http://schemas.microsoft.com/office/powerpoint/2010/main" val="103524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Opens Another Front</a:t>
            </a:r>
            <a:endParaRPr lang="en-US" dirty="0"/>
          </a:p>
        </p:txBody>
      </p:sp>
      <p:sp>
        <p:nvSpPr>
          <p:cNvPr id="3" name="Content Placeholder 2"/>
          <p:cNvSpPr>
            <a:spLocks noGrp="1"/>
          </p:cNvSpPr>
          <p:nvPr>
            <p:ph sz="half" idx="1"/>
          </p:nvPr>
        </p:nvSpPr>
        <p:spPr/>
        <p:txBody>
          <a:bodyPr/>
          <a:lstStyle/>
          <a:p>
            <a:r>
              <a:rPr lang="en-US" dirty="0" smtClean="0"/>
              <a:t>With almost the entire continent of Europe in his possession, Hitler opens up the Eastern Front.</a:t>
            </a:r>
          </a:p>
          <a:p>
            <a:r>
              <a:rPr lang="en-US" dirty="0" smtClean="0"/>
              <a:t>On June 22, 1941, he launches </a:t>
            </a:r>
            <a:r>
              <a:rPr lang="en-US" i="1" dirty="0" smtClean="0"/>
              <a:t>Operation Barbarossa</a:t>
            </a:r>
            <a:r>
              <a:rPr lang="en-US" dirty="0"/>
              <a:t> </a:t>
            </a:r>
            <a:r>
              <a:rPr lang="en-US" dirty="0" smtClean="0"/>
              <a:t>and invades the USSR.</a:t>
            </a:r>
            <a:endParaRPr lang="en-US" dirty="0"/>
          </a:p>
        </p:txBody>
      </p:sp>
      <p:pic>
        <p:nvPicPr>
          <p:cNvPr id="5" name="Content Placeholder 4" descr="barbarossa.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56261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Front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We don’t hear much about the Eastern Front since America was did not fight in that theater, but the Eastern Front would have been the bloodiest war in all of history, with Germany losing about 8 million men and the USSR losing about 12 million</a:t>
            </a:r>
            <a:endParaRPr lang="en-US" dirty="0"/>
          </a:p>
        </p:txBody>
      </p:sp>
      <p:pic>
        <p:nvPicPr>
          <p:cNvPr id="5" name="Content Placeholder 4" descr="Stalingrad2.jpg"/>
          <p:cNvPicPr>
            <a:picLocks noGrp="1" noChangeAspect="1"/>
          </p:cNvPicPr>
          <p:nvPr>
            <p:ph sz="half" idx="2"/>
          </p:nvPr>
        </p:nvPicPr>
        <p:blipFill>
          <a:blip r:embed="rId2">
            <a:extLst>
              <a:ext uri="{28A0092B-C50C-407E-A947-70E740481C1C}">
                <a14:useLocalDpi xmlns:a14="http://schemas.microsoft.com/office/drawing/2010/main" val="0"/>
              </a:ext>
            </a:extLst>
          </a:blip>
          <a:srcRect l="22582" r="22582"/>
          <a:stretch>
            <a:fillRect/>
          </a:stretch>
        </p:blipFill>
        <p:spPr/>
      </p:pic>
    </p:spTree>
    <p:extLst>
      <p:ext uri="{BB962C8B-B14F-4D97-AF65-F5344CB8AC3E}">
        <p14:creationId xmlns:p14="http://schemas.microsoft.com/office/powerpoint/2010/main" val="138080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Isolationism</a:t>
            </a:r>
            <a:endParaRPr lang="en-US" dirty="0"/>
          </a:p>
        </p:txBody>
      </p:sp>
      <p:sp>
        <p:nvSpPr>
          <p:cNvPr id="6" name="Content Placeholder 5"/>
          <p:cNvSpPr>
            <a:spLocks noGrp="1"/>
          </p:cNvSpPr>
          <p:nvPr>
            <p:ph idx="1"/>
          </p:nvPr>
        </p:nvSpPr>
        <p:spPr/>
        <p:txBody>
          <a:bodyPr>
            <a:normAutofit lnSpcReduction="10000"/>
          </a:bodyPr>
          <a:lstStyle/>
          <a:p>
            <a:r>
              <a:rPr lang="en-US" dirty="0" smtClean="0"/>
              <a:t>In spite of the fact that the world was at war, America continued to be committed to isolationism.  While most Americans were sympathetic to the Allies, the believed American involvement was unnecessary.  Their mistaken beliefs included</a:t>
            </a:r>
          </a:p>
          <a:p>
            <a:pPr lvl="1"/>
            <a:r>
              <a:rPr lang="en-US" dirty="0" smtClean="0"/>
              <a:t>Effectiveness of Maginot Line</a:t>
            </a:r>
          </a:p>
          <a:p>
            <a:pPr lvl="1"/>
            <a:r>
              <a:rPr lang="en-US" dirty="0" smtClean="0"/>
              <a:t>Germany outrunning supply lines</a:t>
            </a:r>
          </a:p>
          <a:p>
            <a:pPr lvl="1"/>
            <a:r>
              <a:rPr lang="en-US" dirty="0" smtClean="0"/>
              <a:t>Support for Hitler evaporating in Germany</a:t>
            </a:r>
            <a:endParaRPr lang="en-US" dirty="0"/>
          </a:p>
        </p:txBody>
      </p:sp>
    </p:spTree>
    <p:extLst>
      <p:ext uri="{BB962C8B-B14F-4D97-AF65-F5344CB8AC3E}">
        <p14:creationId xmlns:p14="http://schemas.microsoft.com/office/powerpoint/2010/main" val="39197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Churchill’s Strategy</a:t>
            </a:r>
            <a:endParaRPr lang="en-US" dirty="0"/>
          </a:p>
        </p:txBody>
      </p:sp>
      <p:sp>
        <p:nvSpPr>
          <p:cNvPr id="5" name="Content Placeholder 4"/>
          <p:cNvSpPr>
            <a:spLocks noGrp="1"/>
          </p:cNvSpPr>
          <p:nvPr>
            <p:ph sz="half" idx="1"/>
          </p:nvPr>
        </p:nvSpPr>
        <p:spPr/>
        <p:txBody>
          <a:bodyPr>
            <a:normAutofit fontScale="92500"/>
          </a:bodyPr>
          <a:lstStyle/>
          <a:p>
            <a:r>
              <a:rPr lang="en-US" dirty="0" smtClean="0"/>
              <a:t>Churchill’s strategy was to stay in the war until he could persuade America to join the war effort.  </a:t>
            </a:r>
          </a:p>
          <a:p>
            <a:pPr lvl="1"/>
            <a:r>
              <a:rPr lang="en-US" dirty="0" smtClean="0"/>
              <a:t>American Lend Lease Act, March 11, 1941, providing for $7 billion for aid to Allies</a:t>
            </a:r>
          </a:p>
          <a:p>
            <a:pPr lvl="1"/>
            <a:r>
              <a:rPr lang="en-US" dirty="0" smtClean="0"/>
              <a:t>Eventually, the US distributed $50 billion in aid to 38 countries on the side of the Allies</a:t>
            </a:r>
            <a:endParaRPr lang="en-US" dirty="0"/>
          </a:p>
        </p:txBody>
      </p:sp>
      <p:pic>
        <p:nvPicPr>
          <p:cNvPr id="7" name="Content Placeholder 6" descr="win_2029124c.jpg"/>
          <p:cNvPicPr>
            <a:picLocks noGrp="1" noChangeAspect="1"/>
          </p:cNvPicPr>
          <p:nvPr>
            <p:ph sz="half" idx="2"/>
          </p:nvPr>
        </p:nvPicPr>
        <p:blipFill>
          <a:blip r:embed="rId2">
            <a:extLst>
              <a:ext uri="{28A0092B-C50C-407E-A947-70E740481C1C}">
                <a14:useLocalDpi xmlns:a14="http://schemas.microsoft.com/office/drawing/2010/main" val="0"/>
              </a:ext>
            </a:extLst>
          </a:blip>
          <a:srcRect l="22164" r="22164"/>
          <a:stretch>
            <a:fillRect/>
          </a:stretch>
        </p:blipFill>
        <p:spPr/>
      </p:pic>
    </p:spTree>
    <p:extLst>
      <p:ext uri="{BB962C8B-B14F-4D97-AF65-F5344CB8AC3E}">
        <p14:creationId xmlns:p14="http://schemas.microsoft.com/office/powerpoint/2010/main" val="231387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ext Up</a:t>
            </a:r>
            <a:endParaRPr lang="en-US" dirty="0"/>
          </a:p>
        </p:txBody>
      </p:sp>
      <p:sp>
        <p:nvSpPr>
          <p:cNvPr id="3" name="Content Placeholder 2"/>
          <p:cNvSpPr>
            <a:spLocks noGrp="1"/>
          </p:cNvSpPr>
          <p:nvPr>
            <p:ph sz="half" idx="1"/>
          </p:nvPr>
        </p:nvSpPr>
        <p:spPr/>
        <p:txBody>
          <a:bodyPr/>
          <a:lstStyle/>
          <a:p>
            <a:r>
              <a:rPr lang="en-US" dirty="0" smtClean="0"/>
              <a:t>Pearl Harbor</a:t>
            </a:r>
          </a:p>
          <a:p>
            <a:r>
              <a:rPr lang="en-US" dirty="0" smtClean="0"/>
              <a:t>America enters the War</a:t>
            </a:r>
          </a:p>
          <a:p>
            <a:r>
              <a:rPr lang="en-US" dirty="0" smtClean="0"/>
              <a:t>Pacific Theater</a:t>
            </a:r>
          </a:p>
          <a:p>
            <a:r>
              <a:rPr lang="en-US" dirty="0" smtClean="0"/>
              <a:t>D-Day</a:t>
            </a:r>
          </a:p>
          <a:p>
            <a:r>
              <a:rPr lang="en-US" dirty="0" smtClean="0"/>
              <a:t>V-E Day</a:t>
            </a:r>
          </a:p>
          <a:p>
            <a:r>
              <a:rPr lang="en-US" dirty="0" smtClean="0"/>
              <a:t>V-J Day</a:t>
            </a:r>
            <a:endParaRPr lang="en-US" dirty="0"/>
          </a:p>
        </p:txBody>
      </p:sp>
      <p:pic>
        <p:nvPicPr>
          <p:cNvPr id="5" name="Content Placeholder 4" descr="Pearl_harbour.png"/>
          <p:cNvPicPr>
            <a:picLocks noGrp="1" noChangeAspect="1"/>
          </p:cNvPicPr>
          <p:nvPr>
            <p:ph sz="half" idx="2"/>
          </p:nvPr>
        </p:nvPicPr>
        <p:blipFill>
          <a:blip r:embed="rId2">
            <a:extLst>
              <a:ext uri="{28A0092B-C50C-407E-A947-70E740481C1C}">
                <a14:useLocalDpi xmlns:a14="http://schemas.microsoft.com/office/drawing/2010/main" val="0"/>
              </a:ext>
            </a:extLst>
          </a:blip>
          <a:srcRect l="13843" r="13843"/>
          <a:stretch>
            <a:fillRect/>
          </a:stretch>
        </p:blipFill>
        <p:spPr/>
      </p:pic>
    </p:spTree>
    <p:extLst>
      <p:ext uri="{BB962C8B-B14F-4D97-AF65-F5344CB8AC3E}">
        <p14:creationId xmlns:p14="http://schemas.microsoft.com/office/powerpoint/2010/main" val="34900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Miltaristic</a:t>
            </a:r>
            <a:r>
              <a:rPr lang="en-US" dirty="0" smtClean="0"/>
              <a:t> Dictators</a:t>
            </a:r>
            <a:endParaRPr lang="en-US" dirty="0"/>
          </a:p>
        </p:txBody>
      </p:sp>
      <p:sp>
        <p:nvSpPr>
          <p:cNvPr id="3" name="Content Placeholder 2"/>
          <p:cNvSpPr>
            <a:spLocks noGrp="1"/>
          </p:cNvSpPr>
          <p:nvPr>
            <p:ph idx="1"/>
          </p:nvPr>
        </p:nvSpPr>
        <p:spPr/>
        <p:txBody>
          <a:bodyPr/>
          <a:lstStyle/>
          <a:p>
            <a:r>
              <a:rPr lang="en-US" dirty="0" smtClean="0"/>
              <a:t>The 1920s and 1930s experienced the rise of militaristic dictators whose aim was to conquer the world.  </a:t>
            </a:r>
          </a:p>
          <a:p>
            <a:r>
              <a:rPr lang="en-US" dirty="0" smtClean="0"/>
              <a:t>Each of them played on national and international tensions to build an </a:t>
            </a:r>
            <a:r>
              <a:rPr lang="en-US" dirty="0" err="1" smtClean="0"/>
              <a:t>unbreachable</a:t>
            </a:r>
            <a:r>
              <a:rPr lang="en-US" dirty="0" smtClean="0"/>
              <a:t> base of power and silence </a:t>
            </a:r>
            <a:r>
              <a:rPr lang="en-US" dirty="0" err="1" smtClean="0"/>
              <a:t>oppositon</a:t>
            </a:r>
            <a:r>
              <a:rPr lang="en-US" dirty="0" smtClean="0"/>
              <a:t> in their country.</a:t>
            </a:r>
            <a:endParaRPr lang="en-US" dirty="0"/>
          </a:p>
        </p:txBody>
      </p:sp>
    </p:spTree>
    <p:extLst>
      <p:ext uri="{BB962C8B-B14F-4D97-AF65-F5344CB8AC3E}">
        <p14:creationId xmlns:p14="http://schemas.microsoft.com/office/powerpoint/2010/main" val="167793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Benito Mussolini (1883-1945)</a:t>
            </a:r>
            <a:endParaRPr lang="en-US" dirty="0"/>
          </a:p>
        </p:txBody>
      </p:sp>
      <p:sp>
        <p:nvSpPr>
          <p:cNvPr id="4" name="Content Placeholder 3"/>
          <p:cNvSpPr>
            <a:spLocks noGrp="1"/>
          </p:cNvSpPr>
          <p:nvPr>
            <p:ph sz="half" idx="1"/>
          </p:nvPr>
        </p:nvSpPr>
        <p:spPr/>
        <p:txBody>
          <a:bodyPr/>
          <a:lstStyle/>
          <a:p>
            <a:r>
              <a:rPr lang="en-US" i="1" dirty="0" smtClean="0"/>
              <a:t>Il Duce</a:t>
            </a:r>
          </a:p>
          <a:p>
            <a:r>
              <a:rPr lang="en-US" dirty="0" smtClean="0"/>
              <a:t>Widely admired in America in the 1920s for his administrative skills</a:t>
            </a:r>
          </a:p>
          <a:p>
            <a:r>
              <a:rPr lang="en-US" dirty="0" smtClean="0"/>
              <a:t>Promised Italy the glory that Rome had under the Caesars</a:t>
            </a:r>
            <a:endParaRPr lang="en-US" dirty="0"/>
          </a:p>
        </p:txBody>
      </p:sp>
      <p:pic>
        <p:nvPicPr>
          <p:cNvPr id="6" name="Content Placeholder 5" descr="Mussolini-1935-a-copy.jpg"/>
          <p:cNvPicPr>
            <a:picLocks noGrp="1" noChangeAspect="1"/>
          </p:cNvPicPr>
          <p:nvPr>
            <p:ph sz="half" idx="2"/>
          </p:nvPr>
        </p:nvPicPr>
        <p:blipFill>
          <a:blip r:embed="rId2">
            <a:extLst>
              <a:ext uri="{28A0092B-C50C-407E-A947-70E740481C1C}">
                <a14:useLocalDpi xmlns:a14="http://schemas.microsoft.com/office/drawing/2010/main" val="0"/>
              </a:ext>
            </a:extLst>
          </a:blip>
          <a:srcRect l="9567" r="9567"/>
          <a:stretch>
            <a:fillRect/>
          </a:stretch>
        </p:blipFill>
        <p:spPr/>
      </p:pic>
    </p:spTree>
    <p:extLst>
      <p:ext uri="{BB962C8B-B14F-4D97-AF65-F5344CB8AC3E}">
        <p14:creationId xmlns:p14="http://schemas.microsoft.com/office/powerpoint/2010/main" val="398987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a:t>
            </a:r>
            <a:endParaRPr lang="en-US" dirty="0"/>
          </a:p>
        </p:txBody>
      </p:sp>
      <p:sp>
        <p:nvSpPr>
          <p:cNvPr id="5" name="Content Placeholder 4"/>
          <p:cNvSpPr>
            <a:spLocks noGrp="1"/>
          </p:cNvSpPr>
          <p:nvPr>
            <p:ph idx="1"/>
          </p:nvPr>
        </p:nvSpPr>
        <p:spPr/>
        <p:txBody>
          <a:bodyPr/>
          <a:lstStyle/>
          <a:p>
            <a:r>
              <a:rPr lang="en-US" dirty="0" smtClean="0"/>
              <a:t>State control of all industries</a:t>
            </a:r>
          </a:p>
          <a:p>
            <a:r>
              <a:rPr lang="en-US" dirty="0" smtClean="0"/>
              <a:t>Dictator leads the nation through central planning</a:t>
            </a:r>
          </a:p>
          <a:p>
            <a:r>
              <a:rPr lang="en-US" dirty="0" smtClean="0"/>
              <a:t>Became the ruling ideology in Germany, Italy,</a:t>
            </a:r>
            <a:r>
              <a:rPr lang="en-US" dirty="0"/>
              <a:t> </a:t>
            </a:r>
            <a:r>
              <a:rPr lang="en-US" dirty="0" smtClean="0"/>
              <a:t>and somewhat in Japan because people felt downtrodden and wanted to unite behind a strong leader who would restore national pride.</a:t>
            </a:r>
            <a:endParaRPr lang="en-US" dirty="0"/>
          </a:p>
        </p:txBody>
      </p:sp>
    </p:spTree>
    <p:extLst>
      <p:ext uri="{BB962C8B-B14F-4D97-AF65-F5344CB8AC3E}">
        <p14:creationId xmlns:p14="http://schemas.microsoft.com/office/powerpoint/2010/main" val="18925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Italy – Capture of </a:t>
            </a:r>
            <a:r>
              <a:rPr lang="en-US" dirty="0" err="1" smtClean="0"/>
              <a:t>Ethopia</a:t>
            </a:r>
            <a:endParaRPr lang="en-US" dirty="0"/>
          </a:p>
        </p:txBody>
      </p:sp>
      <p:pic>
        <p:nvPicPr>
          <p:cNvPr id="4" name="Content Placeholder 3" descr="Africa1940.png"/>
          <p:cNvPicPr>
            <a:picLocks noGrp="1" noChangeAspect="1"/>
          </p:cNvPicPr>
          <p:nvPr>
            <p:ph idx="1"/>
          </p:nvPr>
        </p:nvPicPr>
        <p:blipFill>
          <a:blip r:embed="rId2">
            <a:extLst>
              <a:ext uri="{28A0092B-C50C-407E-A947-70E740481C1C}">
                <a14:useLocalDpi xmlns:a14="http://schemas.microsoft.com/office/drawing/2010/main" val="0"/>
              </a:ext>
            </a:extLst>
          </a:blip>
          <a:srcRect l="-13121" r="-13121"/>
          <a:stretch>
            <a:fillRect/>
          </a:stretch>
        </p:blipFill>
        <p:spPr/>
      </p:pic>
    </p:spTree>
    <p:extLst>
      <p:ext uri="{BB962C8B-B14F-4D97-AF65-F5344CB8AC3E}">
        <p14:creationId xmlns:p14="http://schemas.microsoft.com/office/powerpoint/2010/main" val="242347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Adolf Hitler (1882-1945)</a:t>
            </a:r>
            <a:endParaRPr lang="en-US" dirty="0"/>
          </a:p>
        </p:txBody>
      </p:sp>
      <p:pic>
        <p:nvPicPr>
          <p:cNvPr id="4" name="Content Placeholder 3" descr="Hitler-Adolf_0.jpg"/>
          <p:cNvPicPr>
            <a:picLocks noGrp="1" noChangeAspect="1"/>
          </p:cNvPicPr>
          <p:nvPr>
            <p:ph idx="1"/>
          </p:nvPr>
        </p:nvPicPr>
        <p:blipFill>
          <a:blip r:embed="rId2">
            <a:extLst>
              <a:ext uri="{28A0092B-C50C-407E-A947-70E740481C1C}">
                <a14:useLocalDpi xmlns:a14="http://schemas.microsoft.com/office/drawing/2010/main" val="0"/>
              </a:ext>
            </a:extLst>
          </a:blip>
          <a:srcRect l="-62021" r="-62021"/>
          <a:stretch>
            <a:fillRect/>
          </a:stretch>
        </p:blipFill>
        <p:spPr/>
      </p:pic>
    </p:spTree>
    <p:extLst>
      <p:ext uri="{BB962C8B-B14F-4D97-AF65-F5344CB8AC3E}">
        <p14:creationId xmlns:p14="http://schemas.microsoft.com/office/powerpoint/2010/main" val="346421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Josef Stalin</a:t>
            </a:r>
            <a:endParaRPr lang="en-US" dirty="0"/>
          </a:p>
        </p:txBody>
      </p:sp>
      <p:pic>
        <p:nvPicPr>
          <p:cNvPr id="4" name="Content Placeholder 3" descr="On-This-Day-1953 (1).jpg"/>
          <p:cNvPicPr>
            <a:picLocks noGrp="1" noChangeAspect="1"/>
          </p:cNvPicPr>
          <p:nvPr>
            <p:ph idx="1"/>
          </p:nvPr>
        </p:nvPicPr>
        <p:blipFill>
          <a:blip r:embed="rId2">
            <a:extLst>
              <a:ext uri="{28A0092B-C50C-407E-A947-70E740481C1C}">
                <a14:useLocalDpi xmlns:a14="http://schemas.microsoft.com/office/drawing/2010/main" val="0"/>
              </a:ext>
            </a:extLst>
          </a:blip>
          <a:srcRect l="-72995" r="-72995"/>
          <a:stretch>
            <a:fillRect/>
          </a:stretch>
        </p:blipFill>
        <p:spPr/>
      </p:pic>
    </p:spTree>
    <p:extLst>
      <p:ext uri="{BB962C8B-B14F-4D97-AF65-F5344CB8AC3E}">
        <p14:creationId xmlns:p14="http://schemas.microsoft.com/office/powerpoint/2010/main" val="170587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Hideki </a:t>
            </a:r>
            <a:r>
              <a:rPr lang="en-US" dirty="0" err="1" smtClean="0"/>
              <a:t>Tojo</a:t>
            </a:r>
            <a:endParaRPr lang="en-US" dirty="0"/>
          </a:p>
        </p:txBody>
      </p:sp>
      <p:pic>
        <p:nvPicPr>
          <p:cNvPr id="4" name="Content Placeholder 3" descr="2WWtojo.JPG"/>
          <p:cNvPicPr>
            <a:picLocks noGrp="1" noChangeAspect="1"/>
          </p:cNvPicPr>
          <p:nvPr>
            <p:ph idx="1"/>
          </p:nvPr>
        </p:nvPicPr>
        <p:blipFill>
          <a:blip r:embed="rId2">
            <a:extLst>
              <a:ext uri="{28A0092B-C50C-407E-A947-70E740481C1C}">
                <a14:useLocalDpi xmlns:a14="http://schemas.microsoft.com/office/drawing/2010/main" val="0"/>
              </a:ext>
            </a:extLst>
          </a:blip>
          <a:srcRect l="-90506" r="-90506"/>
          <a:stretch>
            <a:fillRect/>
          </a:stretch>
        </p:blipFill>
        <p:spPr/>
      </p:pic>
    </p:spTree>
    <p:extLst>
      <p:ext uri="{BB962C8B-B14F-4D97-AF65-F5344CB8AC3E}">
        <p14:creationId xmlns:p14="http://schemas.microsoft.com/office/powerpoint/2010/main" val="154776071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97</TotalTime>
  <Words>719</Words>
  <Application>Microsoft Macintosh PowerPoint</Application>
  <PresentationFormat>On-screen Show (4:3)</PresentationFormat>
  <Paragraphs>69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Black</vt:lpstr>
      <vt:lpstr>Axis of Evil</vt:lpstr>
      <vt:lpstr>Rise of Militaristic Nations</vt:lpstr>
      <vt:lpstr>Miltaristic Dictators</vt:lpstr>
      <vt:lpstr>Benito Mussolini (1883-1945)</vt:lpstr>
      <vt:lpstr>Fascism</vt:lpstr>
      <vt:lpstr>Italy – Capture of Ethopia</vt:lpstr>
      <vt:lpstr>Adolf Hitler (1882-1945)</vt:lpstr>
      <vt:lpstr>Josef Stalin</vt:lpstr>
      <vt:lpstr>Hideki Tojo</vt:lpstr>
      <vt:lpstr>Winston Churchill</vt:lpstr>
      <vt:lpstr> Hitler overruns Europe </vt:lpstr>
      <vt:lpstr>Munich Conference </vt:lpstr>
      <vt:lpstr>Hitler takes Czechoslovakia</vt:lpstr>
      <vt:lpstr>Hitler and Stalin Sign Nonaggression Pact</vt:lpstr>
      <vt:lpstr>War Begins!</vt:lpstr>
      <vt:lpstr>Hitler marches on</vt:lpstr>
      <vt:lpstr>Marching on to France</vt:lpstr>
      <vt:lpstr>France Surrenders</vt:lpstr>
      <vt:lpstr>Britain Stands Alone</vt:lpstr>
      <vt:lpstr>Hitler Opens Another Front</vt:lpstr>
      <vt:lpstr>Eastern Front</vt:lpstr>
      <vt:lpstr>American Isolationism</vt:lpstr>
      <vt:lpstr>Churchill’s Strategy</vt:lpstr>
      <vt:lpstr>Next Up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Axis of Evil</dc:title>
  <dc:creator>Daniel Clay</dc:creator>
  <cp:lastModifiedBy>Daniel Clay</cp:lastModifiedBy>
  <cp:revision>11</cp:revision>
  <dcterms:created xsi:type="dcterms:W3CDTF">2016-04-19T13:04:00Z</dcterms:created>
  <dcterms:modified xsi:type="dcterms:W3CDTF">2016-04-21T13:48:26Z</dcterms:modified>
</cp:coreProperties>
</file>