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9" r:id="rId1"/>
  </p:sldMasterIdLst>
  <p:sldIdLst>
    <p:sldId id="256" r:id="rId2"/>
    <p:sldId id="257" r:id="rId3"/>
    <p:sldId id="258" r:id="rId4"/>
    <p:sldId id="269" r:id="rId5"/>
    <p:sldId id="270" r:id="rId6"/>
    <p:sldId id="272" r:id="rId7"/>
    <p:sldId id="271" r:id="rId8"/>
    <p:sldId id="259" r:id="rId9"/>
    <p:sldId id="263" r:id="rId10"/>
    <p:sldId id="260" r:id="rId11"/>
    <p:sldId id="261" r:id="rId12"/>
    <p:sldId id="262" r:id="rId13"/>
    <p:sldId id="264" r:id="rId14"/>
    <p:sldId id="265" r:id="rId15"/>
    <p:sldId id="266" r:id="rId16"/>
    <p:sldId id="267" r:id="rId17"/>
    <p:sldId id="26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20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FDCBBC-A610-FC4C-B48D-6FF40EA1A6EE}" type="datetimeFigureOut">
              <a:rPr lang="en-US" smtClean="0"/>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DCBBC-A610-FC4C-B48D-6FF40EA1A6EE}" type="datetimeFigureOut">
              <a:rPr lang="en-US" smtClean="0"/>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4C97-47AE-564D-BD97-CA2C33208B4A}"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DCBBC-A610-FC4C-B48D-6FF40EA1A6EE}" type="datetimeFigureOut">
              <a:rPr lang="en-US" smtClean="0"/>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4C97-47AE-564D-BD97-CA2C33208B4A}"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FDCBBC-A610-FC4C-B48D-6FF40EA1A6EE}" type="datetimeFigureOut">
              <a:rPr lang="en-US" smtClean="0"/>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4C97-47AE-564D-BD97-CA2C33208B4A}"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FDCBBC-A610-FC4C-B48D-6FF40EA1A6EE}" type="datetimeFigureOut">
              <a:rPr lang="en-US" smtClean="0"/>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4C97-47AE-564D-BD97-CA2C33208B4A}"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FDCBBC-A610-FC4C-B48D-6FF40EA1A6EE}" type="datetimeFigureOut">
              <a:rPr lang="en-US" smtClean="0"/>
              <a:t>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64C97-47AE-564D-BD97-CA2C33208B4A}"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FDCBBC-A610-FC4C-B48D-6FF40EA1A6EE}" type="datetimeFigureOut">
              <a:rPr lang="en-US" smtClean="0"/>
              <a:t>1/14/15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64C97-47AE-564D-BD97-CA2C33208B4A}"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FDCBBC-A610-FC4C-B48D-6FF40EA1A6EE}" type="datetimeFigureOut">
              <a:rPr lang="en-US" smtClean="0"/>
              <a:t>1/14/15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64C97-47AE-564D-BD97-CA2C33208B4A}"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DCBBC-A610-FC4C-B48D-6FF40EA1A6EE}" type="datetimeFigureOut">
              <a:rPr lang="en-US" smtClean="0"/>
              <a:t>1/14/15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64C97-47AE-564D-BD97-CA2C33208B4A}"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DCBBC-A610-FC4C-B48D-6FF40EA1A6EE}" type="datetimeFigureOut">
              <a:rPr lang="en-US" smtClean="0"/>
              <a:t>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64C97-47AE-564D-BD97-CA2C33208B4A}"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DCBBC-A610-FC4C-B48D-6FF40EA1A6EE}" type="datetimeFigureOut">
              <a:rPr lang="en-US" smtClean="0"/>
              <a:t>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64C97-47AE-564D-BD97-CA2C33208B4A}"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DCBBC-A610-FC4C-B48D-6FF40EA1A6EE}" type="datetimeFigureOut">
              <a:rPr lang="en-US" smtClean="0"/>
              <a:t>1/14/15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64C97-47AE-564D-BD97-CA2C33208B4A}"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Thrasymachus</a:t>
            </a:r>
            <a:r>
              <a:rPr lang="en-US" dirty="0" smtClean="0"/>
              <a:t>’ argument</a:t>
            </a:r>
            <a:endParaRPr lang="en-US" dirty="0"/>
          </a:p>
        </p:txBody>
      </p:sp>
      <p:sp>
        <p:nvSpPr>
          <p:cNvPr id="3" name="Subtitle 2"/>
          <p:cNvSpPr>
            <a:spLocks noGrp="1"/>
          </p:cNvSpPr>
          <p:nvPr>
            <p:ph type="subTitle" idx="1"/>
          </p:nvPr>
        </p:nvSpPr>
        <p:spPr/>
        <p:txBody>
          <a:bodyPr>
            <a:normAutofit/>
          </a:bodyPr>
          <a:lstStyle/>
          <a:p>
            <a:r>
              <a:rPr lang="en-US" dirty="0" smtClean="0"/>
              <a:t>Are there cases where justice is to protect the interests of the stronger?</a:t>
            </a:r>
            <a:endParaRPr lang="en-US" dirty="0"/>
          </a:p>
        </p:txBody>
      </p:sp>
    </p:spTree>
    <p:extLst>
      <p:ext uri="{BB962C8B-B14F-4D97-AF65-F5344CB8AC3E}">
        <p14:creationId xmlns:p14="http://schemas.microsoft.com/office/powerpoint/2010/main" val="3095162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Argument</a:t>
            </a:r>
            <a:endParaRPr lang="en-US" dirty="0"/>
          </a:p>
        </p:txBody>
      </p:sp>
      <p:sp>
        <p:nvSpPr>
          <p:cNvPr id="5" name="Content Placeholder 4"/>
          <p:cNvSpPr>
            <a:spLocks noGrp="1"/>
          </p:cNvSpPr>
          <p:nvPr>
            <p:ph sz="half" idx="1"/>
          </p:nvPr>
        </p:nvSpPr>
        <p:spPr/>
        <p:txBody>
          <a:bodyPr>
            <a:normAutofit fontScale="92500"/>
          </a:bodyPr>
          <a:lstStyle/>
          <a:p>
            <a:r>
              <a:rPr lang="en-US" dirty="0" smtClean="0"/>
              <a:t>Isn’t it in the interests of everyone to only admit the best qualified people to medical school?  Is it wrong to deny entrance to medical school to people who don’t have the aptitude and the preparation to succeed to prepare to practice medicine?</a:t>
            </a:r>
            <a:endParaRPr lang="en-US" dirty="0"/>
          </a:p>
        </p:txBody>
      </p:sp>
      <p:pic>
        <p:nvPicPr>
          <p:cNvPr id="7" name="Content Placeholder 6" descr="img_8.jpg"/>
          <p:cNvPicPr>
            <a:picLocks noGrp="1" noChangeAspect="1"/>
          </p:cNvPicPr>
          <p:nvPr>
            <p:ph sz="half" idx="2"/>
          </p:nvPr>
        </p:nvPicPr>
        <p:blipFill>
          <a:blip r:embed="rId2">
            <a:extLst>
              <a:ext uri="{28A0092B-C50C-407E-A947-70E740481C1C}">
                <a14:useLocalDpi xmlns:a14="http://schemas.microsoft.com/office/drawing/2010/main" val="0"/>
              </a:ext>
            </a:extLst>
          </a:blip>
          <a:srcRect l="20256" r="20256"/>
          <a:stretch>
            <a:fillRect/>
          </a:stretch>
        </p:blipFill>
        <p:spPr/>
      </p:pic>
    </p:spTree>
    <p:extLst>
      <p:ext uri="{BB962C8B-B14F-4D97-AF65-F5344CB8AC3E}">
        <p14:creationId xmlns:p14="http://schemas.microsoft.com/office/powerpoint/2010/main" val="520681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Pilots</a:t>
            </a:r>
            <a:endParaRPr lang="en-US" dirty="0"/>
          </a:p>
        </p:txBody>
      </p:sp>
      <p:sp>
        <p:nvSpPr>
          <p:cNvPr id="3" name="Content Placeholder 2"/>
          <p:cNvSpPr>
            <a:spLocks noGrp="1"/>
          </p:cNvSpPr>
          <p:nvPr>
            <p:ph sz="half" idx="1"/>
          </p:nvPr>
        </p:nvSpPr>
        <p:spPr/>
        <p:txBody>
          <a:bodyPr/>
          <a:lstStyle/>
          <a:p>
            <a:r>
              <a:rPr lang="en-US" dirty="0" smtClean="0"/>
              <a:t>Likewise, it seems that justice in terms who pilots airplanes is to protect and maintain the interests of the stronger.</a:t>
            </a:r>
            <a:endParaRPr lang="en-US" dirty="0"/>
          </a:p>
        </p:txBody>
      </p:sp>
      <p:pic>
        <p:nvPicPr>
          <p:cNvPr id="5" name="Content Placeholder 4" descr="airline-pilot-salary1.jpg"/>
          <p:cNvPicPr>
            <a:picLocks noGrp="1" noChangeAspect="1"/>
          </p:cNvPicPr>
          <p:nvPr>
            <p:ph sz="half" idx="2"/>
          </p:nvPr>
        </p:nvPicPr>
        <p:blipFill>
          <a:blip r:embed="rId2">
            <a:extLst>
              <a:ext uri="{28A0092B-C50C-407E-A947-70E740481C1C}">
                <a14:useLocalDpi xmlns:a14="http://schemas.microsoft.com/office/drawing/2010/main" val="0"/>
              </a:ext>
            </a:extLst>
          </a:blip>
          <a:srcRect l="30822" r="30822"/>
          <a:stretch>
            <a:fillRect/>
          </a:stretch>
        </p:blipFill>
        <p:spPr/>
      </p:pic>
    </p:spTree>
    <p:extLst>
      <p:ext uri="{BB962C8B-B14F-4D97-AF65-F5344CB8AC3E}">
        <p14:creationId xmlns:p14="http://schemas.microsoft.com/office/powerpoint/2010/main" val="402297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Athletes</a:t>
            </a:r>
            <a:endParaRPr lang="en-US" dirty="0"/>
          </a:p>
        </p:txBody>
      </p:sp>
      <p:sp>
        <p:nvSpPr>
          <p:cNvPr id="3" name="Content Placeholder 2"/>
          <p:cNvSpPr>
            <a:spLocks noGrp="1"/>
          </p:cNvSpPr>
          <p:nvPr>
            <p:ph sz="half" idx="1"/>
          </p:nvPr>
        </p:nvSpPr>
        <p:spPr/>
        <p:txBody>
          <a:bodyPr/>
          <a:lstStyle/>
          <a:p>
            <a:r>
              <a:rPr lang="en-US" dirty="0" smtClean="0"/>
              <a:t>Another case in point:  Professional athletes:</a:t>
            </a:r>
            <a:endParaRPr lang="en-US" dirty="0"/>
          </a:p>
        </p:txBody>
      </p:sp>
      <p:pic>
        <p:nvPicPr>
          <p:cNvPr id="5" name="Content Placeholder 4" descr="Dernard-Robinson-Jacksonville-Jaguars.jpg"/>
          <p:cNvPicPr>
            <a:picLocks noGrp="1" noChangeAspect="1"/>
          </p:cNvPicPr>
          <p:nvPr>
            <p:ph sz="half" idx="2"/>
          </p:nvPr>
        </p:nvPicPr>
        <p:blipFill>
          <a:blip r:embed="rId2">
            <a:extLst>
              <a:ext uri="{28A0092B-C50C-407E-A947-70E740481C1C}">
                <a14:useLocalDpi xmlns:a14="http://schemas.microsoft.com/office/drawing/2010/main" val="0"/>
              </a:ext>
            </a:extLst>
          </a:blip>
          <a:srcRect l="24904" r="24904"/>
          <a:stretch>
            <a:fillRect/>
          </a:stretch>
        </p:blipFill>
        <p:spPr/>
      </p:pic>
    </p:spTree>
    <p:extLst>
      <p:ext uri="{BB962C8B-B14F-4D97-AF65-F5344CB8AC3E}">
        <p14:creationId xmlns:p14="http://schemas.microsoft.com/office/powerpoint/2010/main" val="251874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Elite Military Units</a:t>
            </a:r>
            <a:endParaRPr lang="en-US" dirty="0"/>
          </a:p>
        </p:txBody>
      </p:sp>
      <p:sp>
        <p:nvSpPr>
          <p:cNvPr id="3" name="Content Placeholder 2"/>
          <p:cNvSpPr>
            <a:spLocks noGrp="1"/>
          </p:cNvSpPr>
          <p:nvPr>
            <p:ph sz="half" idx="1"/>
          </p:nvPr>
        </p:nvSpPr>
        <p:spPr/>
        <p:txBody>
          <a:bodyPr/>
          <a:lstStyle/>
          <a:p>
            <a:r>
              <a:rPr lang="en-US" dirty="0" smtClean="0"/>
              <a:t>It also seems that in putting together elite military units, </a:t>
            </a:r>
            <a:r>
              <a:rPr lang="en-US" dirty="0" err="1" smtClean="0"/>
              <a:t>Thrasymachus</a:t>
            </a:r>
            <a:r>
              <a:rPr lang="en-US" dirty="0" smtClean="0"/>
              <a:t>’ argument holds up.</a:t>
            </a:r>
            <a:endParaRPr lang="en-US" dirty="0"/>
          </a:p>
        </p:txBody>
      </p:sp>
      <p:pic>
        <p:nvPicPr>
          <p:cNvPr id="5" name="Content Placeholder 4" descr="US_Navy_101025-N-4044H-128_Navy_SEALs_conduct_immediate_action_drills_at_the_John_C__Stennis_Space_Center.jpg"/>
          <p:cNvPicPr>
            <a:picLocks noGrp="1" noChangeAspect="1"/>
          </p:cNvPicPr>
          <p:nvPr>
            <p:ph sz="half" idx="2"/>
          </p:nvPr>
        </p:nvPicPr>
        <p:blipFill>
          <a:blip r:embed="rId2">
            <a:extLst>
              <a:ext uri="{28A0092B-C50C-407E-A947-70E740481C1C}">
                <a14:useLocalDpi xmlns:a14="http://schemas.microsoft.com/office/drawing/2010/main" val="0"/>
              </a:ext>
            </a:extLst>
          </a:blip>
          <a:srcRect l="18131" r="18131"/>
          <a:stretch>
            <a:fillRect/>
          </a:stretch>
        </p:blipFill>
        <p:spPr/>
      </p:pic>
    </p:spTree>
    <p:extLst>
      <p:ext uri="{BB962C8B-B14F-4D97-AF65-F5344CB8AC3E}">
        <p14:creationId xmlns:p14="http://schemas.microsoft.com/office/powerpoint/2010/main" val="3697403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Hmm. . . </a:t>
            </a:r>
            <a:endParaRPr lang="en-US" dirty="0"/>
          </a:p>
        </p:txBody>
      </p:sp>
      <p:sp>
        <p:nvSpPr>
          <p:cNvPr id="6" name="Content Placeholder 5"/>
          <p:cNvSpPr>
            <a:spLocks noGrp="1"/>
          </p:cNvSpPr>
          <p:nvPr>
            <p:ph idx="1"/>
          </p:nvPr>
        </p:nvSpPr>
        <p:spPr/>
        <p:txBody>
          <a:bodyPr/>
          <a:lstStyle/>
          <a:p>
            <a:r>
              <a:rPr lang="en-US" dirty="0" smtClean="0"/>
              <a:t>So, while it seems that </a:t>
            </a:r>
            <a:r>
              <a:rPr lang="en-US" dirty="0" err="1" smtClean="0"/>
              <a:t>Thrasymachus</a:t>
            </a:r>
            <a:r>
              <a:rPr lang="en-US" dirty="0" smtClean="0"/>
              <a:t> is right in reference to these “hard cases,” is there something that we are missing when we conclude that “justice is in the interest of the stronger?”  What key understanding seems to override this argument in each of these cases?</a:t>
            </a:r>
            <a:endParaRPr lang="en-US" dirty="0"/>
          </a:p>
        </p:txBody>
      </p:sp>
    </p:spTree>
    <p:extLst>
      <p:ext uri="{BB962C8B-B14F-4D97-AF65-F5344CB8AC3E}">
        <p14:creationId xmlns:p14="http://schemas.microsoft.com/office/powerpoint/2010/main" val="4121949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 vs. Proximate Ends</a:t>
            </a:r>
            <a:endParaRPr lang="en-US" dirty="0"/>
          </a:p>
        </p:txBody>
      </p:sp>
      <p:sp>
        <p:nvSpPr>
          <p:cNvPr id="3" name="Content Placeholder 2"/>
          <p:cNvSpPr>
            <a:spLocks noGrp="1"/>
          </p:cNvSpPr>
          <p:nvPr>
            <p:ph idx="1"/>
          </p:nvPr>
        </p:nvSpPr>
        <p:spPr/>
        <p:txBody>
          <a:bodyPr/>
          <a:lstStyle/>
          <a:p>
            <a:r>
              <a:rPr lang="en-US" dirty="0" smtClean="0"/>
              <a:t>Each of the above situations has an </a:t>
            </a:r>
            <a:r>
              <a:rPr lang="en-US" i="1" dirty="0" smtClean="0"/>
              <a:t>ultimate</a:t>
            </a:r>
            <a:r>
              <a:rPr lang="en-US" dirty="0" smtClean="0"/>
              <a:t> end beyond preserving the interests of the stronger:</a:t>
            </a:r>
          </a:p>
          <a:p>
            <a:pPr lvl="1"/>
            <a:r>
              <a:rPr lang="en-US" dirty="0" smtClean="0"/>
              <a:t>Medical school:  prepare qualified doctors </a:t>
            </a:r>
            <a:r>
              <a:rPr lang="en-US" i="1" dirty="0" smtClean="0"/>
              <a:t>to serve the interests of the patients</a:t>
            </a:r>
          </a:p>
          <a:p>
            <a:pPr lvl="1"/>
            <a:r>
              <a:rPr lang="en-US" dirty="0" smtClean="0"/>
              <a:t>Elite military forces:  </a:t>
            </a:r>
            <a:r>
              <a:rPr lang="en-US" i="1" dirty="0" smtClean="0"/>
              <a:t> </a:t>
            </a:r>
            <a:r>
              <a:rPr lang="en-US" dirty="0" smtClean="0"/>
              <a:t>protect and defend </a:t>
            </a:r>
            <a:r>
              <a:rPr lang="en-US" i="1" dirty="0" smtClean="0"/>
              <a:t>those for whom they fight</a:t>
            </a:r>
          </a:p>
          <a:p>
            <a:pPr lvl="1"/>
            <a:r>
              <a:rPr lang="en-US" dirty="0" smtClean="0"/>
              <a:t>Professional athletes:  to win </a:t>
            </a:r>
            <a:r>
              <a:rPr lang="en-US" i="1" dirty="0" smtClean="0"/>
              <a:t> to enhance the value of the franchise that they play for</a:t>
            </a:r>
            <a:endParaRPr lang="en-US" dirty="0" smtClean="0"/>
          </a:p>
          <a:p>
            <a:pPr lvl="1"/>
            <a:endParaRPr lang="en-US" i="1" dirty="0" smtClean="0"/>
          </a:p>
          <a:p>
            <a:pPr lvl="1"/>
            <a:endParaRPr lang="en-US" dirty="0" smtClean="0"/>
          </a:p>
          <a:p>
            <a:pPr lvl="1"/>
            <a:endParaRPr lang="en-US" dirty="0"/>
          </a:p>
        </p:txBody>
      </p:sp>
    </p:spTree>
    <p:extLst>
      <p:ext uri="{BB962C8B-B14F-4D97-AF65-F5344CB8AC3E}">
        <p14:creationId xmlns:p14="http://schemas.microsoft.com/office/powerpoint/2010/main" val="1663109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 vs. Proximate ends</a:t>
            </a:r>
            <a:endParaRPr lang="en-US" dirty="0"/>
          </a:p>
        </p:txBody>
      </p:sp>
      <p:sp>
        <p:nvSpPr>
          <p:cNvPr id="3" name="Content Placeholder 2"/>
          <p:cNvSpPr>
            <a:spLocks noGrp="1"/>
          </p:cNvSpPr>
          <p:nvPr>
            <p:ph idx="1"/>
          </p:nvPr>
        </p:nvSpPr>
        <p:spPr/>
        <p:txBody>
          <a:bodyPr/>
          <a:lstStyle/>
          <a:p>
            <a:pPr marL="400050" lvl="1" indent="0">
              <a:buNone/>
            </a:pPr>
            <a:r>
              <a:rPr lang="en-US" dirty="0" smtClean="0"/>
              <a:t>Pilots:  to provide safe, reliable transportation </a:t>
            </a:r>
            <a:r>
              <a:rPr lang="en-US" i="1" dirty="0" smtClean="0"/>
              <a:t>for the sake of the passengers.</a:t>
            </a:r>
          </a:p>
          <a:p>
            <a:pPr marL="400050" lvl="1" indent="0">
              <a:buNone/>
            </a:pPr>
            <a:endParaRPr lang="en-US" i="1" dirty="0"/>
          </a:p>
          <a:p>
            <a:pPr marL="400050" lvl="1" indent="0">
              <a:buNone/>
            </a:pPr>
            <a:r>
              <a:rPr lang="en-US" dirty="0" smtClean="0"/>
              <a:t>In all of these cases, when we take the side that justice is in the interests of the stronger, it appears that it is so </a:t>
            </a:r>
            <a:r>
              <a:rPr lang="en-US" i="1" dirty="0" smtClean="0"/>
              <a:t>prima </a:t>
            </a:r>
            <a:r>
              <a:rPr lang="en-US" i="1" dirty="0" err="1" smtClean="0"/>
              <a:t>facia</a:t>
            </a:r>
            <a:r>
              <a:rPr lang="en-US" dirty="0" smtClean="0"/>
              <a:t>.  However, when we examine each situation more closely, it can be determined that justice is not (protecting and maintaining) the interest of the stronger, but those whom they serve.</a:t>
            </a:r>
            <a:endParaRPr lang="en-US" dirty="0"/>
          </a:p>
        </p:txBody>
      </p:sp>
    </p:spTree>
    <p:extLst>
      <p:ext uri="{BB962C8B-B14F-4D97-AF65-F5344CB8AC3E}">
        <p14:creationId xmlns:p14="http://schemas.microsoft.com/office/powerpoint/2010/main" val="245690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t>
            </a:r>
            <a:r>
              <a:rPr lang="en-US" dirty="0" err="1" smtClean="0"/>
              <a:t>Thrasymachus</a:t>
            </a:r>
            <a:r>
              <a:rPr lang="en-US" dirty="0" smtClean="0"/>
              <a:t>’ Argument</a:t>
            </a:r>
            <a:endParaRPr lang="en-US" dirty="0"/>
          </a:p>
        </p:txBody>
      </p:sp>
      <p:sp>
        <p:nvSpPr>
          <p:cNvPr id="3" name="Content Placeholder 2"/>
          <p:cNvSpPr>
            <a:spLocks noGrp="1"/>
          </p:cNvSpPr>
          <p:nvPr>
            <p:ph idx="1"/>
          </p:nvPr>
        </p:nvSpPr>
        <p:spPr/>
        <p:txBody>
          <a:bodyPr/>
          <a:lstStyle/>
          <a:p>
            <a:r>
              <a:rPr lang="en-US" dirty="0" smtClean="0"/>
              <a:t>Questions????</a:t>
            </a:r>
          </a:p>
          <a:p>
            <a:endParaRPr lang="en-US" dirty="0"/>
          </a:p>
          <a:p>
            <a:r>
              <a:rPr lang="en-US" dirty="0" smtClean="0"/>
              <a:t>Comments????</a:t>
            </a:r>
            <a:endParaRPr lang="en-US" dirty="0"/>
          </a:p>
        </p:txBody>
      </p:sp>
    </p:spTree>
    <p:extLst>
      <p:ext uri="{BB962C8B-B14F-4D97-AF65-F5344CB8AC3E}">
        <p14:creationId xmlns:p14="http://schemas.microsoft.com/office/powerpoint/2010/main" val="309887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Thrasymacus</a:t>
            </a:r>
            <a:r>
              <a:rPr lang="en-US" dirty="0" smtClean="0"/>
              <a:t>’ Argument</a:t>
            </a:r>
            <a:endParaRPr lang="en-US" dirty="0"/>
          </a:p>
        </p:txBody>
      </p:sp>
      <p:sp>
        <p:nvSpPr>
          <p:cNvPr id="3" name="Content Placeholder 2"/>
          <p:cNvSpPr>
            <a:spLocks noGrp="1"/>
          </p:cNvSpPr>
          <p:nvPr>
            <p:ph idx="1"/>
          </p:nvPr>
        </p:nvSpPr>
        <p:spPr/>
        <p:txBody>
          <a:bodyPr/>
          <a:lstStyle/>
          <a:p>
            <a:r>
              <a:rPr lang="en-US" i="1" dirty="0" smtClean="0"/>
              <a:t>Justice is (protecting and maintaining) the interests of the stronger . . . </a:t>
            </a:r>
            <a:endParaRPr lang="en-US" dirty="0" smtClean="0"/>
          </a:p>
          <a:p>
            <a:endParaRPr lang="en-US" i="1" dirty="0"/>
          </a:p>
          <a:p>
            <a:r>
              <a:rPr lang="en-US" dirty="0" smtClean="0"/>
              <a:t>We concluded last class period that </a:t>
            </a:r>
            <a:r>
              <a:rPr lang="en-US" dirty="0" err="1" smtClean="0"/>
              <a:t>Thrasymachus</a:t>
            </a:r>
            <a:r>
              <a:rPr lang="en-US" dirty="0" smtClean="0"/>
              <a:t>’ argument had some problems.</a:t>
            </a:r>
          </a:p>
          <a:p>
            <a:r>
              <a:rPr lang="en-US" dirty="0" smtClean="0"/>
              <a:t>But it’s not quite as obviously wrong as it seems.</a:t>
            </a:r>
            <a:endParaRPr lang="en-US" dirty="0"/>
          </a:p>
        </p:txBody>
      </p:sp>
    </p:spTree>
    <p:extLst>
      <p:ext uri="{BB962C8B-B14F-4D97-AF65-F5344CB8AC3E}">
        <p14:creationId xmlns:p14="http://schemas.microsoft.com/office/powerpoint/2010/main" val="40545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Plausibility</a:t>
            </a:r>
            <a:endParaRPr lang="en-US" dirty="0"/>
          </a:p>
        </p:txBody>
      </p:sp>
      <p:sp>
        <p:nvSpPr>
          <p:cNvPr id="3" name="Content Placeholder 2"/>
          <p:cNvSpPr>
            <a:spLocks noGrp="1"/>
          </p:cNvSpPr>
          <p:nvPr>
            <p:ph idx="1"/>
          </p:nvPr>
        </p:nvSpPr>
        <p:spPr/>
        <p:txBody>
          <a:bodyPr/>
          <a:lstStyle/>
          <a:p>
            <a:r>
              <a:rPr lang="en-US" dirty="0" smtClean="0"/>
              <a:t>It seems that there are cases when “justice is (maintaining and protecting) the interests of the stronger.  </a:t>
            </a:r>
          </a:p>
          <a:p>
            <a:r>
              <a:rPr lang="en-US" dirty="0" smtClean="0"/>
              <a:t>It also seems that some of these cases pose genuine harm to all when the interests of the stronger are not protected and maintained.</a:t>
            </a:r>
            <a:endParaRPr lang="en-US" dirty="0"/>
          </a:p>
        </p:txBody>
      </p:sp>
    </p:spTree>
    <p:extLst>
      <p:ext uri="{BB962C8B-B14F-4D97-AF65-F5344CB8AC3E}">
        <p14:creationId xmlns:p14="http://schemas.microsoft.com/office/powerpoint/2010/main" val="302691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interests of stronger are not served</a:t>
            </a:r>
            <a:endParaRPr lang="en-US" dirty="0"/>
          </a:p>
        </p:txBody>
      </p:sp>
      <p:pic>
        <p:nvPicPr>
          <p:cNvPr id="4" name="Content Placeholder 3" descr="BvFSMj4IQAEZrdJ.jpg"/>
          <p:cNvPicPr>
            <a:picLocks noGrp="1" noChangeAspect="1"/>
          </p:cNvPicPr>
          <p:nvPr>
            <p:ph idx="1"/>
          </p:nvPr>
        </p:nvPicPr>
        <p:blipFill>
          <a:blip r:embed="rId2">
            <a:extLst>
              <a:ext uri="{28A0092B-C50C-407E-A947-70E740481C1C}">
                <a14:useLocalDpi xmlns:a14="http://schemas.microsoft.com/office/drawing/2010/main" val="0"/>
              </a:ext>
            </a:extLst>
          </a:blip>
          <a:srcRect l="-27884" r="-27884"/>
          <a:stretch>
            <a:fillRect/>
          </a:stretch>
        </p:blipFill>
        <p:spPr/>
      </p:pic>
    </p:spTree>
    <p:extLst>
      <p:ext uri="{BB962C8B-B14F-4D97-AF65-F5344CB8AC3E}">
        <p14:creationId xmlns:p14="http://schemas.microsoft.com/office/powerpoint/2010/main" val="131333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School Admissions</a:t>
            </a:r>
            <a:endParaRPr lang="en-US" dirty="0"/>
          </a:p>
        </p:txBody>
      </p:sp>
      <p:sp>
        <p:nvSpPr>
          <p:cNvPr id="3" name="Content Placeholder 2"/>
          <p:cNvSpPr>
            <a:spLocks noGrp="1"/>
          </p:cNvSpPr>
          <p:nvPr>
            <p:ph idx="1"/>
          </p:nvPr>
        </p:nvSpPr>
        <p:spPr/>
        <p:txBody>
          <a:bodyPr>
            <a:normAutofit/>
          </a:bodyPr>
          <a:lstStyle/>
          <a:p>
            <a:r>
              <a:rPr lang="en-US" dirty="0"/>
              <a:t>In the class that Florida Coastal admitted in 2013, more than half the students were unlikely to ever pass the bar</a:t>
            </a:r>
            <a:r>
              <a:rPr lang="en-US" dirty="0" smtClean="0"/>
              <a:t>.</a:t>
            </a:r>
          </a:p>
          <a:p>
            <a:r>
              <a:rPr lang="en-US" dirty="0"/>
              <a:t>Americans are projected to incur nearly $1.3 trillion in student debt over the next 11 years</a:t>
            </a:r>
            <a:r>
              <a:rPr lang="en-US" dirty="0" smtClean="0"/>
              <a:t>.</a:t>
            </a:r>
          </a:p>
          <a:p>
            <a:r>
              <a:rPr lang="en-US" dirty="0"/>
              <a:t>The odds of a graduate getting a job that justifies incurring the schools’ typical debt are essentially 100 to 1</a:t>
            </a:r>
            <a:r>
              <a:rPr lang="en-US" dirty="0" smtClean="0"/>
              <a:t>.</a:t>
            </a:r>
          </a:p>
          <a:p>
            <a:r>
              <a:rPr lang="en-US" sz="1100" dirty="0"/>
              <a:t>http://</a:t>
            </a:r>
            <a:r>
              <a:rPr lang="en-US" sz="1100" dirty="0" err="1"/>
              <a:t>www.theatlantic.com</a:t>
            </a:r>
            <a:r>
              <a:rPr lang="en-US" sz="1100" dirty="0"/>
              <a:t>/features/archive/2014/08/the-law-school-scam/375069/</a:t>
            </a:r>
          </a:p>
        </p:txBody>
      </p:sp>
    </p:spTree>
    <p:extLst>
      <p:ext uri="{BB962C8B-B14F-4D97-AF65-F5344CB8AC3E}">
        <p14:creationId xmlns:p14="http://schemas.microsoft.com/office/powerpoint/2010/main" val="1259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Justice? Stronger?</a:t>
            </a:r>
            <a:endParaRPr lang="en-US" dirty="0"/>
          </a:p>
        </p:txBody>
      </p:sp>
      <p:sp>
        <p:nvSpPr>
          <p:cNvPr id="3" name="Content Placeholder 2"/>
          <p:cNvSpPr>
            <a:spLocks noGrp="1"/>
          </p:cNvSpPr>
          <p:nvPr>
            <p:ph idx="1"/>
          </p:nvPr>
        </p:nvSpPr>
        <p:spPr/>
        <p:txBody>
          <a:bodyPr/>
          <a:lstStyle/>
          <a:p>
            <a:r>
              <a:rPr lang="en-US" dirty="0" smtClean="0"/>
              <a:t>Would it not be more just to admit only students who have previously demonstrated academic aptitude and the foundational knowledge and skills necessary to succeed in law school?</a:t>
            </a:r>
            <a:endParaRPr lang="en-US" dirty="0"/>
          </a:p>
        </p:txBody>
      </p:sp>
    </p:spTree>
    <p:extLst>
      <p:ext uri="{BB962C8B-B14F-4D97-AF65-F5344CB8AC3E}">
        <p14:creationId xmlns:p14="http://schemas.microsoft.com/office/powerpoint/2010/main" val="3703273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 Receipt!</a:t>
            </a:r>
            <a:endParaRPr lang="en-US" dirty="0"/>
          </a:p>
        </p:txBody>
      </p:sp>
      <p:pic>
        <p:nvPicPr>
          <p:cNvPr id="4" name="Content Placeholder 3" descr="campos epic receipt.jpg"/>
          <p:cNvPicPr>
            <a:picLocks noGrp="1" noChangeAspect="1"/>
          </p:cNvPicPr>
          <p:nvPr>
            <p:ph idx="1"/>
          </p:nvPr>
        </p:nvPicPr>
        <p:blipFill>
          <a:blip r:embed="rId2">
            <a:extLst>
              <a:ext uri="{28A0092B-C50C-407E-A947-70E740481C1C}">
                <a14:useLocalDpi xmlns:a14="http://schemas.microsoft.com/office/drawing/2010/main" val="0"/>
              </a:ext>
            </a:extLst>
          </a:blip>
          <a:srcRect l="-29210" r="-29210"/>
          <a:stretch>
            <a:fillRect/>
          </a:stretch>
        </p:blipFill>
        <p:spPr/>
      </p:pic>
    </p:spTree>
    <p:extLst>
      <p:ext uri="{BB962C8B-B14F-4D97-AF65-F5344CB8AC3E}">
        <p14:creationId xmlns:p14="http://schemas.microsoft.com/office/powerpoint/2010/main" val="423553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School</a:t>
            </a:r>
            <a:endParaRPr lang="en-US" dirty="0"/>
          </a:p>
        </p:txBody>
      </p:sp>
      <p:pic>
        <p:nvPicPr>
          <p:cNvPr id="9" name="Content Placeholder 8" descr="Harvard Medical School Campus.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145822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Elite Military Forces</a:t>
            </a:r>
            <a:endParaRPr lang="en-US" dirty="0"/>
          </a:p>
        </p:txBody>
      </p:sp>
      <p:sp>
        <p:nvSpPr>
          <p:cNvPr id="4" name="Content Placeholder 3"/>
          <p:cNvSpPr>
            <a:spLocks noGrp="1"/>
          </p:cNvSpPr>
          <p:nvPr>
            <p:ph sz="half" idx="1"/>
          </p:nvPr>
        </p:nvSpPr>
        <p:spPr/>
        <p:txBody>
          <a:bodyPr/>
          <a:lstStyle/>
          <a:p>
            <a:r>
              <a:rPr lang="en-US" dirty="0" smtClean="0"/>
              <a:t>It also seems that in putting together elite military forces such as the Navy Seals, </a:t>
            </a:r>
            <a:r>
              <a:rPr lang="en-US" dirty="0" err="1" smtClean="0"/>
              <a:t>Thrasymachus</a:t>
            </a:r>
            <a:r>
              <a:rPr lang="en-US" dirty="0" smtClean="0"/>
              <a:t>’ argument is correct.</a:t>
            </a:r>
            <a:endParaRPr lang="en-US" dirty="0"/>
          </a:p>
        </p:txBody>
      </p:sp>
      <p:pic>
        <p:nvPicPr>
          <p:cNvPr id="6" name="Content Placeholder 5" descr="US_Navy_101025-N-4044H-128_Navy_SEALs_conduct_immediate_action_drills_at_the_John_C__Stennis_Space_Center.jpg"/>
          <p:cNvPicPr>
            <a:picLocks noGrp="1" noChangeAspect="1"/>
          </p:cNvPicPr>
          <p:nvPr>
            <p:ph sz="half" idx="2"/>
          </p:nvPr>
        </p:nvPicPr>
        <p:blipFill>
          <a:blip r:embed="rId2">
            <a:extLst>
              <a:ext uri="{28A0092B-C50C-407E-A947-70E740481C1C}">
                <a14:useLocalDpi xmlns:a14="http://schemas.microsoft.com/office/drawing/2010/main" val="0"/>
              </a:ext>
            </a:extLst>
          </a:blip>
          <a:srcRect l="18131" r="18131"/>
          <a:stretch>
            <a:fillRect/>
          </a:stretch>
        </p:blipFill>
        <p:spPr/>
      </p:pic>
    </p:spTree>
    <p:extLst>
      <p:ext uri="{BB962C8B-B14F-4D97-AF65-F5344CB8AC3E}">
        <p14:creationId xmlns:p14="http://schemas.microsoft.com/office/powerpoint/2010/main" val="1524293621"/>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TotalTime>
  <Words>585</Words>
  <Application>Microsoft Macintosh PowerPoint</Application>
  <PresentationFormat>On-screen Show (4:3)</PresentationFormat>
  <Paragraphs>46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Black</vt:lpstr>
      <vt:lpstr>Thrasymachus’ argument</vt:lpstr>
      <vt:lpstr>Thrasymacus’ Argument</vt:lpstr>
      <vt:lpstr>Plausibility</vt:lpstr>
      <vt:lpstr>When interests of stronger are not served</vt:lpstr>
      <vt:lpstr>Law School Admissions</vt:lpstr>
      <vt:lpstr>Justice? Stronger?</vt:lpstr>
      <vt:lpstr>Epic Receipt!</vt:lpstr>
      <vt:lpstr>Medical School</vt:lpstr>
      <vt:lpstr>Elite Military Forces</vt:lpstr>
      <vt:lpstr>Argument</vt:lpstr>
      <vt:lpstr>Pilots</vt:lpstr>
      <vt:lpstr>Professional Athletes</vt:lpstr>
      <vt:lpstr>Elite Military Units</vt:lpstr>
      <vt:lpstr>Hmm. . . </vt:lpstr>
      <vt:lpstr>Ultimate vs. Proximate Ends</vt:lpstr>
      <vt:lpstr>Ultimate vs. Proximate ends</vt:lpstr>
      <vt:lpstr>Closing Thrasymachus’ Argument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Thrasymachus’ argument</dc:title>
  <dc:creator>Daniel Clay</dc:creator>
  <cp:lastModifiedBy>Daniel Clay</cp:lastModifiedBy>
  <cp:revision>5</cp:revision>
  <dcterms:created xsi:type="dcterms:W3CDTF">2015-01-14T11:28:21Z</dcterms:created>
  <dcterms:modified xsi:type="dcterms:W3CDTF">2015-01-14T13:19:43Z</dcterms:modified>
</cp:coreProperties>
</file>