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3" r:id="rId8"/>
    <p:sldId id="262" r:id="rId9"/>
    <p:sldId id="273" r:id="rId10"/>
    <p:sldId id="274" r:id="rId11"/>
    <p:sldId id="275" r:id="rId12"/>
    <p:sldId id="264" r:id="rId13"/>
    <p:sldId id="265" r:id="rId14"/>
    <p:sldId id="266" r:id="rId15"/>
    <p:sldId id="267" r:id="rId16"/>
    <p:sldId id="268" r:id="rId17"/>
    <p:sldId id="279" r:id="rId18"/>
    <p:sldId id="280" r:id="rId19"/>
    <p:sldId id="276" r:id="rId20"/>
    <p:sldId id="277" r:id="rId21"/>
    <p:sldId id="278" r:id="rId22"/>
    <p:sldId id="281" r:id="rId23"/>
    <p:sldId id="282" r:id="rId24"/>
    <p:sldId id="283" r:id="rId25"/>
    <p:sldId id="284" r:id="rId26"/>
    <p:sldId id="270" r:id="rId27"/>
    <p:sldId id="271" r:id="rId28"/>
    <p:sldId id="272" r:id="rId29"/>
    <p:sldId id="26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4" d="100"/>
          <a:sy n="34" d="100"/>
        </p:scale>
        <p:origin x="-16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4DE35E-2F78-9743-B81D-809D15ED2E98}" type="datetimeFigureOut">
              <a:rPr lang="en-US" smtClean="0"/>
              <a:t>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ABF8B-C3DE-9242-BB4D-06FF7F824158}"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DE35E-2F78-9743-B81D-809D15ED2E98}" type="datetimeFigureOut">
              <a:rPr lang="en-US" smtClean="0"/>
              <a:t>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ABF8B-C3DE-9242-BB4D-06FF7F824158}"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DE35E-2F78-9743-B81D-809D15ED2E98}" type="datetimeFigureOut">
              <a:rPr lang="en-US" smtClean="0"/>
              <a:t>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ABF8B-C3DE-9242-BB4D-06FF7F824158}"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DE35E-2F78-9743-B81D-809D15ED2E98}" type="datetimeFigureOut">
              <a:rPr lang="en-US" smtClean="0"/>
              <a:t>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ABF8B-C3DE-9242-BB4D-06FF7F824158}"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4DE35E-2F78-9743-B81D-809D15ED2E98}" type="datetimeFigureOut">
              <a:rPr lang="en-US" smtClean="0"/>
              <a:t>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ABF8B-C3DE-9242-BB4D-06FF7F824158}"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4DE35E-2F78-9743-B81D-809D15ED2E98}" type="datetimeFigureOut">
              <a:rPr lang="en-US" smtClean="0"/>
              <a:t>4/10/17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ABF8B-C3DE-9242-BB4D-06FF7F824158}"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4DE35E-2F78-9743-B81D-809D15ED2E98}" type="datetimeFigureOut">
              <a:rPr lang="en-US" smtClean="0"/>
              <a:t>4/10/17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8ABF8B-C3DE-9242-BB4D-06FF7F824158}"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4DE35E-2F78-9743-B81D-809D15ED2E98}" type="datetimeFigureOut">
              <a:rPr lang="en-US" smtClean="0"/>
              <a:t>4/10/17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8ABF8B-C3DE-9242-BB4D-06FF7F824158}"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DE35E-2F78-9743-B81D-809D15ED2E98}" type="datetimeFigureOut">
              <a:rPr lang="en-US" smtClean="0"/>
              <a:t>4/10/17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8ABF8B-C3DE-9242-BB4D-06FF7F824158}"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DE35E-2F78-9743-B81D-809D15ED2E98}" type="datetimeFigureOut">
              <a:rPr lang="en-US" smtClean="0"/>
              <a:t>4/10/17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ABF8B-C3DE-9242-BB4D-06FF7F824158}"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DE35E-2F78-9743-B81D-809D15ED2E98}" type="datetimeFigureOut">
              <a:rPr lang="en-US" smtClean="0"/>
              <a:t>4/10/17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ABF8B-C3DE-9242-BB4D-06FF7F824158}"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DE35E-2F78-9743-B81D-809D15ED2E98}" type="datetimeFigureOut">
              <a:rPr lang="en-US" smtClean="0"/>
              <a:t>4/10/17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ABF8B-C3DE-9242-BB4D-06FF7F824158}"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Cold War</a:t>
            </a:r>
            <a:endParaRPr lang="en-US" dirty="0"/>
          </a:p>
        </p:txBody>
      </p:sp>
      <p:sp>
        <p:nvSpPr>
          <p:cNvPr id="3" name="Subtitle 2"/>
          <p:cNvSpPr>
            <a:spLocks noGrp="1"/>
          </p:cNvSpPr>
          <p:nvPr>
            <p:ph type="subTitle" idx="1"/>
          </p:nvPr>
        </p:nvSpPr>
        <p:spPr/>
        <p:txBody>
          <a:bodyPr/>
          <a:lstStyle/>
          <a:p>
            <a:r>
              <a:rPr lang="en-US" dirty="0" smtClean="0"/>
              <a:t>1945-1991</a:t>
            </a:r>
            <a:endParaRPr lang="en-US" dirty="0"/>
          </a:p>
        </p:txBody>
      </p:sp>
    </p:spTree>
    <p:extLst>
      <p:ext uri="{BB962C8B-B14F-4D97-AF65-F5344CB8AC3E}">
        <p14:creationId xmlns:p14="http://schemas.microsoft.com/office/powerpoint/2010/main" val="2822257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Marshall Plan</a:t>
            </a:r>
            <a:endParaRPr lang="en-US" dirty="0"/>
          </a:p>
        </p:txBody>
      </p:sp>
      <p:sp>
        <p:nvSpPr>
          <p:cNvPr id="3" name="Content Placeholder 2"/>
          <p:cNvSpPr>
            <a:spLocks noGrp="1"/>
          </p:cNvSpPr>
          <p:nvPr>
            <p:ph idx="1"/>
          </p:nvPr>
        </p:nvSpPr>
        <p:spPr/>
        <p:txBody>
          <a:bodyPr>
            <a:normAutofit fontScale="92500"/>
          </a:bodyPr>
          <a:lstStyle/>
          <a:p>
            <a:r>
              <a:rPr lang="en-US" dirty="0" smtClean="0"/>
              <a:t>Sixteen nations were given aid in the Marshall Plan.  The Soviet Union and her satellite nations were invited to participate but declined.</a:t>
            </a:r>
          </a:p>
          <a:p>
            <a:r>
              <a:rPr lang="en-US" dirty="0" smtClean="0"/>
              <a:t>Both Allied and Axis nations were aided.  The thinking was that a lasting peace was possible only if Germany once again became a strong economic power.</a:t>
            </a:r>
          </a:p>
          <a:p>
            <a:r>
              <a:rPr lang="en-US" dirty="0" smtClean="0"/>
              <a:t>Another goal of the Marshall Plan was to halt the spread of Communism.</a:t>
            </a:r>
          </a:p>
          <a:p>
            <a:endParaRPr lang="en-US" dirty="0"/>
          </a:p>
        </p:txBody>
      </p:sp>
    </p:spTree>
    <p:extLst>
      <p:ext uri="{BB962C8B-B14F-4D97-AF65-F5344CB8AC3E}">
        <p14:creationId xmlns:p14="http://schemas.microsoft.com/office/powerpoint/2010/main" val="47621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of Marshall Plan</a:t>
            </a:r>
            <a:endParaRPr lang="en-US" dirty="0"/>
          </a:p>
        </p:txBody>
      </p:sp>
      <p:sp>
        <p:nvSpPr>
          <p:cNvPr id="3" name="Content Placeholder 2"/>
          <p:cNvSpPr>
            <a:spLocks noGrp="1"/>
          </p:cNvSpPr>
          <p:nvPr>
            <p:ph idx="1"/>
          </p:nvPr>
        </p:nvSpPr>
        <p:spPr/>
        <p:txBody>
          <a:bodyPr/>
          <a:lstStyle/>
          <a:p>
            <a:r>
              <a:rPr lang="en-US" dirty="0" smtClean="0"/>
              <a:t>By 1953, every nation who received aid from the Marshall Plan had a stronger economy than they did before World War II.  </a:t>
            </a:r>
            <a:endParaRPr lang="en-US" dirty="0"/>
          </a:p>
        </p:txBody>
      </p:sp>
    </p:spTree>
    <p:extLst>
      <p:ext uri="{BB962C8B-B14F-4D97-AF65-F5344CB8AC3E}">
        <p14:creationId xmlns:p14="http://schemas.microsoft.com/office/powerpoint/2010/main" val="2421741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in China</a:t>
            </a:r>
            <a:endParaRPr lang="en-US" dirty="0"/>
          </a:p>
        </p:txBody>
      </p:sp>
      <p:sp>
        <p:nvSpPr>
          <p:cNvPr id="3" name="Content Placeholder 2"/>
          <p:cNvSpPr>
            <a:spLocks noGrp="1"/>
          </p:cNvSpPr>
          <p:nvPr>
            <p:ph idx="1"/>
          </p:nvPr>
        </p:nvSpPr>
        <p:spPr/>
        <p:txBody>
          <a:bodyPr/>
          <a:lstStyle/>
          <a:p>
            <a:r>
              <a:rPr lang="en-US" dirty="0" smtClean="0"/>
              <a:t>In 1949, the Communists under Mao Zedong won a civil war in China that had been ongoing since the 1920s.</a:t>
            </a:r>
          </a:p>
          <a:p>
            <a:r>
              <a:rPr lang="en-US" dirty="0" smtClean="0"/>
              <a:t>The Chinese government, led be </a:t>
            </a:r>
            <a:r>
              <a:rPr lang="en-US" dirty="0" err="1" smtClean="0"/>
              <a:t>Chaing</a:t>
            </a:r>
            <a:r>
              <a:rPr lang="en-US" dirty="0" smtClean="0"/>
              <a:t> Kai-Shek, had to relocate to the island of Formosa.</a:t>
            </a:r>
          </a:p>
          <a:p>
            <a:r>
              <a:rPr lang="en-US" dirty="0" smtClean="0"/>
              <a:t>The US did not extend diplomatic recognition to Communist China, called “Red China” when I was growing up, until the 1970s.</a:t>
            </a:r>
            <a:endParaRPr lang="en-US" dirty="0"/>
          </a:p>
        </p:txBody>
      </p:sp>
    </p:spTree>
    <p:extLst>
      <p:ext uri="{BB962C8B-B14F-4D97-AF65-F5344CB8AC3E}">
        <p14:creationId xmlns:p14="http://schemas.microsoft.com/office/powerpoint/2010/main" val="2039861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Korean War 1950-1953</a:t>
            </a:r>
            <a:endParaRPr lang="en-US" dirty="0"/>
          </a:p>
        </p:txBody>
      </p:sp>
      <p:sp>
        <p:nvSpPr>
          <p:cNvPr id="3" name="Content Placeholder 2"/>
          <p:cNvSpPr>
            <a:spLocks noGrp="1"/>
          </p:cNvSpPr>
          <p:nvPr>
            <p:ph idx="1"/>
          </p:nvPr>
        </p:nvSpPr>
        <p:spPr/>
        <p:txBody>
          <a:bodyPr>
            <a:normAutofit lnSpcReduction="10000"/>
          </a:bodyPr>
          <a:lstStyle/>
          <a:p>
            <a:r>
              <a:rPr lang="en-US" dirty="0" smtClean="0"/>
              <a:t>Most serious conflict of the early Cold War</a:t>
            </a:r>
          </a:p>
          <a:p>
            <a:r>
              <a:rPr lang="en-US" dirty="0" smtClean="0"/>
              <a:t>After WWII, the country was divided at the 38</a:t>
            </a:r>
            <a:r>
              <a:rPr lang="en-US" baseline="30000" dirty="0" smtClean="0"/>
              <a:t>th</a:t>
            </a:r>
            <a:r>
              <a:rPr lang="en-US" dirty="0" smtClean="0"/>
              <a:t> parallel between North (Communist) Korea and South Korea.</a:t>
            </a:r>
          </a:p>
          <a:p>
            <a:r>
              <a:rPr lang="en-US" dirty="0" smtClean="0"/>
              <a:t>On June 25, 1950, North Korea invaded South Korea.  The UN sent troops to support South Korea.  </a:t>
            </a:r>
          </a:p>
          <a:p>
            <a:r>
              <a:rPr lang="en-US" dirty="0" smtClean="0"/>
              <a:t>Communist China sent troops to aid North Korea.</a:t>
            </a:r>
            <a:endParaRPr lang="en-US" dirty="0"/>
          </a:p>
        </p:txBody>
      </p:sp>
    </p:spTree>
    <p:extLst>
      <p:ext uri="{BB962C8B-B14F-4D97-AF65-F5344CB8AC3E}">
        <p14:creationId xmlns:p14="http://schemas.microsoft.com/office/powerpoint/2010/main" val="1381995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Korean War</a:t>
            </a:r>
            <a:endParaRPr lang="en-US" dirty="0"/>
          </a:p>
        </p:txBody>
      </p:sp>
      <p:pic>
        <p:nvPicPr>
          <p:cNvPr id="6" name="Content Placeholder 5" descr="02ebf6294702ecff603660170d73c312.jpg"/>
          <p:cNvPicPr>
            <a:picLocks noGrp="1" noChangeAspect="1"/>
          </p:cNvPicPr>
          <p:nvPr>
            <p:ph idx="1"/>
          </p:nvPr>
        </p:nvPicPr>
        <p:blipFill>
          <a:blip r:embed="rId2">
            <a:extLst>
              <a:ext uri="{28A0092B-C50C-407E-A947-70E740481C1C}">
                <a14:useLocalDpi xmlns:a14="http://schemas.microsoft.com/office/drawing/2010/main" val="0"/>
              </a:ext>
            </a:extLst>
          </a:blip>
          <a:srcRect l="-17794" r="-17794"/>
          <a:stretch>
            <a:fillRect/>
          </a:stretch>
        </p:blipFill>
        <p:spPr/>
      </p:pic>
    </p:spTree>
    <p:extLst>
      <p:ext uri="{BB962C8B-B14F-4D97-AF65-F5344CB8AC3E}">
        <p14:creationId xmlns:p14="http://schemas.microsoft.com/office/powerpoint/2010/main" val="381872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MacArthur Recalled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General Douglas MacArthur, a hero of World War II, was in charge of the UN Forces in Korea.  </a:t>
            </a:r>
          </a:p>
          <a:p>
            <a:r>
              <a:rPr lang="en-US" dirty="0" smtClean="0"/>
              <a:t>MacArthur and President Truman were on a collision course in terms of policy:</a:t>
            </a:r>
          </a:p>
          <a:p>
            <a:pPr lvl="1"/>
            <a:r>
              <a:rPr lang="en-US" dirty="0" smtClean="0"/>
              <a:t>Truman:  limited war to avoid open war with China.</a:t>
            </a:r>
          </a:p>
          <a:p>
            <a:pPr lvl="1"/>
            <a:r>
              <a:rPr lang="en-US" dirty="0" smtClean="0"/>
              <a:t>MacArthur:  “No substitute for victory”</a:t>
            </a:r>
          </a:p>
          <a:p>
            <a:r>
              <a:rPr lang="en-US" dirty="0" smtClean="0"/>
              <a:t>General MacArthur made public statements opposing the President’s policies.  Because of this, he was removed from command on April 11, 1951.</a:t>
            </a:r>
            <a:endParaRPr lang="en-US" dirty="0"/>
          </a:p>
        </p:txBody>
      </p:sp>
    </p:spTree>
    <p:extLst>
      <p:ext uri="{BB962C8B-B14F-4D97-AF65-F5344CB8AC3E}">
        <p14:creationId xmlns:p14="http://schemas.microsoft.com/office/powerpoint/2010/main" val="1502787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the war</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Prewar boundaries restored</a:t>
            </a:r>
          </a:p>
          <a:p>
            <a:r>
              <a:rPr lang="en-US" dirty="0" smtClean="0"/>
              <a:t>Demilitarized zone set up between North Korea and South Korea.</a:t>
            </a:r>
          </a:p>
          <a:p>
            <a:r>
              <a:rPr lang="en-US" dirty="0" smtClean="0"/>
              <a:t>Limited war against Communism “migrated” to Vietnam, which, in many ways, was a mirror image of Korea</a:t>
            </a:r>
            <a:endParaRPr lang="en-US" dirty="0"/>
          </a:p>
        </p:txBody>
      </p:sp>
      <p:pic>
        <p:nvPicPr>
          <p:cNvPr id="5" name="Content Placeholder 4" descr="lewillandleme_1369164327.jpg"/>
          <p:cNvPicPr>
            <a:picLocks noGrp="1" noChangeAspect="1"/>
          </p:cNvPicPr>
          <p:nvPr>
            <p:ph sz="half" idx="2"/>
          </p:nvPr>
        </p:nvPicPr>
        <p:blipFill>
          <a:blip r:embed="rId2">
            <a:extLst>
              <a:ext uri="{28A0092B-C50C-407E-A947-70E740481C1C}">
                <a14:useLocalDpi xmlns:a14="http://schemas.microsoft.com/office/drawing/2010/main" val="0"/>
              </a:ext>
            </a:extLst>
          </a:blip>
          <a:srcRect t="-37494" b="-37494"/>
          <a:stretch>
            <a:fillRect/>
          </a:stretch>
        </p:blipFill>
        <p:spPr/>
      </p:pic>
    </p:spTree>
    <p:extLst>
      <p:ext uri="{BB962C8B-B14F-4D97-AF65-F5344CB8AC3E}">
        <p14:creationId xmlns:p14="http://schemas.microsoft.com/office/powerpoint/2010/main" val="1160693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Domino Theory</a:t>
            </a:r>
            <a:endParaRPr lang="en-US" dirty="0"/>
          </a:p>
        </p:txBody>
      </p:sp>
      <p:sp>
        <p:nvSpPr>
          <p:cNvPr id="3" name="Content Placeholder 2"/>
          <p:cNvSpPr>
            <a:spLocks noGrp="1"/>
          </p:cNvSpPr>
          <p:nvPr>
            <p:ph sz="half" idx="1"/>
          </p:nvPr>
        </p:nvSpPr>
        <p:spPr/>
        <p:txBody>
          <a:bodyPr>
            <a:normAutofit/>
          </a:bodyPr>
          <a:lstStyle/>
          <a:p>
            <a:r>
              <a:rPr lang="en-US" dirty="0"/>
              <a:t>The Cold War “containment" notion was born of the Domino Theory, which held that if one country fell under communist influence or control, its neighboring countries would soon follow. </a:t>
            </a:r>
          </a:p>
        </p:txBody>
      </p:sp>
      <p:pic>
        <p:nvPicPr>
          <p:cNvPr id="5" name="Content Placeholder 4" descr="dominos-1.jpg"/>
          <p:cNvPicPr>
            <a:picLocks noGrp="1" noChangeAspect="1"/>
          </p:cNvPicPr>
          <p:nvPr>
            <p:ph sz="half" idx="2"/>
          </p:nvPr>
        </p:nvPicPr>
        <p:blipFill>
          <a:blip r:embed="rId2">
            <a:extLst>
              <a:ext uri="{28A0092B-C50C-407E-A947-70E740481C1C}">
                <a14:useLocalDpi xmlns:a14="http://schemas.microsoft.com/office/drawing/2010/main" val="0"/>
              </a:ext>
            </a:extLst>
          </a:blip>
          <a:srcRect l="32100" r="32100"/>
          <a:stretch>
            <a:fillRect/>
          </a:stretch>
        </p:blipFill>
        <p:spPr/>
      </p:pic>
    </p:spTree>
    <p:extLst>
      <p:ext uri="{BB962C8B-B14F-4D97-AF65-F5344CB8AC3E}">
        <p14:creationId xmlns:p14="http://schemas.microsoft.com/office/powerpoint/2010/main" val="993664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Containment</a:t>
            </a:r>
            <a:endParaRPr lang="en-US" dirty="0"/>
          </a:p>
        </p:txBody>
      </p:sp>
      <p:sp>
        <p:nvSpPr>
          <p:cNvPr id="3" name="Content Placeholder 2"/>
          <p:cNvSpPr>
            <a:spLocks noGrp="1"/>
          </p:cNvSpPr>
          <p:nvPr>
            <p:ph sz="half" idx="1"/>
          </p:nvPr>
        </p:nvSpPr>
        <p:spPr/>
        <p:txBody>
          <a:bodyPr>
            <a:normAutofit fontScale="92500"/>
          </a:bodyPr>
          <a:lstStyle/>
          <a:p>
            <a:r>
              <a:rPr lang="en-US" dirty="0"/>
              <a:t>Containment was the cornerstone of the Truman Doctrine as defined by a Truman speech on March 12, 1947. </a:t>
            </a:r>
            <a:r>
              <a:rPr lang="en-US" dirty="0" smtClean="0"/>
              <a:t>It then </a:t>
            </a:r>
            <a:r>
              <a:rPr lang="en-US" dirty="0"/>
              <a:t>became the foundation of American foreign policy through the Reagan administration and beyond, for about 50 years.</a:t>
            </a:r>
          </a:p>
          <a:p>
            <a:endParaRPr lang="en-US" dirty="0"/>
          </a:p>
        </p:txBody>
      </p:sp>
      <p:pic>
        <p:nvPicPr>
          <p:cNvPr id="5" name="Content Placeholder 4" descr="c6a2500ba5623e343708a6fe2fec586e.jpg"/>
          <p:cNvPicPr>
            <a:picLocks noGrp="1" noChangeAspect="1"/>
          </p:cNvPicPr>
          <p:nvPr>
            <p:ph sz="half" idx="2"/>
          </p:nvPr>
        </p:nvPicPr>
        <p:blipFill>
          <a:blip r:embed="rId2">
            <a:extLst>
              <a:ext uri="{28A0092B-C50C-407E-A947-70E740481C1C}">
                <a14:useLocalDpi xmlns:a14="http://schemas.microsoft.com/office/drawing/2010/main" val="0"/>
              </a:ext>
            </a:extLst>
          </a:blip>
          <a:srcRect l="14812" r="14812"/>
          <a:stretch>
            <a:fillRect/>
          </a:stretch>
        </p:blipFill>
        <p:spPr/>
      </p:pic>
    </p:spTree>
    <p:extLst>
      <p:ext uri="{BB962C8B-B14F-4D97-AF65-F5344CB8AC3E}">
        <p14:creationId xmlns:p14="http://schemas.microsoft.com/office/powerpoint/2010/main" val="40499931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Red Scare</a:t>
            </a:r>
            <a:endParaRPr lang="en-US" dirty="0"/>
          </a:p>
        </p:txBody>
      </p:sp>
      <p:sp>
        <p:nvSpPr>
          <p:cNvPr id="5" name="Content Placeholder 4"/>
          <p:cNvSpPr>
            <a:spLocks noGrp="1"/>
          </p:cNvSpPr>
          <p:nvPr>
            <p:ph idx="1"/>
          </p:nvPr>
        </p:nvSpPr>
        <p:spPr/>
        <p:txBody>
          <a:bodyPr>
            <a:normAutofit lnSpcReduction="10000"/>
          </a:bodyPr>
          <a:lstStyle/>
          <a:p>
            <a:r>
              <a:rPr lang="en-US" dirty="0"/>
              <a:t>Following WWII, the democratic United States and the communist Soviet Union became engaged in a scene of largely political and economical clashes known as the Cold War. The intense rivalry between the two superpowers raised concerns in the United States that communists and leftist sympathizers within America's borders might actually be working as Soviet spies and thus posing an alarming threat to national security. </a:t>
            </a:r>
          </a:p>
        </p:txBody>
      </p:sp>
    </p:spTree>
    <p:extLst>
      <p:ext uri="{BB962C8B-B14F-4D97-AF65-F5344CB8AC3E}">
        <p14:creationId xmlns:p14="http://schemas.microsoft.com/office/powerpoint/2010/main" val="8442122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Holocaust</a:t>
            </a:r>
            <a:endParaRPr lang="en-US" dirty="0"/>
          </a:p>
        </p:txBody>
      </p:sp>
      <p:sp>
        <p:nvSpPr>
          <p:cNvPr id="3" name="Content Placeholder 2"/>
          <p:cNvSpPr>
            <a:spLocks noGrp="1"/>
          </p:cNvSpPr>
          <p:nvPr>
            <p:ph idx="1"/>
          </p:nvPr>
        </p:nvSpPr>
        <p:spPr/>
        <p:txBody>
          <a:bodyPr/>
          <a:lstStyle/>
          <a:p>
            <a:r>
              <a:rPr lang="en-US" dirty="0" smtClean="0"/>
              <a:t>The Holocaust is the name of the systematic killing of over six million European Jews that Germany carried out from 1933-45.  In addition, Slavs, Poles, Roma, and disabled people were also systematically murdered</a:t>
            </a:r>
          </a:p>
          <a:p>
            <a:r>
              <a:rPr lang="en-US" dirty="0" smtClean="0"/>
              <a:t>Two-thirds of the Jewish population of Europe was murdered during the Holocaust.  Many entire villages and towns were depopulated.  </a:t>
            </a:r>
            <a:endParaRPr lang="en-US" dirty="0"/>
          </a:p>
        </p:txBody>
      </p:sp>
    </p:spTree>
    <p:extLst>
      <p:ext uri="{BB962C8B-B14F-4D97-AF65-F5344CB8AC3E}">
        <p14:creationId xmlns:p14="http://schemas.microsoft.com/office/powerpoint/2010/main" val="328374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Rosenbergs</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During the 1940s, Julius Rosenberg was an agent for the Soviet Union.  </a:t>
            </a:r>
          </a:p>
          <a:p>
            <a:r>
              <a:rPr lang="en-US" dirty="0" smtClean="0"/>
              <a:t>His brother-in-law, David </a:t>
            </a:r>
            <a:r>
              <a:rPr lang="en-US" dirty="0" err="1" smtClean="0"/>
              <a:t>Greenglass</a:t>
            </a:r>
            <a:r>
              <a:rPr lang="en-US" dirty="0" smtClean="0"/>
              <a:t>, worked at the Manhattan Project, designing the atomic bomb.  He took notes and sketches of the plans for the atomic bomb, which his sister Ethel typed up and gave to Julius for the Soviets.  </a:t>
            </a:r>
            <a:endParaRPr lang="en-US" dirty="0"/>
          </a:p>
        </p:txBody>
      </p:sp>
      <p:pic>
        <p:nvPicPr>
          <p:cNvPr id="6" name="Content Placeholder 5" descr="tdih-jun19-HD.jpg"/>
          <p:cNvPicPr>
            <a:picLocks noGrp="1" noChangeAspect="1"/>
          </p:cNvPicPr>
          <p:nvPr>
            <p:ph sz="half" idx="2"/>
          </p:nvPr>
        </p:nvPicPr>
        <p:blipFill>
          <a:blip r:embed="rId2">
            <a:extLst>
              <a:ext uri="{28A0092B-C50C-407E-A947-70E740481C1C}">
                <a14:useLocalDpi xmlns:a14="http://schemas.microsoft.com/office/drawing/2010/main" val="0"/>
              </a:ext>
            </a:extLst>
          </a:blip>
          <a:srcRect t="-49616" b="-49616"/>
          <a:stretch>
            <a:fillRect/>
          </a:stretch>
        </p:blipFill>
        <p:spPr/>
      </p:pic>
    </p:spTree>
    <p:extLst>
      <p:ext uri="{BB962C8B-B14F-4D97-AF65-F5344CB8AC3E}">
        <p14:creationId xmlns:p14="http://schemas.microsoft.com/office/powerpoint/2010/main" val="32541516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Arrest and Conviction</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In 1950, Julius and Ethel Rosenberg were arrested and charged with conspiracy to commit espionage, along with David </a:t>
            </a:r>
            <a:r>
              <a:rPr lang="en-US" dirty="0" err="1" smtClean="0"/>
              <a:t>Greenglass</a:t>
            </a:r>
            <a:r>
              <a:rPr lang="en-US" dirty="0" smtClean="0"/>
              <a:t> and Martin </a:t>
            </a:r>
            <a:r>
              <a:rPr lang="en-US" dirty="0" err="1" smtClean="0"/>
              <a:t>Sobell</a:t>
            </a:r>
            <a:r>
              <a:rPr lang="en-US" dirty="0" smtClean="0"/>
              <a:t>.</a:t>
            </a:r>
          </a:p>
          <a:p>
            <a:r>
              <a:rPr lang="en-US" dirty="0" smtClean="0"/>
              <a:t>Their case went to trial in 1951.  </a:t>
            </a:r>
            <a:r>
              <a:rPr lang="en-US" dirty="0" err="1" smtClean="0"/>
              <a:t>Greenglass</a:t>
            </a:r>
            <a:r>
              <a:rPr lang="en-US" dirty="0" smtClean="0"/>
              <a:t> agreed to testify against the </a:t>
            </a:r>
            <a:r>
              <a:rPr lang="en-US" dirty="0" err="1" smtClean="0"/>
              <a:t>Rosenbergs</a:t>
            </a:r>
            <a:r>
              <a:rPr lang="en-US" dirty="0" smtClean="0"/>
              <a:t> in exchange for a lesser sentence.</a:t>
            </a:r>
          </a:p>
          <a:p>
            <a:r>
              <a:rPr lang="en-US" dirty="0" smtClean="0"/>
              <a:t>Steadfastly proclaiming their innocence, the </a:t>
            </a:r>
            <a:r>
              <a:rPr lang="en-US" dirty="0" err="1" smtClean="0"/>
              <a:t>Rosenbergs</a:t>
            </a:r>
            <a:r>
              <a:rPr lang="en-US" dirty="0" smtClean="0"/>
              <a:t> were convicted of espionage and sentenced to death.  They were executed on June 19, 1953.</a:t>
            </a:r>
          </a:p>
          <a:p>
            <a:endParaRPr lang="en-US" dirty="0"/>
          </a:p>
        </p:txBody>
      </p:sp>
    </p:spTree>
    <p:extLst>
      <p:ext uri="{BB962C8B-B14F-4D97-AF65-F5344CB8AC3E}">
        <p14:creationId xmlns:p14="http://schemas.microsoft.com/office/powerpoint/2010/main" val="29476158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McCarthy Hearings</a:t>
            </a:r>
            <a:endParaRPr lang="en-US" dirty="0"/>
          </a:p>
        </p:txBody>
      </p:sp>
      <p:sp>
        <p:nvSpPr>
          <p:cNvPr id="3" name="Content Placeholder 2"/>
          <p:cNvSpPr>
            <a:spLocks noGrp="1"/>
          </p:cNvSpPr>
          <p:nvPr>
            <p:ph sz="half" idx="1"/>
          </p:nvPr>
        </p:nvSpPr>
        <p:spPr/>
        <p:txBody>
          <a:bodyPr/>
          <a:lstStyle/>
          <a:p>
            <a:r>
              <a:rPr lang="en-US" dirty="0" smtClean="0"/>
              <a:t>Joseph McCarthy </a:t>
            </a:r>
            <a:r>
              <a:rPr lang="en-US" dirty="0"/>
              <a:t>was elected to </a:t>
            </a:r>
            <a:r>
              <a:rPr lang="en-US" dirty="0" smtClean="0"/>
              <a:t>the US </a:t>
            </a:r>
            <a:r>
              <a:rPr lang="en-US" dirty="0"/>
              <a:t>Senate in 1946 and rose to prominence in 1950 when he claimed in a speech that 205 communists had infiltrated the State Department.</a:t>
            </a:r>
          </a:p>
        </p:txBody>
      </p:sp>
      <p:pic>
        <p:nvPicPr>
          <p:cNvPr id="5" name="Content Placeholder 4" descr="joemccarthylist.jpg"/>
          <p:cNvPicPr>
            <a:picLocks noGrp="1" noChangeAspect="1"/>
          </p:cNvPicPr>
          <p:nvPr>
            <p:ph sz="half" idx="2"/>
          </p:nvPr>
        </p:nvPicPr>
        <p:blipFill>
          <a:blip r:embed="rId2">
            <a:extLst>
              <a:ext uri="{28A0092B-C50C-407E-A947-70E740481C1C}">
                <a14:useLocalDpi xmlns:a14="http://schemas.microsoft.com/office/drawing/2010/main" val="0"/>
              </a:ext>
            </a:extLst>
          </a:blip>
          <a:srcRect t="-23487" b="-23487"/>
          <a:stretch>
            <a:fillRect/>
          </a:stretch>
        </p:blipFill>
        <p:spPr/>
      </p:pic>
    </p:spTree>
    <p:extLst>
      <p:ext uri="{BB962C8B-B14F-4D97-AF65-F5344CB8AC3E}">
        <p14:creationId xmlns:p14="http://schemas.microsoft.com/office/powerpoint/2010/main" val="35610561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McCarthy Hearings</a:t>
            </a:r>
            <a:br>
              <a:rPr lang="en-US" dirty="0" smtClean="0"/>
            </a:br>
            <a:endParaRPr lang="en-US" dirty="0"/>
          </a:p>
        </p:txBody>
      </p:sp>
      <p:sp>
        <p:nvSpPr>
          <p:cNvPr id="5" name="Content Placeholder 4"/>
          <p:cNvSpPr>
            <a:spLocks noGrp="1"/>
          </p:cNvSpPr>
          <p:nvPr>
            <p:ph idx="1"/>
          </p:nvPr>
        </p:nvSpPr>
        <p:spPr/>
        <p:txBody>
          <a:bodyPr/>
          <a:lstStyle/>
          <a:p>
            <a:r>
              <a:rPr lang="en-US" dirty="0" smtClean="0"/>
              <a:t>The McCarthy hearings, conducted by the Senate Committee on Investigations, investigated:</a:t>
            </a:r>
          </a:p>
          <a:p>
            <a:pPr lvl="1"/>
            <a:r>
              <a:rPr lang="en-US" dirty="0" smtClean="0"/>
              <a:t>Alleged Communists in the State Department</a:t>
            </a:r>
          </a:p>
          <a:p>
            <a:pPr lvl="1"/>
            <a:r>
              <a:rPr lang="en-US" dirty="0" smtClean="0"/>
              <a:t>Voice of America radio</a:t>
            </a:r>
          </a:p>
          <a:p>
            <a:pPr lvl="1"/>
            <a:r>
              <a:rPr lang="en-US" dirty="0" smtClean="0"/>
              <a:t>Hollywood (the Blacklist)</a:t>
            </a:r>
          </a:p>
          <a:p>
            <a:pPr lvl="1"/>
            <a:r>
              <a:rPr lang="en-US" dirty="0" smtClean="0"/>
              <a:t>The US Army (accused the Army of being “soft on Communism”)</a:t>
            </a:r>
          </a:p>
          <a:p>
            <a:pPr lvl="1"/>
            <a:endParaRPr lang="en-US" dirty="0" smtClean="0"/>
          </a:p>
        </p:txBody>
      </p:sp>
    </p:spTree>
    <p:extLst>
      <p:ext uri="{BB962C8B-B14F-4D97-AF65-F5344CB8AC3E}">
        <p14:creationId xmlns:p14="http://schemas.microsoft.com/office/powerpoint/2010/main" val="21619585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McCarthy Hearings</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The McCarthy hearings were nationally televised from April-June 1954.</a:t>
            </a:r>
          </a:p>
          <a:p>
            <a:r>
              <a:rPr lang="en-US" dirty="0" smtClean="0"/>
              <a:t>McCarthy was investigating army security, but the Army in turn charged him with seeking preferential treatment for a former member of his staff who had joined the Army </a:t>
            </a:r>
            <a:endParaRPr lang="en-US" dirty="0"/>
          </a:p>
        </p:txBody>
      </p:sp>
      <p:pic>
        <p:nvPicPr>
          <p:cNvPr id="6" name="Content Placeholder 5" descr="History_Speeches_2015_McCarthy_Questioned_still_624x352.jpg"/>
          <p:cNvPicPr>
            <a:picLocks noGrp="1" noChangeAspect="1"/>
          </p:cNvPicPr>
          <p:nvPr>
            <p:ph sz="half" idx="2"/>
          </p:nvPr>
        </p:nvPicPr>
        <p:blipFill>
          <a:blip r:embed="rId2">
            <a:extLst>
              <a:ext uri="{28A0092B-C50C-407E-A947-70E740481C1C}">
                <a14:useLocalDpi xmlns:a14="http://schemas.microsoft.com/office/drawing/2010/main" val="0"/>
              </a:ext>
            </a:extLst>
          </a:blip>
          <a:srcRect t="-49333" b="-49333"/>
          <a:stretch>
            <a:fillRect/>
          </a:stretch>
        </p:blipFill>
        <p:spPr/>
      </p:pic>
    </p:spTree>
    <p:extLst>
      <p:ext uri="{BB962C8B-B14F-4D97-AF65-F5344CB8AC3E}">
        <p14:creationId xmlns:p14="http://schemas.microsoft.com/office/powerpoint/2010/main" val="13657764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McCarthy Hearings</a:t>
            </a:r>
            <a:endParaRPr lang="en-US" dirty="0"/>
          </a:p>
        </p:txBody>
      </p:sp>
      <p:sp>
        <p:nvSpPr>
          <p:cNvPr id="3" name="Content Placeholder 2"/>
          <p:cNvSpPr>
            <a:spLocks noGrp="1"/>
          </p:cNvSpPr>
          <p:nvPr>
            <p:ph idx="1"/>
          </p:nvPr>
        </p:nvSpPr>
        <p:spPr/>
        <p:txBody>
          <a:bodyPr>
            <a:normAutofit lnSpcReduction="10000"/>
          </a:bodyPr>
          <a:lstStyle/>
          <a:p>
            <a:r>
              <a:rPr lang="en-US" dirty="0" smtClean="0"/>
              <a:t>Televising the McCarthy hearings proved to be McCarthy’s undoing, as his aggressive interrogations, obnoxious demeanor, and constant interruptions of high ranking Army officers did not endear him to the viewers.</a:t>
            </a:r>
          </a:p>
          <a:p>
            <a:r>
              <a:rPr lang="en-US" dirty="0" smtClean="0"/>
              <a:t>As a result of this, he lost his political power and was censured by the Senate in December, 1954.  His reputation was ruined, and he died in May, 1957 from the effects of alcoholism.  </a:t>
            </a:r>
            <a:endParaRPr lang="en-US" dirty="0"/>
          </a:p>
        </p:txBody>
      </p:sp>
    </p:spTree>
    <p:extLst>
      <p:ext uri="{BB962C8B-B14F-4D97-AF65-F5344CB8AC3E}">
        <p14:creationId xmlns:p14="http://schemas.microsoft.com/office/powerpoint/2010/main" val="2148887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Berlin Wall</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As the only “free” city in Soviet occupied Eastern Europe, West Berlin was the destination for refugees from Communism</a:t>
            </a:r>
          </a:p>
          <a:p>
            <a:r>
              <a:rPr lang="en-US" dirty="0" smtClean="0"/>
              <a:t>In 1961, the East German government decides to build a wall to solve the refugee problem</a:t>
            </a:r>
            <a:endParaRPr lang="en-US" dirty="0"/>
          </a:p>
        </p:txBody>
      </p:sp>
      <p:pic>
        <p:nvPicPr>
          <p:cNvPr id="7" name="Content Placeholder 6" descr="eastwestgermany1.jpg"/>
          <p:cNvPicPr>
            <a:picLocks noGrp="1" noChangeAspect="1"/>
          </p:cNvPicPr>
          <p:nvPr>
            <p:ph sz="half" idx="2"/>
          </p:nvPr>
        </p:nvPicPr>
        <p:blipFill>
          <a:blip r:embed="rId2">
            <a:extLst>
              <a:ext uri="{28A0092B-C50C-407E-A947-70E740481C1C}">
                <a14:useLocalDpi xmlns:a14="http://schemas.microsoft.com/office/drawing/2010/main" val="0"/>
              </a:ext>
            </a:extLst>
          </a:blip>
          <a:srcRect t="-12682" b="-12682"/>
          <a:stretch>
            <a:fillRect/>
          </a:stretch>
        </p:blipFill>
        <p:spPr/>
      </p:pic>
    </p:spTree>
    <p:extLst>
      <p:ext uri="{BB962C8B-B14F-4D97-AF65-F5344CB8AC3E}">
        <p14:creationId xmlns:p14="http://schemas.microsoft.com/office/powerpoint/2010/main" val="29732794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Berlin Wall</a:t>
            </a:r>
            <a:endParaRPr lang="en-US" dirty="0"/>
          </a:p>
        </p:txBody>
      </p:sp>
      <p:pic>
        <p:nvPicPr>
          <p:cNvPr id="7" name="Content Placeholder 6" descr="berlinwall.jpg"/>
          <p:cNvPicPr>
            <a:picLocks noGrp="1" noChangeAspect="1"/>
          </p:cNvPicPr>
          <p:nvPr>
            <p:ph idx="1"/>
          </p:nvPr>
        </p:nvPicPr>
        <p:blipFill>
          <a:blip r:embed="rId2">
            <a:extLst>
              <a:ext uri="{28A0092B-C50C-407E-A947-70E740481C1C}">
                <a14:useLocalDpi xmlns:a14="http://schemas.microsoft.com/office/drawing/2010/main" val="0"/>
              </a:ext>
            </a:extLst>
          </a:blip>
          <a:srcRect t="6433" b="6433"/>
          <a:stretch>
            <a:fillRect/>
          </a:stretch>
        </p:blipFill>
        <p:spPr/>
      </p:pic>
    </p:spTree>
    <p:extLst>
      <p:ext uri="{BB962C8B-B14F-4D97-AF65-F5344CB8AC3E}">
        <p14:creationId xmlns:p14="http://schemas.microsoft.com/office/powerpoint/2010/main" val="1336053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Berlin Wall</a:t>
            </a:r>
            <a:endParaRPr lang="en-US" dirty="0"/>
          </a:p>
        </p:txBody>
      </p:sp>
      <p:pic>
        <p:nvPicPr>
          <p:cNvPr id="4" name="Content Placeholder 3" descr="9322acece21d0e8557a0d16c9f1a23a6.jpg"/>
          <p:cNvPicPr>
            <a:picLocks noGrp="1" noChangeAspect="1"/>
          </p:cNvPicPr>
          <p:nvPr>
            <p:ph idx="1"/>
          </p:nvPr>
        </p:nvPicPr>
        <p:blipFill>
          <a:blip r:embed="rId2">
            <a:extLst>
              <a:ext uri="{28A0092B-C50C-407E-A947-70E740481C1C}">
                <a14:useLocalDpi xmlns:a14="http://schemas.microsoft.com/office/drawing/2010/main" val="0"/>
              </a:ext>
            </a:extLst>
          </a:blip>
          <a:srcRect l="-8716" r="-8716"/>
          <a:stretch>
            <a:fillRect/>
          </a:stretch>
        </p:blipFill>
        <p:spPr/>
      </p:pic>
    </p:spTree>
    <p:extLst>
      <p:ext uri="{BB962C8B-B14F-4D97-AF65-F5344CB8AC3E}">
        <p14:creationId xmlns:p14="http://schemas.microsoft.com/office/powerpoint/2010/main" val="1845516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a:t>
            </a:r>
            <a:endParaRPr lang="en-US" dirty="0"/>
          </a:p>
        </p:txBody>
      </p:sp>
      <p:sp>
        <p:nvSpPr>
          <p:cNvPr id="3" name="Content Placeholder 2"/>
          <p:cNvSpPr>
            <a:spLocks noGrp="1"/>
          </p:cNvSpPr>
          <p:nvPr>
            <p:ph sz="half" idx="1"/>
          </p:nvPr>
        </p:nvSpPr>
        <p:spPr/>
        <p:txBody>
          <a:bodyPr/>
          <a:lstStyle/>
          <a:p>
            <a:r>
              <a:rPr lang="en-US" dirty="0" smtClean="0"/>
              <a:t>1959 Revolution.</a:t>
            </a:r>
          </a:p>
          <a:p>
            <a:r>
              <a:rPr lang="en-US" dirty="0" smtClean="0"/>
              <a:t>Fidel Castro leads a takeover of the </a:t>
            </a:r>
            <a:r>
              <a:rPr lang="en-US" dirty="0" err="1" smtClean="0"/>
              <a:t>dictaror</a:t>
            </a:r>
            <a:r>
              <a:rPr lang="en-US" dirty="0" smtClean="0"/>
              <a:t> </a:t>
            </a:r>
            <a:r>
              <a:rPr lang="en-US" dirty="0" err="1" smtClean="0"/>
              <a:t>Fulgencio</a:t>
            </a:r>
            <a:r>
              <a:rPr lang="en-US" dirty="0" smtClean="0"/>
              <a:t> Batista</a:t>
            </a:r>
          </a:p>
          <a:p>
            <a:r>
              <a:rPr lang="en-US" dirty="0" smtClean="0"/>
              <a:t>Establishes Communist state</a:t>
            </a:r>
          </a:p>
          <a:p>
            <a:pPr lvl="1"/>
            <a:r>
              <a:rPr lang="en-US" dirty="0" smtClean="0"/>
              <a:t>Bay of Pigs, 1961</a:t>
            </a:r>
          </a:p>
          <a:p>
            <a:pPr lvl="1"/>
            <a:r>
              <a:rPr lang="en-US" dirty="0" smtClean="0"/>
              <a:t>Cuban Missile Crisis, 1962</a:t>
            </a:r>
          </a:p>
          <a:p>
            <a:pPr lvl="1"/>
            <a:r>
              <a:rPr lang="en-US" dirty="0" smtClean="0"/>
              <a:t>Cuban blockade</a:t>
            </a:r>
            <a:endParaRPr lang="en-US" dirty="0"/>
          </a:p>
        </p:txBody>
      </p:sp>
      <p:pic>
        <p:nvPicPr>
          <p:cNvPr id="5" name="Content Placeholder 4" descr="fidel-castro-sm.jpg"/>
          <p:cNvPicPr>
            <a:picLocks noGrp="1" noChangeAspect="1"/>
          </p:cNvPicPr>
          <p:nvPr>
            <p:ph sz="half" idx="2"/>
          </p:nvPr>
        </p:nvPicPr>
        <p:blipFill>
          <a:blip r:embed="rId2">
            <a:extLst>
              <a:ext uri="{28A0092B-C50C-407E-A947-70E740481C1C}">
                <a14:useLocalDpi xmlns:a14="http://schemas.microsoft.com/office/drawing/2010/main" val="0"/>
              </a:ext>
            </a:extLst>
          </a:blip>
          <a:srcRect t="-19059" b="-19059"/>
          <a:stretch>
            <a:fillRect/>
          </a:stretch>
        </p:blipFill>
        <p:spPr/>
      </p:pic>
    </p:spTree>
    <p:extLst>
      <p:ext uri="{BB962C8B-B14F-4D97-AF65-F5344CB8AC3E}">
        <p14:creationId xmlns:p14="http://schemas.microsoft.com/office/powerpoint/2010/main" val="1757240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Death Camps</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Jews were systematically rounded up and taken to concentration camps.  </a:t>
            </a:r>
          </a:p>
          <a:p>
            <a:r>
              <a:rPr lang="en-US" dirty="0" smtClean="0"/>
              <a:t>The sick and elderly were led to gas chambers.  Those who were healthy were put to work, fed poor diets in rat and lice infested dwellings, and often died of disease or malnutrition.  </a:t>
            </a:r>
            <a:endParaRPr lang="en-US" dirty="0"/>
          </a:p>
        </p:txBody>
      </p:sp>
      <p:pic>
        <p:nvPicPr>
          <p:cNvPr id="11" name="Content Placeholder 10" descr="150123173042-08-auschwitz---restricted-super-169.jpg"/>
          <p:cNvPicPr>
            <a:picLocks noGrp="1" noChangeAspect="1"/>
          </p:cNvPicPr>
          <p:nvPr>
            <p:ph sz="half" idx="2"/>
          </p:nvPr>
        </p:nvPicPr>
        <p:blipFill>
          <a:blip r:embed="rId2">
            <a:extLst>
              <a:ext uri="{28A0092B-C50C-407E-A947-70E740481C1C}">
                <a14:useLocalDpi xmlns:a14="http://schemas.microsoft.com/office/drawing/2010/main" val="0"/>
              </a:ext>
            </a:extLst>
          </a:blip>
          <a:srcRect l="24893" r="24893"/>
          <a:stretch>
            <a:fillRect/>
          </a:stretch>
        </p:blipFill>
        <p:spPr/>
      </p:pic>
    </p:spTree>
    <p:extLst>
      <p:ext uri="{BB962C8B-B14F-4D97-AF65-F5344CB8AC3E}">
        <p14:creationId xmlns:p14="http://schemas.microsoft.com/office/powerpoint/2010/main" val="384154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Camps</a:t>
            </a:r>
            <a:endParaRPr lang="en-US" dirty="0"/>
          </a:p>
        </p:txBody>
      </p:sp>
      <p:sp>
        <p:nvSpPr>
          <p:cNvPr id="3" name="Content Placeholder 2"/>
          <p:cNvSpPr>
            <a:spLocks noGrp="1"/>
          </p:cNvSpPr>
          <p:nvPr>
            <p:ph sz="half" idx="1"/>
          </p:nvPr>
        </p:nvSpPr>
        <p:spPr/>
        <p:txBody>
          <a:bodyPr/>
          <a:lstStyle/>
          <a:p>
            <a:r>
              <a:rPr lang="en-US" dirty="0" smtClean="0"/>
              <a:t>The magnitude of the Holocaust was not known until the Allies began liberating the death camps in the final days of World War II.  Most were shocked and horrified at the conditions in the camps.  </a:t>
            </a:r>
            <a:endParaRPr lang="en-US" dirty="0"/>
          </a:p>
        </p:txBody>
      </p:sp>
      <p:pic>
        <p:nvPicPr>
          <p:cNvPr id="6" name="Content Placeholder 5" descr="article-2417823-1BB3D0A6000005DC-849_634x447.jpg"/>
          <p:cNvPicPr>
            <a:picLocks noGrp="1" noChangeAspect="1"/>
          </p:cNvPicPr>
          <p:nvPr>
            <p:ph sz="half" idx="2"/>
          </p:nvPr>
        </p:nvPicPr>
        <p:blipFill>
          <a:blip r:embed="rId2">
            <a:extLst>
              <a:ext uri="{28A0092B-C50C-407E-A947-70E740481C1C}">
                <a14:useLocalDpi xmlns:a14="http://schemas.microsoft.com/office/drawing/2010/main" val="0"/>
              </a:ext>
            </a:extLst>
          </a:blip>
          <a:srcRect l="18544" r="18544"/>
          <a:stretch>
            <a:fillRect/>
          </a:stretch>
        </p:blipFill>
        <p:spPr/>
      </p:pic>
    </p:spTree>
    <p:extLst>
      <p:ext uri="{BB962C8B-B14F-4D97-AF65-F5344CB8AC3E}">
        <p14:creationId xmlns:p14="http://schemas.microsoft.com/office/powerpoint/2010/main" val="153378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Nations</a:t>
            </a:r>
            <a:endParaRPr lang="en-US" dirty="0"/>
          </a:p>
        </p:txBody>
      </p:sp>
      <p:sp>
        <p:nvSpPr>
          <p:cNvPr id="3" name="Content Placeholder 2"/>
          <p:cNvSpPr>
            <a:spLocks noGrp="1"/>
          </p:cNvSpPr>
          <p:nvPr>
            <p:ph sz="half" idx="1"/>
          </p:nvPr>
        </p:nvSpPr>
        <p:spPr/>
        <p:txBody>
          <a:bodyPr/>
          <a:lstStyle/>
          <a:p>
            <a:r>
              <a:rPr lang="en-US" dirty="0" smtClean="0"/>
              <a:t>The United Nations was founded in 1945 to bring about “collective security.”  </a:t>
            </a:r>
          </a:p>
          <a:p>
            <a:r>
              <a:rPr lang="en-US" dirty="0" smtClean="0"/>
              <a:t>Member nations may express opinions and have diplomatic changes with other members.</a:t>
            </a:r>
            <a:endParaRPr lang="en-US" dirty="0"/>
          </a:p>
        </p:txBody>
      </p:sp>
      <p:pic>
        <p:nvPicPr>
          <p:cNvPr id="5" name="Content Placeholder 4" descr="UN_General_Assembly_hall.jpg"/>
          <p:cNvPicPr>
            <a:picLocks noGrp="1" noChangeAspect="1"/>
          </p:cNvPicPr>
          <p:nvPr>
            <p:ph sz="half" idx="2"/>
          </p:nvPr>
        </p:nvPicPr>
        <p:blipFill>
          <a:blip r:embed="rId2">
            <a:extLst>
              <a:ext uri="{28A0092B-C50C-407E-A947-70E740481C1C}">
                <a14:useLocalDpi xmlns:a14="http://schemas.microsoft.com/office/drawing/2010/main" val="0"/>
              </a:ext>
            </a:extLst>
          </a:blip>
          <a:srcRect l="22324" r="22324"/>
          <a:stretch>
            <a:fillRect/>
          </a:stretch>
        </p:blipFill>
        <p:spPr/>
      </p:pic>
    </p:spTree>
    <p:extLst>
      <p:ext uri="{BB962C8B-B14F-4D97-AF65-F5344CB8AC3E}">
        <p14:creationId xmlns:p14="http://schemas.microsoft.com/office/powerpoint/2010/main" val="223616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Nations</a:t>
            </a:r>
            <a:endParaRPr lang="en-US" dirty="0"/>
          </a:p>
        </p:txBody>
      </p:sp>
      <p:sp>
        <p:nvSpPr>
          <p:cNvPr id="5" name="Content Placeholder 4"/>
          <p:cNvSpPr>
            <a:spLocks noGrp="1"/>
          </p:cNvSpPr>
          <p:nvPr>
            <p:ph idx="1"/>
          </p:nvPr>
        </p:nvSpPr>
        <p:spPr/>
        <p:txBody>
          <a:bodyPr/>
          <a:lstStyle/>
          <a:p>
            <a:r>
              <a:rPr lang="en-US" dirty="0" smtClean="0"/>
              <a:t>The hope behind the United Nations was that as a forum for diplomatic exchange and united military action when necessary, that the dream of world peace would be achieved.</a:t>
            </a:r>
          </a:p>
          <a:p>
            <a:r>
              <a:rPr lang="en-US" dirty="0" smtClean="0"/>
              <a:t>Its record has been mixed at best, and today, it tends to be an anti-American debating society located in America and paid for by American taxpayers.</a:t>
            </a:r>
            <a:endParaRPr lang="en-US" dirty="0"/>
          </a:p>
        </p:txBody>
      </p:sp>
    </p:spTree>
    <p:extLst>
      <p:ext uri="{BB962C8B-B14F-4D97-AF65-F5344CB8AC3E}">
        <p14:creationId xmlns:p14="http://schemas.microsoft.com/office/powerpoint/2010/main" val="195166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Occupation after World War II</a:t>
            </a:r>
            <a:endParaRPr lang="en-US" dirty="0"/>
          </a:p>
        </p:txBody>
      </p:sp>
      <p:pic>
        <p:nvPicPr>
          <p:cNvPr id="4" name="Content Placeholder 3" descr="7187114_orig.gif"/>
          <p:cNvPicPr>
            <a:picLocks noGrp="1" noChangeAspect="1"/>
          </p:cNvPicPr>
          <p:nvPr>
            <p:ph idx="1"/>
          </p:nvPr>
        </p:nvPicPr>
        <p:blipFill>
          <a:blip r:embed="rId2">
            <a:extLst>
              <a:ext uri="{28A0092B-C50C-407E-A947-70E740481C1C}">
                <a14:useLocalDpi xmlns:a14="http://schemas.microsoft.com/office/drawing/2010/main" val="0"/>
              </a:ext>
            </a:extLst>
          </a:blip>
          <a:srcRect t="-3638" b="-3638"/>
          <a:stretch>
            <a:fillRect/>
          </a:stretch>
        </p:blipFill>
        <p:spPr/>
      </p:pic>
    </p:spTree>
    <p:extLst>
      <p:ext uri="{BB962C8B-B14F-4D97-AF65-F5344CB8AC3E}">
        <p14:creationId xmlns:p14="http://schemas.microsoft.com/office/powerpoint/2010/main" val="1695630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War</a:t>
            </a:r>
            <a:endParaRPr lang="en-US" dirty="0"/>
          </a:p>
        </p:txBody>
      </p:sp>
      <p:sp>
        <p:nvSpPr>
          <p:cNvPr id="3" name="Content Placeholder 2"/>
          <p:cNvSpPr>
            <a:spLocks noGrp="1"/>
          </p:cNvSpPr>
          <p:nvPr>
            <p:ph idx="1"/>
          </p:nvPr>
        </p:nvSpPr>
        <p:spPr/>
        <p:txBody>
          <a:bodyPr>
            <a:normAutofit lnSpcReduction="10000"/>
          </a:bodyPr>
          <a:lstStyle/>
          <a:p>
            <a:r>
              <a:rPr lang="en-US" dirty="0" smtClean="0"/>
              <a:t>The Cold War was a time of hostility and competition between the two remaining world powers after World War II – the US and the Soviet Union.</a:t>
            </a:r>
          </a:p>
          <a:p>
            <a:r>
              <a:rPr lang="en-US" dirty="0" smtClean="0"/>
              <a:t>The Cold War featured four things:</a:t>
            </a:r>
          </a:p>
          <a:p>
            <a:pPr lvl="1"/>
            <a:r>
              <a:rPr lang="en-US" dirty="0" smtClean="0"/>
              <a:t>Permanent Soviet Occupation of Eastern Europe</a:t>
            </a:r>
          </a:p>
          <a:p>
            <a:pPr lvl="1"/>
            <a:r>
              <a:rPr lang="en-US" dirty="0" smtClean="0"/>
              <a:t>“Domino Theory” of the Spread of Communism</a:t>
            </a:r>
          </a:p>
          <a:p>
            <a:pPr lvl="1"/>
            <a:r>
              <a:rPr lang="en-US" dirty="0" smtClean="0"/>
              <a:t>Arms Race</a:t>
            </a:r>
          </a:p>
          <a:p>
            <a:pPr lvl="1"/>
            <a:r>
              <a:rPr lang="en-US" dirty="0" smtClean="0"/>
              <a:t>Occasional “proxy wars”</a:t>
            </a:r>
            <a:endParaRPr lang="en-US" dirty="0"/>
          </a:p>
        </p:txBody>
      </p:sp>
    </p:spTree>
    <p:extLst>
      <p:ext uri="{BB962C8B-B14F-4D97-AF65-F5344CB8AC3E}">
        <p14:creationId xmlns:p14="http://schemas.microsoft.com/office/powerpoint/2010/main" val="1132764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Marshall Plan</a:t>
            </a:r>
            <a:endParaRPr lang="en-US" dirty="0"/>
          </a:p>
        </p:txBody>
      </p:sp>
      <p:sp>
        <p:nvSpPr>
          <p:cNvPr id="3" name="Content Placeholder 2"/>
          <p:cNvSpPr>
            <a:spLocks noGrp="1"/>
          </p:cNvSpPr>
          <p:nvPr>
            <p:ph idx="1"/>
          </p:nvPr>
        </p:nvSpPr>
        <p:spPr/>
        <p:txBody>
          <a:bodyPr/>
          <a:lstStyle/>
          <a:p>
            <a:r>
              <a:rPr lang="en-US" dirty="0" smtClean="0"/>
              <a:t> A comprehensive program providing aid to rebuild war-torn Western Europe.  </a:t>
            </a:r>
          </a:p>
          <a:p>
            <a:r>
              <a:rPr lang="en-US" dirty="0" smtClean="0"/>
              <a:t>$12 billion (approximately $120 billion today) was given for the purposes of </a:t>
            </a:r>
          </a:p>
          <a:p>
            <a:pPr lvl="1"/>
            <a:r>
              <a:rPr lang="en-US" dirty="0" smtClean="0"/>
              <a:t>Relief</a:t>
            </a:r>
          </a:p>
          <a:p>
            <a:pPr lvl="1"/>
            <a:r>
              <a:rPr lang="en-US" dirty="0" smtClean="0"/>
              <a:t>Rebuilding</a:t>
            </a:r>
          </a:p>
          <a:p>
            <a:pPr lvl="1"/>
            <a:r>
              <a:rPr lang="en-US" dirty="0" smtClean="0"/>
              <a:t>Reform</a:t>
            </a:r>
          </a:p>
        </p:txBody>
      </p:sp>
    </p:spTree>
    <p:extLst>
      <p:ext uri="{BB962C8B-B14F-4D97-AF65-F5344CB8AC3E}">
        <p14:creationId xmlns:p14="http://schemas.microsoft.com/office/powerpoint/2010/main" val="3610843855"/>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3703</TotalTime>
  <Words>1262</Words>
  <Application>Microsoft Macintosh PowerPoint</Application>
  <PresentationFormat>On-screen Show (4:3)</PresentationFormat>
  <Paragraphs>95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Black</vt:lpstr>
      <vt:lpstr>The Cold War</vt:lpstr>
      <vt:lpstr>Holocaust</vt:lpstr>
      <vt:lpstr>Death Camps</vt:lpstr>
      <vt:lpstr>Death Camps</vt:lpstr>
      <vt:lpstr>United Nations</vt:lpstr>
      <vt:lpstr>United Nations</vt:lpstr>
      <vt:lpstr>Occupation after World War II</vt:lpstr>
      <vt:lpstr>Cold War</vt:lpstr>
      <vt:lpstr>Marshall Plan</vt:lpstr>
      <vt:lpstr>Marshall Plan</vt:lpstr>
      <vt:lpstr>Success of Marshall Plan</vt:lpstr>
      <vt:lpstr>Revolution in China</vt:lpstr>
      <vt:lpstr>Korean War 1950-1953</vt:lpstr>
      <vt:lpstr>Korean War</vt:lpstr>
      <vt:lpstr>MacArthur Recalled</vt:lpstr>
      <vt:lpstr>Outcome of the war</vt:lpstr>
      <vt:lpstr>Domino Theory</vt:lpstr>
      <vt:lpstr>Containment</vt:lpstr>
      <vt:lpstr>Second Red Scare</vt:lpstr>
      <vt:lpstr>Rosenbergs</vt:lpstr>
      <vt:lpstr>Arrest and Conviction</vt:lpstr>
      <vt:lpstr>McCarthy Hearings</vt:lpstr>
      <vt:lpstr> McCarthy Hearings </vt:lpstr>
      <vt:lpstr>McCarthy Hearings</vt:lpstr>
      <vt:lpstr>McCarthy Hearings</vt:lpstr>
      <vt:lpstr>Berlin Wall</vt:lpstr>
      <vt:lpstr>Berlin Wall</vt:lpstr>
      <vt:lpstr>Berlin Wall</vt:lpstr>
      <vt:lpstr>Cuba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dc:title>
  <dc:creator>Daniel Clay</dc:creator>
  <cp:lastModifiedBy>Daniel Clay</cp:lastModifiedBy>
  <cp:revision>17</cp:revision>
  <dcterms:created xsi:type="dcterms:W3CDTF">2016-04-28T00:39:29Z</dcterms:created>
  <dcterms:modified xsi:type="dcterms:W3CDTF">2017-04-12T00:18:23Z</dcterms:modified>
</cp:coreProperties>
</file>