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9" r:id="rId3"/>
    <p:sldId id="270" r:id="rId4"/>
    <p:sldId id="257" r:id="rId5"/>
    <p:sldId id="258" r:id="rId6"/>
    <p:sldId id="259" r:id="rId7"/>
    <p:sldId id="260" r:id="rId8"/>
    <p:sldId id="271" r:id="rId9"/>
    <p:sldId id="261" r:id="rId10"/>
    <p:sldId id="262" r:id="rId11"/>
    <p:sldId id="263" r:id="rId12"/>
    <p:sldId id="264" r:id="rId13"/>
    <p:sldId id="265" r:id="rId14"/>
    <p:sldId id="266" r:id="rId15"/>
    <p:sldId id="267" r:id="rId16"/>
    <p:sldId id="268" r:id="rId17"/>
    <p:sldId id="272" r:id="rId18"/>
    <p:sldId id="273" r:id="rId19"/>
    <p:sldId id="274" r:id="rId20"/>
    <p:sldId id="276" r:id="rId21"/>
    <p:sldId id="277" r:id="rId22"/>
    <p:sldId id="278" r:id="rId23"/>
    <p:sldId id="279" r:id="rId24"/>
    <p:sldId id="281" r:id="rId25"/>
    <p:sldId id="280"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21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04A5E0-865A-224E-A5F1-280AB0F1AB73}" type="datetimeFigureOut">
              <a:rPr lang="en-US" smtClean="0"/>
              <a:t>5/5/16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7977E-B64B-3C49-8703-FCD4E722A5FC}"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04A5E0-865A-224E-A5F1-280AB0F1AB73}" type="datetimeFigureOut">
              <a:rPr lang="en-US" smtClean="0"/>
              <a:t>5/5/16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7977E-B64B-3C49-8703-FCD4E722A5FC}"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04A5E0-865A-224E-A5F1-280AB0F1AB73}" type="datetimeFigureOut">
              <a:rPr lang="en-US" smtClean="0"/>
              <a:t>5/5/16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7977E-B64B-3C49-8703-FCD4E722A5FC}"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04A5E0-865A-224E-A5F1-280AB0F1AB73}" type="datetimeFigureOut">
              <a:rPr lang="en-US" smtClean="0"/>
              <a:t>5/5/16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7977E-B64B-3C49-8703-FCD4E722A5FC}"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04A5E0-865A-224E-A5F1-280AB0F1AB73}" type="datetimeFigureOut">
              <a:rPr lang="en-US" smtClean="0"/>
              <a:t>5/5/16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7977E-B64B-3C49-8703-FCD4E722A5FC}"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04A5E0-865A-224E-A5F1-280AB0F1AB73}" type="datetimeFigureOut">
              <a:rPr lang="en-US" smtClean="0"/>
              <a:t>5/5/16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7977E-B64B-3C49-8703-FCD4E722A5FC}"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04A5E0-865A-224E-A5F1-280AB0F1AB73}" type="datetimeFigureOut">
              <a:rPr lang="en-US" smtClean="0"/>
              <a:t>5/5/16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57977E-B64B-3C49-8703-FCD4E722A5FC}"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04A5E0-865A-224E-A5F1-280AB0F1AB73}" type="datetimeFigureOut">
              <a:rPr lang="en-US" smtClean="0"/>
              <a:t>5/5/16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7977E-B64B-3C49-8703-FCD4E722A5FC}"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4A5E0-865A-224E-A5F1-280AB0F1AB73}" type="datetimeFigureOut">
              <a:rPr lang="en-US" smtClean="0"/>
              <a:t>5/5/16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7977E-B64B-3C49-8703-FCD4E722A5FC}"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04A5E0-865A-224E-A5F1-280AB0F1AB73}" type="datetimeFigureOut">
              <a:rPr lang="en-US" smtClean="0"/>
              <a:t>5/5/16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7977E-B64B-3C49-8703-FCD4E722A5FC}"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04A5E0-865A-224E-A5F1-280AB0F1AB73}" type="datetimeFigureOut">
              <a:rPr lang="en-US" smtClean="0"/>
              <a:t>5/5/16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7977E-B64B-3C49-8703-FCD4E722A5FC}"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4A5E0-865A-224E-A5F1-280AB0F1AB73}" type="datetimeFigureOut">
              <a:rPr lang="en-US" smtClean="0"/>
              <a:t>5/5/16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7977E-B64B-3C49-8703-FCD4E722A5FC}"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Cold War:  Part Two</a:t>
            </a:r>
            <a:endParaRPr lang="en-US" dirty="0"/>
          </a:p>
        </p:txBody>
      </p:sp>
      <p:sp>
        <p:nvSpPr>
          <p:cNvPr id="3" name="Subtitle 2"/>
          <p:cNvSpPr>
            <a:spLocks noGrp="1"/>
          </p:cNvSpPr>
          <p:nvPr>
            <p:ph type="subTitle" idx="1"/>
          </p:nvPr>
        </p:nvSpPr>
        <p:spPr/>
        <p:txBody>
          <a:bodyPr/>
          <a:lstStyle/>
          <a:p>
            <a:r>
              <a:rPr lang="en-US" dirty="0" smtClean="0"/>
              <a:t>1963-1991</a:t>
            </a:r>
            <a:endParaRPr lang="en-US" dirty="0"/>
          </a:p>
        </p:txBody>
      </p:sp>
    </p:spTree>
    <p:extLst>
      <p:ext uri="{BB962C8B-B14F-4D97-AF65-F5344CB8AC3E}">
        <p14:creationId xmlns:p14="http://schemas.microsoft.com/office/powerpoint/2010/main" val="3800344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Society</a:t>
            </a:r>
            <a:endParaRPr lang="en-US" dirty="0"/>
          </a:p>
        </p:txBody>
      </p:sp>
      <p:sp>
        <p:nvSpPr>
          <p:cNvPr id="3" name="Content Placeholder 2"/>
          <p:cNvSpPr>
            <a:spLocks noGrp="1"/>
          </p:cNvSpPr>
          <p:nvPr>
            <p:ph sz="half" idx="1"/>
          </p:nvPr>
        </p:nvSpPr>
        <p:spPr/>
        <p:txBody>
          <a:bodyPr/>
          <a:lstStyle/>
          <a:p>
            <a:r>
              <a:rPr lang="en-US" u="sng" dirty="0" smtClean="0"/>
              <a:t>The Great Society</a:t>
            </a:r>
            <a:r>
              <a:rPr lang="en-US" dirty="0" smtClean="0"/>
              <a:t> was a series of programs that established much of the modern welfare system.  Medicare, Medicaid, Welfare Payments, Food Stamps, and Aid to Families of Dependent Children were started in 1964-65</a:t>
            </a:r>
            <a:endParaRPr lang="en-US" u="sng" dirty="0"/>
          </a:p>
        </p:txBody>
      </p:sp>
      <p:pic>
        <p:nvPicPr>
          <p:cNvPr id="7" name="Content Placeholder 6" descr="food-stamp.jpg"/>
          <p:cNvPicPr>
            <a:picLocks noGrp="1" noChangeAspect="1"/>
          </p:cNvPicPr>
          <p:nvPr>
            <p:ph sz="half" idx="2"/>
          </p:nvPr>
        </p:nvPicPr>
        <p:blipFill>
          <a:blip r:embed="rId2">
            <a:extLst>
              <a:ext uri="{28A0092B-C50C-407E-A947-70E740481C1C}">
                <a14:useLocalDpi xmlns:a14="http://schemas.microsoft.com/office/drawing/2010/main" val="0"/>
              </a:ext>
            </a:extLst>
          </a:blip>
          <a:srcRect l="20866" r="20866"/>
          <a:stretch>
            <a:fillRect/>
          </a:stretch>
        </p:blipFill>
        <p:spPr/>
      </p:pic>
    </p:spTree>
    <p:extLst>
      <p:ext uri="{BB962C8B-B14F-4D97-AF65-F5344CB8AC3E}">
        <p14:creationId xmlns:p14="http://schemas.microsoft.com/office/powerpoint/2010/main" val="769914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Vietnam War</a:t>
            </a:r>
            <a:endParaRPr lang="en-US" dirty="0"/>
          </a:p>
        </p:txBody>
      </p:sp>
      <p:sp>
        <p:nvSpPr>
          <p:cNvPr id="3" name="Content Placeholder 2"/>
          <p:cNvSpPr>
            <a:spLocks noGrp="1"/>
          </p:cNvSpPr>
          <p:nvPr>
            <p:ph idx="1"/>
          </p:nvPr>
        </p:nvSpPr>
        <p:spPr/>
        <p:txBody>
          <a:bodyPr>
            <a:normAutofit lnSpcReduction="10000"/>
          </a:bodyPr>
          <a:lstStyle/>
          <a:p>
            <a:r>
              <a:rPr lang="en-US" dirty="0" smtClean="0"/>
              <a:t>The Gulf on Tonkin incident on August 2, 1964 provoked American involvement in the war.</a:t>
            </a:r>
          </a:p>
          <a:p>
            <a:r>
              <a:rPr lang="en-US" dirty="0" smtClean="0"/>
              <a:t>It was claimed that the </a:t>
            </a:r>
            <a:r>
              <a:rPr lang="en-US" i="1" dirty="0" smtClean="0"/>
              <a:t>USS Maddox</a:t>
            </a:r>
            <a:r>
              <a:rPr lang="en-US" dirty="0" smtClean="0"/>
              <a:t> was fired on by North Vietnamese missiles while patrolling in the Gulf of Tonkin, off the coast of Vietnam.  There were also claims of a second incident on August 4.</a:t>
            </a:r>
          </a:p>
          <a:p>
            <a:r>
              <a:rPr lang="en-US" dirty="0" smtClean="0"/>
              <a:t>Later investigations showed that both of these reports were highly doubtful.  </a:t>
            </a:r>
            <a:endParaRPr lang="en-US" dirty="0"/>
          </a:p>
        </p:txBody>
      </p:sp>
    </p:spTree>
    <p:extLst>
      <p:ext uri="{BB962C8B-B14F-4D97-AF65-F5344CB8AC3E}">
        <p14:creationId xmlns:p14="http://schemas.microsoft.com/office/powerpoint/2010/main" val="1542417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Gulf of Tonkin Resolution</a:t>
            </a:r>
            <a:endParaRPr lang="en-US" dirty="0"/>
          </a:p>
        </p:txBody>
      </p:sp>
      <p:sp>
        <p:nvSpPr>
          <p:cNvPr id="3" name="Content Placeholder 2"/>
          <p:cNvSpPr>
            <a:spLocks noGrp="1"/>
          </p:cNvSpPr>
          <p:nvPr>
            <p:ph sz="half" idx="1"/>
          </p:nvPr>
        </p:nvSpPr>
        <p:spPr/>
        <p:txBody>
          <a:bodyPr>
            <a:normAutofit fontScale="92500"/>
          </a:bodyPr>
          <a:lstStyle/>
          <a:p>
            <a:r>
              <a:rPr lang="en-US" dirty="0" smtClean="0"/>
              <a:t>Nevertheless, Congress authorized the President to conduct military operations in Southeast Asia without a declaration of war. This began a 10 year involvement in Vietnam that was costly in lives and spending and very unpopular with the American people. </a:t>
            </a:r>
            <a:endParaRPr lang="en-US" dirty="0"/>
          </a:p>
        </p:txBody>
      </p:sp>
      <p:pic>
        <p:nvPicPr>
          <p:cNvPr id="5" name="Content Placeholder 4" descr="910POQ-p.jpg"/>
          <p:cNvPicPr>
            <a:picLocks noGrp="1" noChangeAspect="1"/>
          </p:cNvPicPr>
          <p:nvPr>
            <p:ph sz="half" idx="2"/>
          </p:nvPr>
        </p:nvPicPr>
        <p:blipFill>
          <a:blip r:embed="rId2">
            <a:extLst>
              <a:ext uri="{28A0092B-C50C-407E-A947-70E740481C1C}">
                <a14:useLocalDpi xmlns:a14="http://schemas.microsoft.com/office/drawing/2010/main" val="0"/>
              </a:ext>
            </a:extLst>
          </a:blip>
          <a:srcRect l="-10127" r="-10127"/>
          <a:stretch>
            <a:fillRect/>
          </a:stretch>
        </p:blipFill>
        <p:spPr/>
      </p:pic>
    </p:spTree>
    <p:extLst>
      <p:ext uri="{BB962C8B-B14F-4D97-AF65-F5344CB8AC3E}">
        <p14:creationId xmlns:p14="http://schemas.microsoft.com/office/powerpoint/2010/main" val="366018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 War</a:t>
            </a:r>
            <a:endParaRPr lang="en-US" dirty="0"/>
          </a:p>
        </p:txBody>
      </p:sp>
      <p:sp>
        <p:nvSpPr>
          <p:cNvPr id="3" name="Content Placeholder 2"/>
          <p:cNvSpPr>
            <a:spLocks noGrp="1"/>
          </p:cNvSpPr>
          <p:nvPr>
            <p:ph idx="1"/>
          </p:nvPr>
        </p:nvSpPr>
        <p:spPr/>
        <p:txBody>
          <a:bodyPr>
            <a:normAutofit lnSpcReduction="10000"/>
          </a:bodyPr>
          <a:lstStyle/>
          <a:p>
            <a:r>
              <a:rPr lang="en-US" dirty="0" smtClean="0"/>
              <a:t>At its peak, the US deployed almost 400,000 men to Vietnam.</a:t>
            </a:r>
          </a:p>
          <a:p>
            <a:r>
              <a:rPr lang="en-US" dirty="0" smtClean="0"/>
              <a:t>This was the first war in which live footage was shown on network news.</a:t>
            </a:r>
          </a:p>
          <a:p>
            <a:r>
              <a:rPr lang="en-US" dirty="0" smtClean="0"/>
              <a:t>Americans were treated to the slaughter of their own troops while watching the news in the comfort of their homes.</a:t>
            </a:r>
          </a:p>
          <a:p>
            <a:r>
              <a:rPr lang="en-US" dirty="0" smtClean="0"/>
              <a:t>Over 58,000 American lives were lost in </a:t>
            </a:r>
            <a:r>
              <a:rPr lang="en-US" dirty="0" err="1" smtClean="0"/>
              <a:t>Vietnman</a:t>
            </a:r>
            <a:endParaRPr lang="en-US" dirty="0"/>
          </a:p>
        </p:txBody>
      </p:sp>
    </p:spTree>
    <p:extLst>
      <p:ext uri="{BB962C8B-B14F-4D97-AF65-F5344CB8AC3E}">
        <p14:creationId xmlns:p14="http://schemas.microsoft.com/office/powerpoint/2010/main" val="294301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Was This War So Unpopular?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appeared that President Johnson’s escalation of American involvement was founded on dubious premises (the Gulf of Tonkin incident that probably really wasn’t, the domino theory of the expansion of Communism . . . )</a:t>
            </a:r>
          </a:p>
          <a:p>
            <a:r>
              <a:rPr lang="en-US" dirty="0" smtClean="0"/>
              <a:t>This appearance of deception by the government began to lead to a great distrust of the government by the American people. </a:t>
            </a:r>
          </a:p>
          <a:p>
            <a:r>
              <a:rPr lang="en-US" dirty="0" smtClean="0"/>
              <a:t>It was far away, didn’t seem to have anything to do with American interests, and the reasons for American involvement were not simple to explain </a:t>
            </a:r>
            <a:endParaRPr lang="en-US" dirty="0"/>
          </a:p>
        </p:txBody>
      </p:sp>
    </p:spTree>
    <p:extLst>
      <p:ext uri="{BB962C8B-B14F-4D97-AF65-F5344CB8AC3E}">
        <p14:creationId xmlns:p14="http://schemas.microsoft.com/office/powerpoint/2010/main" val="495332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Draft</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From 1940-1973, the US Military used conscription (the draft) to fill personnel needs that volunteers could not fill.  </a:t>
            </a:r>
          </a:p>
          <a:p>
            <a:r>
              <a:rPr lang="en-US" dirty="0" smtClean="0"/>
              <a:t>Upon reaching 18 years of age, men were (and still are) required to register for Selective Service.  Over two million soldiers were drafted during the Vietnam War</a:t>
            </a:r>
            <a:endParaRPr lang="en-US" dirty="0"/>
          </a:p>
        </p:txBody>
      </p:sp>
      <p:pic>
        <p:nvPicPr>
          <p:cNvPr id="5" name="Content Placeholder 4" descr="846394887.jpg"/>
          <p:cNvPicPr>
            <a:picLocks noGrp="1" noChangeAspect="1"/>
          </p:cNvPicPr>
          <p:nvPr>
            <p:ph sz="half" idx="2"/>
          </p:nvPr>
        </p:nvPicPr>
        <p:blipFill>
          <a:blip r:embed="rId2">
            <a:extLst>
              <a:ext uri="{28A0092B-C50C-407E-A947-70E740481C1C}">
                <a14:useLocalDpi xmlns:a14="http://schemas.microsoft.com/office/drawing/2010/main" val="0"/>
              </a:ext>
            </a:extLst>
          </a:blip>
          <a:srcRect t="-39520" b="-39520"/>
          <a:stretch>
            <a:fillRect/>
          </a:stretch>
        </p:blipFill>
        <p:spPr/>
      </p:pic>
    </p:spTree>
    <p:extLst>
      <p:ext uri="{BB962C8B-B14F-4D97-AF65-F5344CB8AC3E}">
        <p14:creationId xmlns:p14="http://schemas.microsoft.com/office/powerpoint/2010/main" val="311590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Protest Movements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Protests against the war broke out all across America, but particularly on college campuses.</a:t>
            </a:r>
          </a:p>
          <a:p>
            <a:r>
              <a:rPr lang="en-US" dirty="0" smtClean="0"/>
              <a:t>This was the era of the “credibility gap.’  For each new escalation in Vietnam, the President promised victory.  However, all that these led to were further escalations in American involvement.</a:t>
            </a:r>
            <a:endParaRPr lang="en-US" dirty="0"/>
          </a:p>
        </p:txBody>
      </p:sp>
      <p:pic>
        <p:nvPicPr>
          <p:cNvPr id="5" name="Content Placeholder 4" descr="a90e8484c651ed59a02e22247e623cd9.jpg"/>
          <p:cNvPicPr>
            <a:picLocks noGrp="1" noChangeAspect="1"/>
          </p:cNvPicPr>
          <p:nvPr>
            <p:ph sz="half" idx="2"/>
          </p:nvPr>
        </p:nvPicPr>
        <p:blipFill>
          <a:blip r:embed="rId2">
            <a:extLst>
              <a:ext uri="{28A0092B-C50C-407E-A947-70E740481C1C}">
                <a14:useLocalDpi xmlns:a14="http://schemas.microsoft.com/office/drawing/2010/main" val="0"/>
              </a:ext>
            </a:extLst>
          </a:blip>
          <a:srcRect l="19438" r="19438"/>
          <a:stretch>
            <a:fillRect/>
          </a:stretch>
        </p:blipFill>
        <p:spPr/>
      </p:pic>
    </p:spTree>
    <p:extLst>
      <p:ext uri="{BB962C8B-B14F-4D97-AF65-F5344CB8AC3E}">
        <p14:creationId xmlns:p14="http://schemas.microsoft.com/office/powerpoint/2010/main" val="1326187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Nixon gets elected</a:t>
            </a:r>
            <a:endParaRPr lang="en-US" dirty="0"/>
          </a:p>
        </p:txBody>
      </p:sp>
      <p:sp>
        <p:nvSpPr>
          <p:cNvPr id="3" name="Content Placeholder 2"/>
          <p:cNvSpPr>
            <a:spLocks noGrp="1"/>
          </p:cNvSpPr>
          <p:nvPr>
            <p:ph sz="half" idx="1"/>
          </p:nvPr>
        </p:nvSpPr>
        <p:spPr/>
        <p:txBody>
          <a:bodyPr/>
          <a:lstStyle/>
          <a:p>
            <a:r>
              <a:rPr lang="en-US" dirty="0" smtClean="0"/>
              <a:t>In the 1968 election, President Johnson had lost the support of his own party and did not run for re-election.  Richard M. Nixon, Eisenhower’s Vice-President, won the election on a peace platform.</a:t>
            </a:r>
            <a:endParaRPr lang="en-US" dirty="0"/>
          </a:p>
        </p:txBody>
      </p:sp>
      <p:pic>
        <p:nvPicPr>
          <p:cNvPr id="5" name="Content Placeholder 4" descr="rn-2-m.jpg"/>
          <p:cNvPicPr>
            <a:picLocks noGrp="1" noChangeAspect="1"/>
          </p:cNvPicPr>
          <p:nvPr>
            <p:ph sz="half" idx="2"/>
          </p:nvPr>
        </p:nvPicPr>
        <p:blipFill>
          <a:blip r:embed="rId2">
            <a:extLst>
              <a:ext uri="{28A0092B-C50C-407E-A947-70E740481C1C}">
                <a14:useLocalDpi xmlns:a14="http://schemas.microsoft.com/office/drawing/2010/main" val="0"/>
              </a:ext>
            </a:extLst>
          </a:blip>
          <a:srcRect l="-11411" r="-11411"/>
          <a:stretch>
            <a:fillRect/>
          </a:stretch>
        </p:blipFill>
        <p:spPr/>
      </p:pic>
    </p:spTree>
    <p:extLst>
      <p:ext uri="{BB962C8B-B14F-4D97-AF65-F5344CB8AC3E}">
        <p14:creationId xmlns:p14="http://schemas.microsoft.com/office/powerpoint/2010/main" val="2275642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Features of Nixon Administration</a:t>
            </a:r>
            <a:endParaRPr lang="en-US" dirty="0"/>
          </a:p>
        </p:txBody>
      </p:sp>
      <p:sp>
        <p:nvSpPr>
          <p:cNvPr id="3" name="Content Placeholder 2"/>
          <p:cNvSpPr>
            <a:spLocks noGrp="1"/>
          </p:cNvSpPr>
          <p:nvPr>
            <p:ph sz="half" idx="1"/>
          </p:nvPr>
        </p:nvSpPr>
        <p:spPr/>
        <p:txBody>
          <a:bodyPr>
            <a:normAutofit lnSpcReduction="10000"/>
          </a:bodyPr>
          <a:lstStyle/>
          <a:p>
            <a:r>
              <a:rPr lang="en-US" dirty="0" err="1" smtClean="0"/>
              <a:t>Withdrawl</a:t>
            </a:r>
            <a:r>
              <a:rPr lang="en-US" dirty="0" smtClean="0"/>
              <a:t> of American troops from Vietnam and peace treaty (took two terms to do this)</a:t>
            </a:r>
          </a:p>
          <a:p>
            <a:r>
              <a:rPr lang="en-US" dirty="0" smtClean="0"/>
              <a:t>“Détente” – a new approach to relations with Communist nations</a:t>
            </a:r>
          </a:p>
          <a:p>
            <a:r>
              <a:rPr lang="en-US" dirty="0" smtClean="0"/>
              <a:t>Watergate and impeachment</a:t>
            </a:r>
            <a:endParaRPr lang="en-US" dirty="0"/>
          </a:p>
        </p:txBody>
      </p:sp>
      <p:pic>
        <p:nvPicPr>
          <p:cNvPr id="5" name="Content Placeholder 4" descr="ScaleWidthWyI1NDAiXQ-Nixon-in-China-landscape.jpg"/>
          <p:cNvPicPr>
            <a:picLocks noGrp="1" noChangeAspect="1"/>
          </p:cNvPicPr>
          <p:nvPr>
            <p:ph sz="half" idx="2"/>
          </p:nvPr>
        </p:nvPicPr>
        <p:blipFill>
          <a:blip r:embed="rId2">
            <a:extLst>
              <a:ext uri="{28A0092B-C50C-407E-A947-70E740481C1C}">
                <a14:useLocalDpi xmlns:a14="http://schemas.microsoft.com/office/drawing/2010/main" val="0"/>
              </a:ext>
            </a:extLst>
          </a:blip>
          <a:srcRect l="18438" r="18438"/>
          <a:stretch>
            <a:fillRect/>
          </a:stretch>
        </p:blipFill>
        <p:spPr/>
      </p:pic>
    </p:spTree>
    <p:extLst>
      <p:ext uri="{BB962C8B-B14F-4D97-AF65-F5344CB8AC3E}">
        <p14:creationId xmlns:p14="http://schemas.microsoft.com/office/powerpoint/2010/main" val="331093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Nixon Resigns To Avoid Impeachment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Watergate Scandal and obstruction of justice.</a:t>
            </a:r>
          </a:p>
          <a:p>
            <a:r>
              <a:rPr lang="en-US" dirty="0" smtClean="0"/>
              <a:t>Nixon probably would have been removed from office and perhaps even prosecuted in </a:t>
            </a:r>
            <a:r>
              <a:rPr lang="en-US" dirty="0" err="1" smtClean="0"/>
              <a:t>crimminal</a:t>
            </a:r>
            <a:r>
              <a:rPr lang="en-US" dirty="0" smtClean="0"/>
              <a:t> court.</a:t>
            </a:r>
          </a:p>
          <a:p>
            <a:r>
              <a:rPr lang="en-US" dirty="0" smtClean="0"/>
              <a:t>Nixon resigns on August 9, 1974, and is immediately pardoned by the new President, Gerald R. Ford</a:t>
            </a:r>
            <a:endParaRPr lang="en-US" dirty="0"/>
          </a:p>
        </p:txBody>
      </p:sp>
      <p:pic>
        <p:nvPicPr>
          <p:cNvPr id="5" name="Content Placeholder 4" descr="MTE1ODA0OTcxNjI5Nzc0MzQ5.jpg"/>
          <p:cNvPicPr>
            <a:picLocks noGrp="1" noChangeAspect="1"/>
          </p:cNvPicPr>
          <p:nvPr>
            <p:ph sz="half" idx="2"/>
          </p:nvPr>
        </p:nvPicPr>
        <p:blipFill>
          <a:blip r:embed="rId2">
            <a:extLst>
              <a:ext uri="{28A0092B-C50C-407E-A947-70E740481C1C}">
                <a14:useLocalDpi xmlns:a14="http://schemas.microsoft.com/office/drawing/2010/main" val="0"/>
              </a:ext>
            </a:extLst>
          </a:blip>
          <a:srcRect t="-6034" b="-6034"/>
          <a:stretch>
            <a:fillRect/>
          </a:stretch>
        </p:blipFill>
        <p:spPr/>
      </p:pic>
    </p:spTree>
    <p:extLst>
      <p:ext uri="{BB962C8B-B14F-4D97-AF65-F5344CB8AC3E}">
        <p14:creationId xmlns:p14="http://schemas.microsoft.com/office/powerpoint/2010/main" val="1361946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War Basics</a:t>
            </a:r>
            <a:endParaRPr lang="en-US" dirty="0"/>
          </a:p>
        </p:txBody>
      </p:sp>
      <p:sp>
        <p:nvSpPr>
          <p:cNvPr id="3" name="Content Placeholder 2"/>
          <p:cNvSpPr>
            <a:spLocks noGrp="1"/>
          </p:cNvSpPr>
          <p:nvPr>
            <p:ph sz="half" idx="1"/>
          </p:nvPr>
        </p:nvSpPr>
        <p:spPr/>
        <p:txBody>
          <a:bodyPr>
            <a:normAutofit fontScale="92500"/>
          </a:bodyPr>
          <a:lstStyle/>
          <a:p>
            <a:r>
              <a:rPr lang="en-US" dirty="0" smtClean="0"/>
              <a:t>US vs. USSR</a:t>
            </a:r>
          </a:p>
          <a:p>
            <a:r>
              <a:rPr lang="en-US" dirty="0" smtClean="0"/>
              <a:t>Enough nuclear weapons for Mutually Assured Destruction (MAD)</a:t>
            </a:r>
          </a:p>
          <a:p>
            <a:r>
              <a:rPr lang="en-US" dirty="0" smtClean="0"/>
              <a:t>“Cold” because it was an arms race rather than a nation-to-nation combat</a:t>
            </a:r>
          </a:p>
          <a:p>
            <a:r>
              <a:rPr lang="en-US" dirty="0" smtClean="0"/>
              <a:t>Featured “proxy wars” – Korea and Vietnam</a:t>
            </a:r>
            <a:endParaRPr lang="en-US" dirty="0"/>
          </a:p>
        </p:txBody>
      </p:sp>
      <p:pic>
        <p:nvPicPr>
          <p:cNvPr id="5" name="Content Placeholder 4" descr="MRBM-IRBM.jpg"/>
          <p:cNvPicPr>
            <a:picLocks noGrp="1" noChangeAspect="1"/>
          </p:cNvPicPr>
          <p:nvPr>
            <p:ph sz="half" idx="2"/>
          </p:nvPr>
        </p:nvPicPr>
        <p:blipFill>
          <a:blip r:embed="rId2">
            <a:extLst>
              <a:ext uri="{28A0092B-C50C-407E-A947-70E740481C1C}">
                <a14:useLocalDpi xmlns:a14="http://schemas.microsoft.com/office/drawing/2010/main" val="0"/>
              </a:ext>
            </a:extLst>
          </a:blip>
          <a:srcRect l="18979" r="18979"/>
          <a:stretch>
            <a:fillRect/>
          </a:stretch>
        </p:blipFill>
        <p:spPr/>
      </p:pic>
    </p:spTree>
    <p:extLst>
      <p:ext uri="{BB962C8B-B14F-4D97-AF65-F5344CB8AC3E}">
        <p14:creationId xmlns:p14="http://schemas.microsoft.com/office/powerpoint/2010/main" val="408006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Ronald Reagan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Both Ford and Jimmy Carter were weak Presidents.</a:t>
            </a:r>
          </a:p>
          <a:p>
            <a:r>
              <a:rPr lang="en-US" dirty="0"/>
              <a:t>In the aftermath of </a:t>
            </a:r>
            <a:r>
              <a:rPr lang="en-US" dirty="0" err="1"/>
              <a:t>Vietman</a:t>
            </a:r>
            <a:r>
              <a:rPr lang="en-US" dirty="0"/>
              <a:t> and Watergate, the media had taken an adversarial role to the office of President.  Trust between the office of the President and the American people had broken down</a:t>
            </a:r>
          </a:p>
          <a:p>
            <a:endParaRPr lang="en-US" dirty="0"/>
          </a:p>
        </p:txBody>
      </p:sp>
      <p:pic>
        <p:nvPicPr>
          <p:cNvPr id="5" name="Content Placeholder 4" descr="Official_Portrait_of_President_Reagan_1981.jpg"/>
          <p:cNvPicPr>
            <a:picLocks noGrp="1" noChangeAspect="1"/>
          </p:cNvPicPr>
          <p:nvPr>
            <p:ph sz="half" idx="2"/>
          </p:nvPr>
        </p:nvPicPr>
        <p:blipFill>
          <a:blip r:embed="rId2">
            <a:extLst>
              <a:ext uri="{28A0092B-C50C-407E-A947-70E740481C1C}">
                <a14:useLocalDpi xmlns:a14="http://schemas.microsoft.com/office/drawing/2010/main" val="0"/>
              </a:ext>
            </a:extLst>
          </a:blip>
          <a:srcRect t="5192" b="5192"/>
          <a:stretch>
            <a:fillRect/>
          </a:stretch>
        </p:blipFill>
        <p:spPr/>
      </p:pic>
    </p:spTree>
    <p:extLst>
      <p:ext uri="{BB962C8B-B14F-4D97-AF65-F5344CB8AC3E}">
        <p14:creationId xmlns:p14="http://schemas.microsoft.com/office/powerpoint/2010/main" val="108185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Reagan Presidency</a:t>
            </a:r>
            <a:endParaRPr lang="en-US" dirty="0"/>
          </a:p>
        </p:txBody>
      </p:sp>
      <p:pic>
        <p:nvPicPr>
          <p:cNvPr id="7" name="Content Placeholder 6" descr="maxresdefault (1).jpg"/>
          <p:cNvPicPr>
            <a:picLocks noGrp="1" noChangeAspect="1"/>
          </p:cNvPicPr>
          <p:nvPr>
            <p:ph idx="1"/>
          </p:nvPr>
        </p:nvPicPr>
        <p:blipFill>
          <a:blip r:embed="rId2">
            <a:extLst>
              <a:ext uri="{28A0092B-C50C-407E-A947-70E740481C1C}">
                <a14:useLocalDpi xmlns:a14="http://schemas.microsoft.com/office/drawing/2010/main" val="0"/>
              </a:ext>
            </a:extLst>
          </a:blip>
          <a:srcRect t="-3052" b="-3052"/>
          <a:stretch>
            <a:fillRect/>
          </a:stretch>
        </p:blipFill>
        <p:spPr/>
      </p:pic>
    </p:spTree>
    <p:extLst>
      <p:ext uri="{BB962C8B-B14F-4D97-AF65-F5344CB8AC3E}">
        <p14:creationId xmlns:p14="http://schemas.microsoft.com/office/powerpoint/2010/main" val="4009569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Cold War</a:t>
            </a:r>
            <a:endParaRPr lang="en-US" dirty="0"/>
          </a:p>
        </p:txBody>
      </p:sp>
      <p:sp>
        <p:nvSpPr>
          <p:cNvPr id="3" name="Content Placeholder 2"/>
          <p:cNvSpPr>
            <a:spLocks noGrp="1"/>
          </p:cNvSpPr>
          <p:nvPr>
            <p:ph sz="half" idx="1"/>
          </p:nvPr>
        </p:nvSpPr>
        <p:spPr/>
        <p:txBody>
          <a:bodyPr/>
          <a:lstStyle/>
          <a:p>
            <a:r>
              <a:rPr lang="en-US" dirty="0" smtClean="0"/>
              <a:t>Reagan’s approach – increase defense spending.  Therefore, the USSR would have to increase defense spending as well, not only to defend themselves, but also their satellite nations.</a:t>
            </a:r>
            <a:endParaRPr lang="en-US" dirty="0"/>
          </a:p>
        </p:txBody>
      </p:sp>
      <p:pic>
        <p:nvPicPr>
          <p:cNvPr id="5" name="Content Placeholder 4" descr="e1e980312c3db04bfe4dd68e824e6534.jpg"/>
          <p:cNvPicPr>
            <a:picLocks noGrp="1" noChangeAspect="1"/>
          </p:cNvPicPr>
          <p:nvPr>
            <p:ph sz="half" idx="2"/>
          </p:nvPr>
        </p:nvPicPr>
        <p:blipFill>
          <a:blip r:embed="rId2">
            <a:extLst>
              <a:ext uri="{28A0092B-C50C-407E-A947-70E740481C1C}">
                <a14:useLocalDpi xmlns:a14="http://schemas.microsoft.com/office/drawing/2010/main" val="0"/>
              </a:ext>
            </a:extLst>
          </a:blip>
          <a:srcRect l="-16397" r="-16397"/>
          <a:stretch>
            <a:fillRect/>
          </a:stretch>
        </p:blipFill>
        <p:spPr/>
      </p:pic>
    </p:spTree>
    <p:extLst>
      <p:ext uri="{BB962C8B-B14F-4D97-AF65-F5344CB8AC3E}">
        <p14:creationId xmlns:p14="http://schemas.microsoft.com/office/powerpoint/2010/main" val="269868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Cold War</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Many people saw Reagan’s approach as utter foolishness.  </a:t>
            </a:r>
          </a:p>
          <a:p>
            <a:r>
              <a:rPr lang="en-US" dirty="0" smtClean="0"/>
              <a:t>However, when the Soviet government was unable to provide basic needs to its citizens, and their satellite nations as well, these nations began to crumble from within.  </a:t>
            </a:r>
            <a:endParaRPr lang="en-US" dirty="0"/>
          </a:p>
        </p:txBody>
      </p:sp>
      <p:pic>
        <p:nvPicPr>
          <p:cNvPr id="5" name="Content Placeholder 4" descr="egerm1989_04d76580b7.jpg"/>
          <p:cNvPicPr>
            <a:picLocks noGrp="1" noChangeAspect="1"/>
          </p:cNvPicPr>
          <p:nvPr>
            <p:ph sz="half" idx="2"/>
          </p:nvPr>
        </p:nvPicPr>
        <p:blipFill>
          <a:blip r:embed="rId2">
            <a:extLst>
              <a:ext uri="{28A0092B-C50C-407E-A947-70E740481C1C}">
                <a14:useLocalDpi xmlns:a14="http://schemas.microsoft.com/office/drawing/2010/main" val="0"/>
              </a:ext>
            </a:extLst>
          </a:blip>
          <a:srcRect l="20732" r="20732"/>
          <a:stretch>
            <a:fillRect/>
          </a:stretch>
        </p:blipFill>
        <p:spPr/>
      </p:pic>
    </p:spTree>
    <p:extLst>
      <p:ext uri="{BB962C8B-B14F-4D97-AF65-F5344CB8AC3E}">
        <p14:creationId xmlns:p14="http://schemas.microsoft.com/office/powerpoint/2010/main" val="2951626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Progress of Communism’s Fall</a:t>
            </a:r>
            <a:endParaRPr lang="en-US" dirty="0"/>
          </a:p>
        </p:txBody>
      </p:sp>
      <p:pic>
        <p:nvPicPr>
          <p:cNvPr id="5" name="Content Placeholder 4" descr="EasternBloc_PostDissolution2008.svg.png"/>
          <p:cNvPicPr>
            <a:picLocks noGrp="1" noChangeAspect="1"/>
          </p:cNvPicPr>
          <p:nvPr>
            <p:ph idx="1"/>
          </p:nvPr>
        </p:nvPicPr>
        <p:blipFill>
          <a:blip r:embed="rId2">
            <a:extLst>
              <a:ext uri="{28A0092B-C50C-407E-A947-70E740481C1C}">
                <a14:useLocalDpi xmlns:a14="http://schemas.microsoft.com/office/drawing/2010/main" val="0"/>
              </a:ext>
            </a:extLst>
          </a:blip>
          <a:srcRect l="-84340" r="-84340"/>
          <a:stretch>
            <a:fillRect/>
          </a:stretch>
        </p:blipFill>
        <p:spPr/>
      </p:pic>
    </p:spTree>
    <p:extLst>
      <p:ext uri="{BB962C8B-B14F-4D97-AF65-F5344CB8AC3E}">
        <p14:creationId xmlns:p14="http://schemas.microsoft.com/office/powerpoint/2010/main" val="277829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Berlin Wall is Destroyed</a:t>
            </a:r>
            <a:endParaRPr lang="en-US" dirty="0"/>
          </a:p>
        </p:txBody>
      </p:sp>
      <p:sp>
        <p:nvSpPr>
          <p:cNvPr id="3" name="Content Placeholder 2"/>
          <p:cNvSpPr>
            <a:spLocks noGrp="1"/>
          </p:cNvSpPr>
          <p:nvPr>
            <p:ph sz="half" idx="1"/>
          </p:nvPr>
        </p:nvSpPr>
        <p:spPr/>
        <p:txBody>
          <a:bodyPr/>
          <a:lstStyle/>
          <a:p>
            <a:r>
              <a:rPr lang="en-US" dirty="0" smtClean="0"/>
              <a:t>Perhaps the greatest symbol of the destruction of Communism was the destruction of the Berlin Wall from 1990-1992</a:t>
            </a:r>
            <a:endParaRPr lang="en-US" dirty="0"/>
          </a:p>
        </p:txBody>
      </p:sp>
      <p:pic>
        <p:nvPicPr>
          <p:cNvPr id="5" name="Content Placeholder 4" descr="berlin19-1.jpg"/>
          <p:cNvPicPr>
            <a:picLocks noGrp="1" noChangeAspect="1"/>
          </p:cNvPicPr>
          <p:nvPr>
            <p:ph sz="half" idx="2"/>
          </p:nvPr>
        </p:nvPicPr>
        <p:blipFill>
          <a:blip r:embed="rId2">
            <a:extLst>
              <a:ext uri="{28A0092B-C50C-407E-A947-70E740481C1C}">
                <a14:useLocalDpi xmlns:a14="http://schemas.microsoft.com/office/drawing/2010/main" val="0"/>
              </a:ext>
            </a:extLst>
          </a:blip>
          <a:srcRect t="-34051" b="-34051"/>
          <a:stretch>
            <a:fillRect/>
          </a:stretch>
        </p:blipFill>
        <p:spPr/>
      </p:pic>
    </p:spTree>
    <p:extLst>
      <p:ext uri="{BB962C8B-B14F-4D97-AF65-F5344CB8AC3E}">
        <p14:creationId xmlns:p14="http://schemas.microsoft.com/office/powerpoint/2010/main" val="1136421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War Ends</a:t>
            </a:r>
            <a:endParaRPr lang="en-US" dirty="0"/>
          </a:p>
        </p:txBody>
      </p:sp>
      <p:sp>
        <p:nvSpPr>
          <p:cNvPr id="3" name="Content Placeholder 2"/>
          <p:cNvSpPr>
            <a:spLocks noGrp="1"/>
          </p:cNvSpPr>
          <p:nvPr>
            <p:ph idx="1"/>
          </p:nvPr>
        </p:nvSpPr>
        <p:spPr/>
        <p:txBody>
          <a:bodyPr/>
          <a:lstStyle/>
          <a:p>
            <a:r>
              <a:rPr lang="en-US" dirty="0" smtClean="0"/>
              <a:t>The Cold War is over in 1992.</a:t>
            </a:r>
          </a:p>
          <a:p>
            <a:r>
              <a:rPr lang="en-US" dirty="0" smtClean="0"/>
              <a:t>Rejoicing did not last long, as the First Gulf War in 1992 inaugurated Fourth </a:t>
            </a:r>
            <a:r>
              <a:rPr lang="en-US" smtClean="0"/>
              <a:t>Generation Warfare</a:t>
            </a:r>
            <a:endParaRPr lang="en-US"/>
          </a:p>
        </p:txBody>
      </p:sp>
    </p:spTree>
    <p:extLst>
      <p:ext uri="{BB962C8B-B14F-4D97-AF65-F5344CB8AC3E}">
        <p14:creationId xmlns:p14="http://schemas.microsoft.com/office/powerpoint/2010/main" val="3758410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Fallout Shelters</a:t>
            </a:r>
            <a:endParaRPr lang="en-US" dirty="0"/>
          </a:p>
        </p:txBody>
      </p:sp>
      <p:sp>
        <p:nvSpPr>
          <p:cNvPr id="3" name="Content Placeholder 2"/>
          <p:cNvSpPr>
            <a:spLocks noGrp="1"/>
          </p:cNvSpPr>
          <p:nvPr>
            <p:ph sz="half" idx="1"/>
          </p:nvPr>
        </p:nvSpPr>
        <p:spPr/>
        <p:txBody>
          <a:bodyPr/>
          <a:lstStyle/>
          <a:p>
            <a:r>
              <a:rPr lang="en-US" dirty="0" smtClean="0"/>
              <a:t>People took the nuclear threat seriously enough that families and communities built fallout shelters to protect them from nuclear disaster</a:t>
            </a:r>
            <a:endParaRPr lang="en-US" dirty="0"/>
          </a:p>
        </p:txBody>
      </p:sp>
      <p:pic>
        <p:nvPicPr>
          <p:cNvPr id="5" name="Content Placeholder 4" descr="family-fallout-shelter-1960.jpg"/>
          <p:cNvPicPr>
            <a:picLocks noGrp="1" noChangeAspect="1"/>
          </p:cNvPicPr>
          <p:nvPr>
            <p:ph sz="half" idx="2"/>
          </p:nvPr>
        </p:nvPicPr>
        <p:blipFill>
          <a:blip r:embed="rId2">
            <a:extLst>
              <a:ext uri="{28A0092B-C50C-407E-A947-70E740481C1C}">
                <a14:useLocalDpi xmlns:a14="http://schemas.microsoft.com/office/drawing/2010/main" val="0"/>
              </a:ext>
            </a:extLst>
          </a:blip>
          <a:srcRect l="17793" r="17793"/>
          <a:stretch>
            <a:fillRect/>
          </a:stretch>
        </p:blipFill>
        <p:spPr/>
      </p:pic>
    </p:spTree>
    <p:extLst>
      <p:ext uri="{BB962C8B-B14F-4D97-AF65-F5344CB8AC3E}">
        <p14:creationId xmlns:p14="http://schemas.microsoft.com/office/powerpoint/2010/main" val="1853069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1960s</a:t>
            </a:r>
            <a:endParaRPr lang="en-US" dirty="0"/>
          </a:p>
        </p:txBody>
      </p:sp>
      <p:sp>
        <p:nvSpPr>
          <p:cNvPr id="3" name="Content Placeholder 2"/>
          <p:cNvSpPr>
            <a:spLocks noGrp="1"/>
          </p:cNvSpPr>
          <p:nvPr>
            <p:ph idx="1"/>
          </p:nvPr>
        </p:nvSpPr>
        <p:spPr/>
        <p:txBody>
          <a:bodyPr/>
          <a:lstStyle/>
          <a:p>
            <a:r>
              <a:rPr lang="en-US" dirty="0" smtClean="0"/>
              <a:t>The 1960s were a decade of unrest and social upheaval in the US.  There were many causes of this, but some of the most significant were:</a:t>
            </a:r>
          </a:p>
          <a:p>
            <a:pPr lvl="1"/>
            <a:r>
              <a:rPr lang="en-US" dirty="0" smtClean="0"/>
              <a:t>The Kennedy Assassination</a:t>
            </a:r>
          </a:p>
          <a:p>
            <a:pPr lvl="1"/>
            <a:r>
              <a:rPr lang="en-US" dirty="0" smtClean="0"/>
              <a:t>The Vietnam War</a:t>
            </a:r>
          </a:p>
          <a:p>
            <a:pPr lvl="1"/>
            <a:r>
              <a:rPr lang="en-US" dirty="0" smtClean="0"/>
              <a:t>The “Credibility Gap”</a:t>
            </a:r>
          </a:p>
          <a:p>
            <a:pPr lvl="1"/>
            <a:r>
              <a:rPr lang="en-US" dirty="0" smtClean="0"/>
              <a:t>The Development of Youth Culture</a:t>
            </a:r>
          </a:p>
          <a:p>
            <a:pPr lvl="1"/>
            <a:r>
              <a:rPr lang="en-US" dirty="0" smtClean="0"/>
              <a:t>The Civil Rights Movement</a:t>
            </a:r>
            <a:endParaRPr lang="en-US" dirty="0"/>
          </a:p>
        </p:txBody>
      </p:sp>
    </p:spTree>
    <p:extLst>
      <p:ext uri="{BB962C8B-B14F-4D97-AF65-F5344CB8AC3E}">
        <p14:creationId xmlns:p14="http://schemas.microsoft.com/office/powerpoint/2010/main" val="1327891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Kennedy is Assassinated</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On November 22, 1963, President John F. Kennedy was shot by a sniper while riding in a parade in Dallas, TX.</a:t>
            </a:r>
          </a:p>
          <a:p>
            <a:r>
              <a:rPr lang="en-US" dirty="0" smtClean="0"/>
              <a:t>There continues to be controversy over whether the gunman, Lee Harvey Oswald was acting alone, or if this was part of a larger conspiracy.  </a:t>
            </a:r>
            <a:endParaRPr lang="en-US" dirty="0"/>
          </a:p>
        </p:txBody>
      </p:sp>
      <p:pic>
        <p:nvPicPr>
          <p:cNvPr id="6" name="Content Placeholder 5" descr="539w.jpg"/>
          <p:cNvPicPr>
            <a:picLocks noGrp="1" noChangeAspect="1"/>
          </p:cNvPicPr>
          <p:nvPr>
            <p:ph sz="half" idx="2"/>
          </p:nvPr>
        </p:nvPicPr>
        <p:blipFill>
          <a:blip r:embed="rId2">
            <a:extLst>
              <a:ext uri="{28A0092B-C50C-407E-A947-70E740481C1C}">
                <a14:useLocalDpi xmlns:a14="http://schemas.microsoft.com/office/drawing/2010/main" val="0"/>
              </a:ext>
            </a:extLst>
          </a:blip>
          <a:srcRect t="-34129" b="-34129"/>
          <a:stretch>
            <a:fillRect/>
          </a:stretch>
        </p:blipFill>
        <p:spPr/>
      </p:pic>
    </p:spTree>
    <p:extLst>
      <p:ext uri="{BB962C8B-B14F-4D97-AF65-F5344CB8AC3E}">
        <p14:creationId xmlns:p14="http://schemas.microsoft.com/office/powerpoint/2010/main" val="256969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Kennedy Conspiracy?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Adding fuel to the conspiracy theory is the fact that Lee Harvey Oswald was murdered the next day while in police custody by Jack Ruby.  </a:t>
            </a:r>
          </a:p>
          <a:p>
            <a:r>
              <a:rPr lang="en-US" dirty="0" smtClean="0"/>
              <a:t>Some believe that Vice President Johnson was ambitious and well connected enough to order a hit on the President.  Others see the fingerprints of FBI Director J. Edgar Hoover on this.  </a:t>
            </a:r>
          </a:p>
          <a:p>
            <a:r>
              <a:rPr lang="en-US" dirty="0" smtClean="0"/>
              <a:t>The Warren Commission, who investigated the assassination, did not find evidence of a conspiracy.</a:t>
            </a:r>
            <a:endParaRPr lang="en-US" dirty="0"/>
          </a:p>
        </p:txBody>
      </p:sp>
    </p:spTree>
    <p:extLst>
      <p:ext uri="{BB962C8B-B14F-4D97-AF65-F5344CB8AC3E}">
        <p14:creationId xmlns:p14="http://schemas.microsoft.com/office/powerpoint/2010/main" val="2080562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LBJ Becomes President</a:t>
            </a:r>
            <a:endParaRPr lang="en-US" dirty="0"/>
          </a:p>
        </p:txBody>
      </p:sp>
      <p:sp>
        <p:nvSpPr>
          <p:cNvPr id="5" name="Content Placeholder 4"/>
          <p:cNvSpPr>
            <a:spLocks noGrp="1"/>
          </p:cNvSpPr>
          <p:nvPr>
            <p:ph sz="half" idx="1"/>
          </p:nvPr>
        </p:nvSpPr>
        <p:spPr/>
        <p:txBody>
          <a:bodyPr/>
          <a:lstStyle/>
          <a:p>
            <a:r>
              <a:rPr lang="en-US" dirty="0" smtClean="0"/>
              <a:t>Lyndon Baines Johnson, the Vice President and former Senate Majority Leader, is sworn in as President on Air Force One.  </a:t>
            </a:r>
            <a:endParaRPr lang="en-US" dirty="0"/>
          </a:p>
        </p:txBody>
      </p:sp>
      <p:pic>
        <p:nvPicPr>
          <p:cNvPr id="7" name="Content Placeholder 6" descr="JFKWHP-ST-1A-6-63.jpg"/>
          <p:cNvPicPr>
            <a:picLocks noGrp="1" noChangeAspect="1"/>
          </p:cNvPicPr>
          <p:nvPr>
            <p:ph sz="half" idx="2"/>
          </p:nvPr>
        </p:nvPicPr>
        <p:blipFill>
          <a:blip r:embed="rId2">
            <a:extLst>
              <a:ext uri="{28A0092B-C50C-407E-A947-70E740481C1C}">
                <a14:useLocalDpi xmlns:a14="http://schemas.microsoft.com/office/drawing/2010/main" val="0"/>
              </a:ext>
            </a:extLst>
          </a:blip>
          <a:srcRect l="15869" r="15869"/>
          <a:stretch>
            <a:fillRect/>
          </a:stretch>
        </p:blipFill>
        <p:spPr/>
      </p:pic>
    </p:spTree>
    <p:extLst>
      <p:ext uri="{BB962C8B-B14F-4D97-AF65-F5344CB8AC3E}">
        <p14:creationId xmlns:p14="http://schemas.microsoft.com/office/powerpoint/2010/main" val="2371722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Four Weak Presidents</a:t>
            </a:r>
            <a:endParaRPr lang="en-US" dirty="0"/>
          </a:p>
        </p:txBody>
      </p:sp>
      <p:sp>
        <p:nvSpPr>
          <p:cNvPr id="6" name="Content Placeholder 5"/>
          <p:cNvSpPr>
            <a:spLocks noGrp="1"/>
          </p:cNvSpPr>
          <p:nvPr>
            <p:ph idx="1"/>
          </p:nvPr>
        </p:nvSpPr>
        <p:spPr/>
        <p:txBody>
          <a:bodyPr/>
          <a:lstStyle/>
          <a:p>
            <a:r>
              <a:rPr lang="en-US" dirty="0" smtClean="0"/>
              <a:t>Lyndon Baines Johnson (1963-1969)</a:t>
            </a:r>
          </a:p>
          <a:p>
            <a:r>
              <a:rPr lang="en-US" dirty="0" smtClean="0"/>
              <a:t>Richard Milhous Nixon (1969-1974)</a:t>
            </a:r>
          </a:p>
          <a:p>
            <a:r>
              <a:rPr lang="en-US" dirty="0" smtClean="0"/>
              <a:t>Gerald R. Ford (1974-1977)</a:t>
            </a:r>
          </a:p>
          <a:p>
            <a:r>
              <a:rPr lang="en-US" dirty="0" smtClean="0"/>
              <a:t>Jimmy Carter (1977-1981)</a:t>
            </a:r>
            <a:endParaRPr lang="en-US" dirty="0"/>
          </a:p>
        </p:txBody>
      </p:sp>
    </p:spTree>
    <p:extLst>
      <p:ext uri="{BB962C8B-B14F-4D97-AF65-F5344CB8AC3E}">
        <p14:creationId xmlns:p14="http://schemas.microsoft.com/office/powerpoint/2010/main" val="1474889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LBJ is known for three initiatives</a:t>
            </a:r>
            <a:endParaRPr lang="en-US" dirty="0"/>
          </a:p>
        </p:txBody>
      </p:sp>
      <p:sp>
        <p:nvSpPr>
          <p:cNvPr id="6" name="Content Placeholder 5"/>
          <p:cNvSpPr>
            <a:spLocks noGrp="1"/>
          </p:cNvSpPr>
          <p:nvPr>
            <p:ph idx="1"/>
          </p:nvPr>
        </p:nvSpPr>
        <p:spPr/>
        <p:txBody>
          <a:bodyPr/>
          <a:lstStyle/>
          <a:p>
            <a:r>
              <a:rPr lang="en-US" u="sng" dirty="0" smtClean="0"/>
              <a:t>Civil Rights Legislation </a:t>
            </a:r>
            <a:r>
              <a:rPr lang="en-US" dirty="0" smtClean="0"/>
              <a:t>that resulted in the </a:t>
            </a:r>
            <a:r>
              <a:rPr lang="en-US" u="sng" dirty="0" smtClean="0"/>
              <a:t>Voting Rights Act of 1965</a:t>
            </a:r>
            <a:r>
              <a:rPr lang="en-US" dirty="0" smtClean="0"/>
              <a:t>, which outlawed the practice of poll taxes and literacy tests to keep minority citizens from voting.  This was seen by many as the culmination of the Civil Rights Movement that achieved national prominence in the 1950s</a:t>
            </a:r>
            <a:endParaRPr lang="en-US" dirty="0"/>
          </a:p>
        </p:txBody>
      </p:sp>
    </p:spTree>
    <p:extLst>
      <p:ext uri="{BB962C8B-B14F-4D97-AF65-F5344CB8AC3E}">
        <p14:creationId xmlns:p14="http://schemas.microsoft.com/office/powerpoint/2010/main" val="2008685805"/>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89</TotalTime>
  <Words>1122</Words>
  <Application>Microsoft Macintosh PowerPoint</Application>
  <PresentationFormat>On-screen Show (4:3)</PresentationFormat>
  <Paragraphs>80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Black</vt:lpstr>
      <vt:lpstr>The Cold War:  Part Two</vt:lpstr>
      <vt:lpstr>Cold War Basics</vt:lpstr>
      <vt:lpstr>Fallout Shelters</vt:lpstr>
      <vt:lpstr>The 1960s</vt:lpstr>
      <vt:lpstr>Kennedy is Assassinated</vt:lpstr>
      <vt:lpstr>Kennedy Conspiracy?</vt:lpstr>
      <vt:lpstr>LBJ Becomes President</vt:lpstr>
      <vt:lpstr>Four Weak Presidents</vt:lpstr>
      <vt:lpstr>LBJ is known for three initiatives</vt:lpstr>
      <vt:lpstr>The Great Society</vt:lpstr>
      <vt:lpstr>The Vietnam War</vt:lpstr>
      <vt:lpstr>Gulf of Tonkin Resolution</vt:lpstr>
      <vt:lpstr>Vietnam War</vt:lpstr>
      <vt:lpstr>Why Was This War So Unpopular?</vt:lpstr>
      <vt:lpstr>The Draft</vt:lpstr>
      <vt:lpstr>Protest Movements</vt:lpstr>
      <vt:lpstr>Nixon gets elected</vt:lpstr>
      <vt:lpstr>3 Features of Nixon Administration</vt:lpstr>
      <vt:lpstr>Nixon Resigns To Avoid Impeachment</vt:lpstr>
      <vt:lpstr>Election of Ronald Reagan</vt:lpstr>
      <vt:lpstr>The Reagan Presidency</vt:lpstr>
      <vt:lpstr>End of Cold War</vt:lpstr>
      <vt:lpstr>End of Cold War</vt:lpstr>
      <vt:lpstr>Progress of Communism’s Fall</vt:lpstr>
      <vt:lpstr>Berlin Wall is Destroyed</vt:lpstr>
      <vt:lpstr>Cold War Ends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  Part Two</dc:title>
  <dc:creator>Daniel Clay</dc:creator>
  <cp:lastModifiedBy>Daniel Clay</cp:lastModifiedBy>
  <cp:revision>10</cp:revision>
  <dcterms:created xsi:type="dcterms:W3CDTF">2016-05-05T00:47:40Z</dcterms:created>
  <dcterms:modified xsi:type="dcterms:W3CDTF">2016-05-05T13:42:54Z</dcterms:modified>
</cp:coreProperties>
</file>