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9" r:id="rId14"/>
    <p:sldId id="267" r:id="rId15"/>
    <p:sldId id="268"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8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C01CE-2BE4-1F46-BD17-068B05478C8A}"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C01CE-2BE4-1F46-BD17-068B05478C8A}"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C01CE-2BE4-1F46-BD17-068B05478C8A}"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C01CE-2BE4-1F46-BD17-068B05478C8A}"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C01CE-2BE4-1F46-BD17-068B05478C8A}"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C01CE-2BE4-1F46-BD17-068B05478C8A}"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C01CE-2BE4-1F46-BD17-068B05478C8A}" type="datetimeFigureOut">
              <a:rPr lang="en-US" smtClean="0"/>
              <a:t>3/25/17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C01CE-2BE4-1F46-BD17-068B05478C8A}" type="datetimeFigureOut">
              <a:rPr lang="en-US" smtClean="0"/>
              <a:t>3/25/17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C01CE-2BE4-1F46-BD17-068B05478C8A}" type="datetimeFigureOut">
              <a:rPr lang="en-US" smtClean="0"/>
              <a:t>3/25/17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C01CE-2BE4-1F46-BD17-068B05478C8A}"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C01CE-2BE4-1F46-BD17-068B05478C8A}"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80B2B-9D5B-6B4B-A34C-96683050AA49}"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C01CE-2BE4-1F46-BD17-068B05478C8A}" type="datetimeFigureOut">
              <a:rPr lang="en-US" smtClean="0"/>
              <a:t>3/25/17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80B2B-9D5B-6B4B-A34C-96683050AA49}"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72758"/>
            <a:ext cx="7772400" cy="1470025"/>
          </a:xfrm>
        </p:spPr>
        <p:txBody>
          <a:bodyPr/>
          <a:lstStyle/>
          <a:p>
            <a:r>
              <a:rPr lang="en-US" dirty="0" smtClean="0"/>
              <a:t>Boom to Bust</a:t>
            </a:r>
            <a:endParaRPr lang="en-US" dirty="0"/>
          </a:p>
        </p:txBody>
      </p:sp>
      <p:sp>
        <p:nvSpPr>
          <p:cNvPr id="3" name="Subtitle 2"/>
          <p:cNvSpPr>
            <a:spLocks noGrp="1"/>
          </p:cNvSpPr>
          <p:nvPr>
            <p:ph type="subTitle" idx="1"/>
          </p:nvPr>
        </p:nvSpPr>
        <p:spPr/>
        <p:txBody>
          <a:bodyPr/>
          <a:lstStyle/>
          <a:p>
            <a:r>
              <a:rPr lang="en-US" dirty="0" smtClean="0"/>
              <a:t>The Great Depression</a:t>
            </a:r>
          </a:p>
          <a:p>
            <a:r>
              <a:rPr lang="en-US" dirty="0" smtClean="0"/>
              <a:t>1928-late 1930’s</a:t>
            </a:r>
            <a:endParaRPr lang="en-US" dirty="0"/>
          </a:p>
        </p:txBody>
      </p:sp>
    </p:spTree>
    <p:extLst>
      <p:ext uri="{BB962C8B-B14F-4D97-AF65-F5344CB8AC3E}">
        <p14:creationId xmlns:p14="http://schemas.microsoft.com/office/powerpoint/2010/main" val="31196869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this bad?</a:t>
            </a:r>
            <a:endParaRPr lang="en-US" dirty="0"/>
          </a:p>
        </p:txBody>
      </p:sp>
      <p:sp>
        <p:nvSpPr>
          <p:cNvPr id="3" name="Content Placeholder 2"/>
          <p:cNvSpPr>
            <a:spLocks noGrp="1"/>
          </p:cNvSpPr>
          <p:nvPr>
            <p:ph idx="1"/>
          </p:nvPr>
        </p:nvSpPr>
        <p:spPr/>
        <p:txBody>
          <a:bodyPr/>
          <a:lstStyle/>
          <a:p>
            <a:r>
              <a:rPr lang="en-US" dirty="0" smtClean="0"/>
              <a:t>If banks offered loans and credit too freely, what would happen if some catastrophic event took place and people decided that they would rather clear out their bank account and have cash?</a:t>
            </a:r>
            <a:endParaRPr lang="en-US" dirty="0"/>
          </a:p>
        </p:txBody>
      </p:sp>
    </p:spTree>
    <p:extLst>
      <p:ext uri="{BB962C8B-B14F-4D97-AF65-F5344CB8AC3E}">
        <p14:creationId xmlns:p14="http://schemas.microsoft.com/office/powerpoint/2010/main" val="317091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 Crash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did this affect so many Americans?  Most people didn’t own stock!</a:t>
            </a:r>
          </a:p>
          <a:p>
            <a:r>
              <a:rPr lang="en-US" dirty="0" smtClean="0"/>
              <a:t>October 24, 1929 (Black Thursday), fear spread throughout the market.  Stock prices had been falling throughout October, but on Black Thursday, sellers began to try to dump their stock.</a:t>
            </a:r>
          </a:p>
          <a:p>
            <a:r>
              <a:rPr lang="en-US" dirty="0" smtClean="0"/>
              <a:t>The leading financial institutions pitched in to bail out the market, but not before prices had fallen significantly</a:t>
            </a:r>
            <a:endParaRPr lang="en-US" dirty="0"/>
          </a:p>
        </p:txBody>
      </p:sp>
    </p:spTree>
    <p:extLst>
      <p:ext uri="{BB962C8B-B14F-4D97-AF65-F5344CB8AC3E}">
        <p14:creationId xmlns:p14="http://schemas.microsoft.com/office/powerpoint/2010/main" val="26017087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Tuesday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October 29, 1929, more than 16 million shares were dumped on the market.</a:t>
            </a:r>
          </a:p>
          <a:p>
            <a:r>
              <a:rPr lang="en-US" dirty="0" smtClean="0"/>
              <a:t>Investors lost $30 billion on that day alone.</a:t>
            </a:r>
          </a:p>
          <a:p>
            <a:r>
              <a:rPr lang="en-US" dirty="0" smtClean="0"/>
              <a:t>The hope was that this was a temporary recalibration of the stock market</a:t>
            </a:r>
            <a:endParaRPr lang="en-US" dirty="0"/>
          </a:p>
        </p:txBody>
      </p:sp>
      <p:pic>
        <p:nvPicPr>
          <p:cNvPr id="5" name="Content Placeholder 4" descr="new-york-stock-exchange.jpg"/>
          <p:cNvPicPr>
            <a:picLocks noGrp="1" noChangeAspect="1"/>
          </p:cNvPicPr>
          <p:nvPr>
            <p:ph sz="half" idx="2"/>
          </p:nvPr>
        </p:nvPicPr>
        <p:blipFill>
          <a:blip r:embed="rId2">
            <a:extLst>
              <a:ext uri="{28A0092B-C50C-407E-A947-70E740481C1C}">
                <a14:useLocalDpi xmlns:a14="http://schemas.microsoft.com/office/drawing/2010/main" val="0"/>
              </a:ext>
            </a:extLst>
          </a:blip>
          <a:srcRect t="-34051" b="-34051"/>
          <a:stretch>
            <a:fillRect/>
          </a:stretch>
        </p:blipFill>
        <p:spPr/>
      </p:pic>
    </p:spTree>
    <p:extLst>
      <p:ext uri="{BB962C8B-B14F-4D97-AF65-F5344CB8AC3E}">
        <p14:creationId xmlns:p14="http://schemas.microsoft.com/office/powerpoint/2010/main" val="41488300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ALL of the causes of the Great Depression originate in government action</a:t>
            </a:r>
          </a:p>
          <a:p>
            <a:r>
              <a:rPr lang="en-US" dirty="0" smtClean="0"/>
              <a:t>As the government attempts to implement proposed solutions to the Great Depression, many of these will have the effect of furthering the Depression, and even saddling future generations of Americans with debt.</a:t>
            </a:r>
            <a:endParaRPr lang="en-US" dirty="0"/>
          </a:p>
        </p:txBody>
      </p:sp>
      <p:pic>
        <p:nvPicPr>
          <p:cNvPr id="5" name="Content Placeholder 4" descr="Herbert Hoover with quote.jpg"/>
          <p:cNvPicPr>
            <a:picLocks noGrp="1" noChangeAspect="1"/>
          </p:cNvPicPr>
          <p:nvPr>
            <p:ph sz="half" idx="2"/>
          </p:nvPr>
        </p:nvPicPr>
        <p:blipFill>
          <a:blip r:embed="rId2">
            <a:extLst>
              <a:ext uri="{28A0092B-C50C-407E-A947-70E740481C1C}">
                <a14:useLocalDpi xmlns:a14="http://schemas.microsoft.com/office/drawing/2010/main" val="0"/>
              </a:ext>
            </a:extLst>
          </a:blip>
          <a:srcRect t="2834" b="2834"/>
          <a:stretch>
            <a:fillRect/>
          </a:stretch>
        </p:blipFill>
        <p:spPr/>
      </p:pic>
    </p:spTree>
    <p:extLst>
      <p:ext uri="{BB962C8B-B14F-4D97-AF65-F5344CB8AC3E}">
        <p14:creationId xmlns:p14="http://schemas.microsoft.com/office/powerpoint/2010/main" val="10543205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Great Depression</a:t>
            </a:r>
            <a:endParaRPr lang="en-US" dirty="0"/>
          </a:p>
        </p:txBody>
      </p:sp>
      <p:sp>
        <p:nvSpPr>
          <p:cNvPr id="6" name="Content Placeholder 5"/>
          <p:cNvSpPr>
            <a:spLocks noGrp="1"/>
          </p:cNvSpPr>
          <p:nvPr>
            <p:ph idx="1"/>
          </p:nvPr>
        </p:nvSpPr>
        <p:spPr/>
        <p:txBody>
          <a:bodyPr/>
          <a:lstStyle/>
          <a:p>
            <a:pPr marL="514350" indent="-457200"/>
            <a:r>
              <a:rPr lang="en-US" dirty="0" smtClean="0"/>
              <a:t>Actually, there were four consecutive major depressions that form what we now call the “Great Depression”</a:t>
            </a:r>
          </a:p>
          <a:p>
            <a:pPr marL="971550" lvl="1" indent="-514350">
              <a:buFont typeface="+mj-lt"/>
              <a:buAutoNum type="arabicPeriod"/>
            </a:pPr>
            <a:r>
              <a:rPr lang="en-US" dirty="0" smtClean="0"/>
              <a:t>Consequences of World War I and Treaty of Versailles.  European nations were heavily indebted to US for cost of war.  When Germany could not make reparation payments, Great Britain and France could not make payments to US . . . . </a:t>
            </a:r>
            <a:endParaRPr lang="en-US" dirty="0"/>
          </a:p>
        </p:txBody>
      </p:sp>
    </p:spTree>
    <p:extLst>
      <p:ext uri="{BB962C8B-B14F-4D97-AF65-F5344CB8AC3E}">
        <p14:creationId xmlns:p14="http://schemas.microsoft.com/office/powerpoint/2010/main" val="36928074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normAutofit fontScale="92500" lnSpcReduction="10000"/>
          </a:bodyPr>
          <a:lstStyle/>
          <a:p>
            <a:pPr marL="571500" indent="-514350">
              <a:buAutoNum type="arabicPeriod" startAt="2"/>
            </a:pPr>
            <a:r>
              <a:rPr lang="en-US" dirty="0" smtClean="0"/>
              <a:t>Policies of the Federal Reserve System.  The Federal Reserve Bank is the Bank of the US that loans money to banks.</a:t>
            </a:r>
          </a:p>
          <a:p>
            <a:pPr marL="1371600" lvl="2" indent="-514350"/>
            <a:r>
              <a:rPr lang="en-US" dirty="0" smtClean="0"/>
              <a:t>Throughout the 1920s, they inflated the money supply, encouraging the boom and making credit easily available.</a:t>
            </a:r>
          </a:p>
          <a:p>
            <a:pPr marL="1371600" lvl="2" indent="-514350"/>
            <a:r>
              <a:rPr lang="en-US" dirty="0" smtClean="0"/>
              <a:t>After the Stock Market Crash, they raised interest rates, which prolonged the economic crisis.</a:t>
            </a:r>
          </a:p>
          <a:p>
            <a:pPr marL="457200" lvl="1" indent="0">
              <a:buNone/>
            </a:pPr>
            <a:r>
              <a:rPr lang="en-US" dirty="0" smtClean="0"/>
              <a:t>3.  Smoot-Hawley Tariff:  The highest tariff in US History, it had the effect of closing America off to foreign trade because other nations retaliated with high tariffs on imports from the US.  </a:t>
            </a:r>
            <a:endParaRPr lang="en-US" dirty="0"/>
          </a:p>
        </p:txBody>
      </p:sp>
    </p:spTree>
    <p:extLst>
      <p:ext uri="{BB962C8B-B14F-4D97-AF65-F5344CB8AC3E}">
        <p14:creationId xmlns:p14="http://schemas.microsoft.com/office/powerpoint/2010/main" val="6935778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Hoover!”</a:t>
            </a:r>
            <a:endParaRPr lang="en-US" dirty="0"/>
          </a:p>
        </p:txBody>
      </p:sp>
      <p:sp>
        <p:nvSpPr>
          <p:cNvPr id="3" name="Content Placeholder 2"/>
          <p:cNvSpPr>
            <a:spLocks noGrp="1"/>
          </p:cNvSpPr>
          <p:nvPr>
            <p:ph idx="1"/>
          </p:nvPr>
        </p:nvSpPr>
        <p:spPr/>
        <p:txBody>
          <a:bodyPr/>
          <a:lstStyle/>
          <a:p>
            <a:r>
              <a:rPr lang="en-US" dirty="0" smtClean="0"/>
              <a:t>President Hoover receives much of the blame for the Great Depression.</a:t>
            </a:r>
          </a:p>
          <a:p>
            <a:pPr lvl="1"/>
            <a:r>
              <a:rPr lang="en-US" dirty="0" smtClean="0"/>
              <a:t>The popular version of history is that Hoover got America into the Depression and Roosevelt got America out of the Depression.</a:t>
            </a:r>
          </a:p>
          <a:p>
            <a:pPr lvl="1"/>
            <a:r>
              <a:rPr lang="en-US" dirty="0" smtClean="0"/>
              <a:t>The reality is that many factors beyond President Hoover’s control caused the Depression, and that initiatives taken by Presidents Hoover and Roosevelt furthered the Depression.  </a:t>
            </a:r>
            <a:endParaRPr lang="en-US" dirty="0"/>
          </a:p>
        </p:txBody>
      </p:sp>
    </p:spTree>
    <p:extLst>
      <p:ext uri="{BB962C8B-B14F-4D97-AF65-F5344CB8AC3E}">
        <p14:creationId xmlns:p14="http://schemas.microsoft.com/office/powerpoint/2010/main" val="15322269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Downturn</a:t>
            </a:r>
            <a:endParaRPr lang="en-US" dirty="0"/>
          </a:p>
        </p:txBody>
      </p:sp>
      <p:sp>
        <p:nvSpPr>
          <p:cNvPr id="3" name="Content Placeholder 2"/>
          <p:cNvSpPr>
            <a:spLocks noGrp="1"/>
          </p:cNvSpPr>
          <p:nvPr>
            <p:ph idx="1"/>
          </p:nvPr>
        </p:nvSpPr>
        <p:spPr/>
        <p:txBody>
          <a:bodyPr/>
          <a:lstStyle/>
          <a:p>
            <a:r>
              <a:rPr lang="en-US" dirty="0" smtClean="0"/>
              <a:t>The American economy didn’t collapse all at once in October 1929.</a:t>
            </a:r>
          </a:p>
          <a:p>
            <a:pPr marL="857250" lvl="1" indent="-457200"/>
            <a:r>
              <a:rPr lang="en-US" dirty="0" smtClean="0"/>
              <a:t>A “market correction” was inevitable after the enormous economic boom of the 1920s. </a:t>
            </a:r>
          </a:p>
          <a:p>
            <a:pPr marL="857250" lvl="1" indent="-457200"/>
            <a:r>
              <a:rPr lang="en-US" dirty="0" smtClean="0"/>
              <a:t>Economic growth is dependent on many variables.</a:t>
            </a:r>
          </a:p>
          <a:p>
            <a:pPr marL="857250" lvl="1" indent="-457200"/>
            <a:r>
              <a:rPr lang="en-US" dirty="0" smtClean="0"/>
              <a:t>“Record Breaking” economic growth without interruption is not sustainable.  </a:t>
            </a:r>
            <a:endParaRPr lang="en-US" dirty="0"/>
          </a:p>
        </p:txBody>
      </p:sp>
    </p:spTree>
    <p:extLst>
      <p:ext uri="{BB962C8B-B14F-4D97-AF65-F5344CB8AC3E}">
        <p14:creationId xmlns:p14="http://schemas.microsoft.com/office/powerpoint/2010/main" val="23437357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Unemployment . . . Poverty . . . Despair</a:t>
            </a:r>
            <a:endParaRPr lang="en-US" dirty="0"/>
          </a:p>
        </p:txBody>
      </p:sp>
      <p:sp>
        <p:nvSpPr>
          <p:cNvPr id="3" name="Content Placeholder 2"/>
          <p:cNvSpPr>
            <a:spLocks noGrp="1"/>
          </p:cNvSpPr>
          <p:nvPr>
            <p:ph idx="1"/>
          </p:nvPr>
        </p:nvSpPr>
        <p:spPr/>
        <p:txBody>
          <a:bodyPr/>
          <a:lstStyle/>
          <a:p>
            <a:r>
              <a:rPr lang="en-US" dirty="0" smtClean="0"/>
              <a:t>Unemployment, poverty, and despair are typically what we think of when we think of the Great Depression.  </a:t>
            </a:r>
          </a:p>
          <a:p>
            <a:r>
              <a:rPr lang="en-US" dirty="0" smtClean="0"/>
              <a:t>Buying, selling, investing . . . Are all dependent on </a:t>
            </a:r>
            <a:r>
              <a:rPr lang="en-US" i="1" dirty="0" smtClean="0"/>
              <a:t>emotional</a:t>
            </a:r>
            <a:r>
              <a:rPr lang="en-US" dirty="0" smtClean="0"/>
              <a:t> factors</a:t>
            </a:r>
          </a:p>
          <a:p>
            <a:r>
              <a:rPr lang="en-US" dirty="0" smtClean="0"/>
              <a:t>Hoover was trying to keep morale high.  He thought a “depression” was less emotionally loaded than a “panic” or a “recession”!</a:t>
            </a:r>
            <a:endParaRPr lang="en-US" dirty="0"/>
          </a:p>
        </p:txBody>
      </p:sp>
    </p:spTree>
    <p:extLst>
      <p:ext uri="{BB962C8B-B14F-4D97-AF65-F5344CB8AC3E}">
        <p14:creationId xmlns:p14="http://schemas.microsoft.com/office/powerpoint/2010/main" val="13609597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people</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Inflation of money supply led to loss of purchasing power</a:t>
            </a:r>
          </a:p>
          <a:p>
            <a:r>
              <a:rPr lang="en-US" dirty="0" smtClean="0"/>
              <a:t>Loss of purchasing power led consumers to not purchase</a:t>
            </a:r>
          </a:p>
          <a:p>
            <a:r>
              <a:rPr lang="en-US" dirty="0" smtClean="0"/>
              <a:t>Decrease in demand led to slowing of production and worker layoffs</a:t>
            </a:r>
          </a:p>
          <a:p>
            <a:r>
              <a:rPr lang="en-US" dirty="0" smtClean="0"/>
              <a:t>Increase in unemployment to less purchasing and consumption  . . . </a:t>
            </a:r>
            <a:endParaRPr lang="en-US" dirty="0"/>
          </a:p>
        </p:txBody>
      </p:sp>
      <p:pic>
        <p:nvPicPr>
          <p:cNvPr id="7" name="Content Placeholder 6" descr="hoovervillesm2.jpg"/>
          <p:cNvPicPr>
            <a:picLocks noGrp="1" noChangeAspect="1"/>
          </p:cNvPicPr>
          <p:nvPr>
            <p:ph sz="half" idx="2"/>
          </p:nvPr>
        </p:nvPicPr>
        <p:blipFill>
          <a:blip r:embed="rId2">
            <a:extLst>
              <a:ext uri="{28A0092B-C50C-407E-A947-70E740481C1C}">
                <a14:useLocalDpi xmlns:a14="http://schemas.microsoft.com/office/drawing/2010/main" val="0"/>
              </a:ext>
            </a:extLst>
          </a:blip>
          <a:srcRect l="14196" r="14196"/>
          <a:stretch>
            <a:fillRect/>
          </a:stretch>
        </p:blipFill>
        <p:spPr/>
      </p:pic>
    </p:spTree>
    <p:extLst>
      <p:ext uri="{BB962C8B-B14F-4D97-AF65-F5344CB8AC3E}">
        <p14:creationId xmlns:p14="http://schemas.microsoft.com/office/powerpoint/2010/main" val="33599839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Postwar Economic Prosperity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1920’s was the most economically prosperous decade in American history until that point.  </a:t>
            </a:r>
          </a:p>
          <a:p>
            <a:pPr lvl="1"/>
            <a:r>
              <a:rPr lang="en-US" dirty="0" smtClean="0"/>
              <a:t>More businesses started each year than ever before</a:t>
            </a:r>
          </a:p>
          <a:p>
            <a:pPr lvl="1"/>
            <a:r>
              <a:rPr lang="en-US" dirty="0" smtClean="0"/>
              <a:t>Corporations became much larger as manufacturing was done on a far greater scale than previously</a:t>
            </a:r>
          </a:p>
          <a:p>
            <a:pPr lvl="1"/>
            <a:r>
              <a:rPr lang="en-US" dirty="0" smtClean="0"/>
              <a:t>Unemployment was lower than any time previously in US History</a:t>
            </a:r>
            <a:endParaRPr lang="en-US" dirty="0"/>
          </a:p>
        </p:txBody>
      </p:sp>
    </p:spTree>
    <p:extLst>
      <p:ext uri="{BB962C8B-B14F-4D97-AF65-F5344CB8AC3E}">
        <p14:creationId xmlns:p14="http://schemas.microsoft.com/office/powerpoint/2010/main" val="4015492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Hoover takes initiative</a:t>
            </a:r>
            <a:endParaRPr lang="en-US" dirty="0"/>
          </a:p>
        </p:txBody>
      </p:sp>
      <p:sp>
        <p:nvSpPr>
          <p:cNvPr id="6" name="Content Placeholder 5"/>
          <p:cNvSpPr>
            <a:spLocks noGrp="1"/>
          </p:cNvSpPr>
          <p:nvPr>
            <p:ph idx="1"/>
          </p:nvPr>
        </p:nvSpPr>
        <p:spPr/>
        <p:txBody>
          <a:bodyPr/>
          <a:lstStyle/>
          <a:p>
            <a:r>
              <a:rPr lang="en-US" dirty="0" smtClean="0"/>
              <a:t>President Hoover’s reputation is that he did nothing to try to end the Depression.</a:t>
            </a:r>
          </a:p>
          <a:p>
            <a:r>
              <a:rPr lang="en-US" dirty="0" smtClean="0"/>
              <a:t>This is an unfair reputation.  President Hoover was willing to take government initiative in areas where the government had never been involved before.  FDR’s policies were actually nothing more than a continuation of Hoover’s policies.</a:t>
            </a:r>
            <a:endParaRPr lang="en-US" dirty="0"/>
          </a:p>
        </p:txBody>
      </p:sp>
    </p:spTree>
    <p:extLst>
      <p:ext uri="{BB962C8B-B14F-4D97-AF65-F5344CB8AC3E}">
        <p14:creationId xmlns:p14="http://schemas.microsoft.com/office/powerpoint/2010/main" val="14892116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Hoover’s initiatives</a:t>
            </a:r>
            <a:endParaRPr lang="en-US" dirty="0"/>
          </a:p>
        </p:txBody>
      </p:sp>
      <p:sp>
        <p:nvSpPr>
          <p:cNvPr id="3" name="Content Placeholder 2"/>
          <p:cNvSpPr>
            <a:spLocks noGrp="1"/>
          </p:cNvSpPr>
          <p:nvPr>
            <p:ph idx="1"/>
          </p:nvPr>
        </p:nvSpPr>
        <p:spPr/>
        <p:txBody>
          <a:bodyPr>
            <a:normAutofit lnSpcReduction="10000"/>
          </a:bodyPr>
          <a:lstStyle/>
          <a:p>
            <a:r>
              <a:rPr lang="en-US" dirty="0" smtClean="0"/>
              <a:t>1929:  Tax cuts of $140 million + increase of $420 million on public works (what President Obama called “shovel-ready”) jobs.</a:t>
            </a:r>
          </a:p>
          <a:p>
            <a:r>
              <a:rPr lang="en-US" dirty="0" smtClean="0"/>
              <a:t>1932:  Revenue act which </a:t>
            </a:r>
            <a:r>
              <a:rPr lang="en-US" u="sng" dirty="0" smtClean="0"/>
              <a:t>increased</a:t>
            </a:r>
            <a:r>
              <a:rPr lang="en-US" dirty="0" smtClean="0"/>
              <a:t> taxation by imposing national sales taxes , raising personal income tax, corporate income tax, and gift and estate taxes.</a:t>
            </a:r>
          </a:p>
          <a:p>
            <a:r>
              <a:rPr lang="en-US" dirty="0" smtClean="0"/>
              <a:t>Expanded credit in hope of stimulating the </a:t>
            </a:r>
            <a:r>
              <a:rPr lang="en-US" dirty="0" err="1" smtClean="0"/>
              <a:t>eonomy</a:t>
            </a:r>
            <a:endParaRPr lang="en-US" dirty="0"/>
          </a:p>
        </p:txBody>
      </p:sp>
    </p:spTree>
    <p:extLst>
      <p:ext uri="{BB962C8B-B14F-4D97-AF65-F5344CB8AC3E}">
        <p14:creationId xmlns:p14="http://schemas.microsoft.com/office/powerpoint/2010/main" val="42526968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Hoover’s initiatives</a:t>
            </a:r>
            <a:endParaRPr lang="en-US" dirty="0"/>
          </a:p>
        </p:txBody>
      </p:sp>
      <p:sp>
        <p:nvSpPr>
          <p:cNvPr id="3" name="Content Placeholder 2"/>
          <p:cNvSpPr>
            <a:spLocks noGrp="1"/>
          </p:cNvSpPr>
          <p:nvPr>
            <p:ph idx="1"/>
          </p:nvPr>
        </p:nvSpPr>
        <p:spPr/>
        <p:txBody>
          <a:bodyPr/>
          <a:lstStyle/>
          <a:p>
            <a:r>
              <a:rPr lang="en-US" u="sng" dirty="0" smtClean="0"/>
              <a:t>Increasing taxation</a:t>
            </a:r>
            <a:r>
              <a:rPr lang="en-US" dirty="0" smtClean="0"/>
              <a:t> on declining wages?  How will that “jump start” business initiatives, consumer spending, etc.?</a:t>
            </a:r>
          </a:p>
          <a:p>
            <a:r>
              <a:rPr lang="en-US" u="sng" dirty="0" smtClean="0"/>
              <a:t>Increasing government spending</a:t>
            </a:r>
            <a:r>
              <a:rPr lang="en-US" dirty="0" smtClean="0"/>
              <a:t> when everyone else must necessarily decrease spending?</a:t>
            </a:r>
            <a:endParaRPr lang="en-US" u="sng" dirty="0"/>
          </a:p>
        </p:txBody>
      </p:sp>
    </p:spTree>
    <p:extLst>
      <p:ext uri="{BB962C8B-B14F-4D97-AF65-F5344CB8AC3E}">
        <p14:creationId xmlns:p14="http://schemas.microsoft.com/office/powerpoint/2010/main" val="12062934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Postwar Economic Prosperity</a:t>
            </a:r>
            <a:endParaRPr lang="en-US" dirty="0"/>
          </a:p>
        </p:txBody>
      </p:sp>
      <p:sp>
        <p:nvSpPr>
          <p:cNvPr id="4" name="Content Placeholder 3"/>
          <p:cNvSpPr>
            <a:spLocks noGrp="1"/>
          </p:cNvSpPr>
          <p:nvPr>
            <p:ph sz="half" idx="1"/>
          </p:nvPr>
        </p:nvSpPr>
        <p:spPr/>
        <p:txBody>
          <a:bodyPr/>
          <a:lstStyle/>
          <a:p>
            <a:r>
              <a:rPr lang="en-US" dirty="0" smtClean="0"/>
              <a:t>Under President Calvin Coolidge’s business friendly policies, taxes were lowered, and government budget surpluses were created every year.  </a:t>
            </a:r>
            <a:endParaRPr lang="en-US" dirty="0"/>
          </a:p>
        </p:txBody>
      </p:sp>
      <p:pic>
        <p:nvPicPr>
          <p:cNvPr id="6" name="Content Placeholder 5" descr="421px-Calvin_Coolidge-Garo.jpg"/>
          <p:cNvPicPr>
            <a:picLocks noGrp="1" noChangeAspect="1"/>
          </p:cNvPicPr>
          <p:nvPr>
            <p:ph sz="half" idx="2"/>
          </p:nvPr>
        </p:nvPicPr>
        <p:blipFill>
          <a:blip r:embed="rId2">
            <a:extLst>
              <a:ext uri="{28A0092B-C50C-407E-A947-70E740481C1C}">
                <a14:useLocalDpi xmlns:a14="http://schemas.microsoft.com/office/drawing/2010/main" val="0"/>
              </a:ext>
            </a:extLst>
          </a:blip>
          <a:srcRect l="-13480" r="-13480"/>
          <a:stretch>
            <a:fillRect/>
          </a:stretch>
        </p:blipFill>
        <p:spPr/>
      </p:pic>
    </p:spTree>
    <p:extLst>
      <p:ext uri="{BB962C8B-B14F-4D97-AF65-F5344CB8AC3E}">
        <p14:creationId xmlns:p14="http://schemas.microsoft.com/office/powerpoint/2010/main" val="12483109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Hoover predicts poverty’s end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“We </a:t>
            </a:r>
            <a:r>
              <a:rPr lang="en-US" dirty="0"/>
              <a:t>in America today are nearer to the final triumph over poverty than ever before in the history of any land. We shall soon, with the help of God, be in sight of the day when poverty will be banished from this </a:t>
            </a:r>
            <a:r>
              <a:rPr lang="en-US" dirty="0" smtClean="0"/>
              <a:t>nation . . . “</a:t>
            </a:r>
            <a:endParaRPr lang="en-US" dirty="0"/>
          </a:p>
        </p:txBody>
      </p:sp>
      <p:pic>
        <p:nvPicPr>
          <p:cNvPr id="5" name="Content Placeholder 4" descr="herbert-hoover-portrait.png"/>
          <p:cNvPicPr>
            <a:picLocks noGrp="1" noChangeAspect="1"/>
          </p:cNvPicPr>
          <p:nvPr>
            <p:ph sz="half" idx="2"/>
          </p:nvPr>
        </p:nvPicPr>
        <p:blipFill>
          <a:blip r:embed="rId2">
            <a:extLst>
              <a:ext uri="{28A0092B-C50C-407E-A947-70E740481C1C}">
                <a14:useLocalDpi xmlns:a14="http://schemas.microsoft.com/office/drawing/2010/main" val="0"/>
              </a:ext>
            </a:extLst>
          </a:blip>
          <a:srcRect t="-1883" b="-1883"/>
          <a:stretch>
            <a:fillRect/>
          </a:stretch>
        </p:blipFill>
        <p:spPr/>
      </p:pic>
    </p:spTree>
    <p:extLst>
      <p:ext uri="{BB962C8B-B14F-4D97-AF65-F5344CB8AC3E}">
        <p14:creationId xmlns:p14="http://schemas.microsoft.com/office/powerpoint/2010/main" val="15849481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Consumer Society</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By 1930, almost 30 million cars were on the roads.</a:t>
            </a:r>
          </a:p>
          <a:p>
            <a:r>
              <a:rPr lang="en-US" dirty="0" smtClean="0"/>
              <a:t>Credit corporations were set up to enable people to pay on time for cars and other goods.</a:t>
            </a:r>
          </a:p>
          <a:p>
            <a:r>
              <a:rPr lang="en-US" dirty="0" smtClean="0"/>
              <a:t>Most of America now had electricity, which created demand for consumer goods</a:t>
            </a:r>
            <a:endParaRPr lang="en-US" dirty="0"/>
          </a:p>
        </p:txBody>
      </p:sp>
      <p:pic>
        <p:nvPicPr>
          <p:cNvPr id="5" name="Content Placeholder 4" descr="1928-ford-archives.jpg"/>
          <p:cNvPicPr>
            <a:picLocks noGrp="1" noChangeAspect="1"/>
          </p:cNvPicPr>
          <p:nvPr>
            <p:ph sz="half" idx="2"/>
          </p:nvPr>
        </p:nvPicPr>
        <p:blipFill>
          <a:blip r:embed="rId2">
            <a:extLst>
              <a:ext uri="{28A0092B-C50C-407E-A947-70E740481C1C}">
                <a14:useLocalDpi xmlns:a14="http://schemas.microsoft.com/office/drawing/2010/main" val="0"/>
              </a:ext>
            </a:extLst>
          </a:blip>
          <a:srcRect t="-34051" b="-34051"/>
          <a:stretch>
            <a:fillRect/>
          </a:stretch>
        </p:blipFill>
        <p:spPr/>
      </p:pic>
    </p:spTree>
    <p:extLst>
      <p:ext uri="{BB962C8B-B14F-4D97-AF65-F5344CB8AC3E}">
        <p14:creationId xmlns:p14="http://schemas.microsoft.com/office/powerpoint/2010/main" val="118764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 Products</a:t>
            </a:r>
            <a:endParaRPr lang="en-US" dirty="0"/>
          </a:p>
        </p:txBody>
      </p:sp>
      <p:sp>
        <p:nvSpPr>
          <p:cNvPr id="6" name="Content Placeholder 5"/>
          <p:cNvSpPr>
            <a:spLocks noGrp="1"/>
          </p:cNvSpPr>
          <p:nvPr>
            <p:ph sz="half" idx="1"/>
          </p:nvPr>
        </p:nvSpPr>
        <p:spPr/>
        <p:txBody>
          <a:bodyPr/>
          <a:lstStyle/>
          <a:p>
            <a:r>
              <a:rPr lang="en-US" dirty="0" smtClean="0"/>
              <a:t>Record players</a:t>
            </a:r>
          </a:p>
          <a:p>
            <a:r>
              <a:rPr lang="en-US" dirty="0" smtClean="0"/>
              <a:t>Refrigerators</a:t>
            </a:r>
          </a:p>
          <a:p>
            <a:r>
              <a:rPr lang="en-US" dirty="0" smtClean="0"/>
              <a:t>Electric irons</a:t>
            </a:r>
          </a:p>
          <a:p>
            <a:r>
              <a:rPr lang="en-US" dirty="0" smtClean="0"/>
              <a:t>Telephones</a:t>
            </a:r>
          </a:p>
          <a:p>
            <a:r>
              <a:rPr lang="en-US" dirty="0" smtClean="0"/>
              <a:t>Electric Lighting</a:t>
            </a:r>
          </a:p>
          <a:p>
            <a:r>
              <a:rPr lang="en-US" dirty="0" smtClean="0"/>
              <a:t>Magazines with mass advertising</a:t>
            </a:r>
            <a:endParaRPr lang="en-US" dirty="0"/>
          </a:p>
        </p:txBody>
      </p:sp>
      <p:pic>
        <p:nvPicPr>
          <p:cNvPr id="8" name="Content Placeholder 7" descr="1-1.ht1.jpg"/>
          <p:cNvPicPr>
            <a:picLocks noGrp="1" noChangeAspect="1"/>
          </p:cNvPicPr>
          <p:nvPr>
            <p:ph sz="half" idx="2"/>
          </p:nvPr>
        </p:nvPicPr>
        <p:blipFill>
          <a:blip r:embed="rId2">
            <a:extLst>
              <a:ext uri="{28A0092B-C50C-407E-A947-70E740481C1C}">
                <a14:useLocalDpi xmlns:a14="http://schemas.microsoft.com/office/drawing/2010/main" val="0"/>
              </a:ext>
            </a:extLst>
          </a:blip>
          <a:srcRect l="13621" r="13621"/>
          <a:stretch>
            <a:fillRect/>
          </a:stretch>
        </p:blipFill>
        <p:spPr/>
      </p:pic>
    </p:spTree>
    <p:extLst>
      <p:ext uri="{BB962C8B-B14F-4D97-AF65-F5344CB8AC3E}">
        <p14:creationId xmlns:p14="http://schemas.microsoft.com/office/powerpoint/2010/main" val="6447748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Radio became the dominant media in the 1920s.  </a:t>
            </a:r>
          </a:p>
          <a:p>
            <a:r>
              <a:rPr lang="en-US" dirty="0" smtClean="0"/>
              <a:t>KDKA in Pittsburgh broadcasted the first election returns in 1920.  Very quickly, other radio stations were set up and programs were nationally syndicated.</a:t>
            </a:r>
          </a:p>
          <a:p>
            <a:r>
              <a:rPr lang="en-US" dirty="0" smtClean="0"/>
              <a:t>Radio would be the dominant media until the 1950s.</a:t>
            </a:r>
            <a:endParaRPr lang="en-US" dirty="0"/>
          </a:p>
        </p:txBody>
      </p:sp>
      <p:pic>
        <p:nvPicPr>
          <p:cNvPr id="5" name="Content Placeholder 4" descr="TiVxuP9ExUjnSGNsYCSrnQ.jpg"/>
          <p:cNvPicPr>
            <a:picLocks noGrp="1" noChangeAspect="1"/>
          </p:cNvPicPr>
          <p:nvPr>
            <p:ph sz="half" idx="2"/>
          </p:nvPr>
        </p:nvPicPr>
        <p:blipFill>
          <a:blip r:embed="rId2">
            <a:extLst>
              <a:ext uri="{28A0092B-C50C-407E-A947-70E740481C1C}">
                <a14:useLocalDpi xmlns:a14="http://schemas.microsoft.com/office/drawing/2010/main" val="0"/>
              </a:ext>
            </a:extLst>
          </a:blip>
          <a:srcRect l="-6896" r="-6896"/>
          <a:stretch>
            <a:fillRect/>
          </a:stretch>
        </p:blipFill>
        <p:spPr/>
      </p:pic>
    </p:spTree>
    <p:extLst>
      <p:ext uri="{BB962C8B-B14F-4D97-AF65-F5344CB8AC3E}">
        <p14:creationId xmlns:p14="http://schemas.microsoft.com/office/powerpoint/2010/main" val="3837753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happened?</a:t>
            </a:r>
            <a:endParaRPr lang="en-US" dirty="0"/>
          </a:p>
        </p:txBody>
      </p:sp>
      <p:sp>
        <p:nvSpPr>
          <p:cNvPr id="5" name="Content Placeholder 4"/>
          <p:cNvSpPr>
            <a:spLocks noGrp="1"/>
          </p:cNvSpPr>
          <p:nvPr>
            <p:ph idx="1"/>
          </p:nvPr>
        </p:nvSpPr>
        <p:spPr/>
        <p:txBody>
          <a:bodyPr>
            <a:normAutofit lnSpcReduction="10000"/>
          </a:bodyPr>
          <a:lstStyle/>
          <a:p>
            <a:r>
              <a:rPr lang="en-US" dirty="0" smtClean="0"/>
              <a:t>It seems like everything was going great!</a:t>
            </a:r>
          </a:p>
          <a:p>
            <a:pPr lvl="1"/>
            <a:r>
              <a:rPr lang="en-US" dirty="0" smtClean="0"/>
              <a:t>People and businesses making money</a:t>
            </a:r>
          </a:p>
          <a:p>
            <a:pPr lvl="1"/>
            <a:r>
              <a:rPr lang="en-US" dirty="0" smtClean="0"/>
              <a:t>New products</a:t>
            </a:r>
          </a:p>
          <a:p>
            <a:pPr lvl="1"/>
            <a:r>
              <a:rPr lang="en-US" dirty="0" smtClean="0"/>
              <a:t>Higher standard of living</a:t>
            </a:r>
          </a:p>
          <a:p>
            <a:pPr lvl="1"/>
            <a:r>
              <a:rPr lang="en-US" dirty="0" smtClean="0"/>
              <a:t>Unprecedented growth in economy</a:t>
            </a:r>
          </a:p>
          <a:p>
            <a:r>
              <a:rPr lang="en-US" dirty="0" smtClean="0"/>
              <a:t>The problem was, government, businesses, and consumers acted as though the exponential economic growth of the 20s would last forever!</a:t>
            </a:r>
            <a:endParaRPr lang="en-US" dirty="0"/>
          </a:p>
        </p:txBody>
      </p:sp>
    </p:spTree>
    <p:extLst>
      <p:ext uri="{BB962C8B-B14F-4D97-AF65-F5344CB8AC3E}">
        <p14:creationId xmlns:p14="http://schemas.microsoft.com/office/powerpoint/2010/main" val="38192128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Depression</a:t>
            </a:r>
            <a:endParaRPr lang="en-US" dirty="0"/>
          </a:p>
        </p:txBody>
      </p:sp>
      <p:sp>
        <p:nvSpPr>
          <p:cNvPr id="3" name="Content Placeholder 2"/>
          <p:cNvSpPr>
            <a:spLocks noGrp="1"/>
          </p:cNvSpPr>
          <p:nvPr>
            <p:ph idx="1"/>
          </p:nvPr>
        </p:nvSpPr>
        <p:spPr/>
        <p:txBody>
          <a:bodyPr/>
          <a:lstStyle/>
          <a:p>
            <a:r>
              <a:rPr lang="en-US" dirty="0" smtClean="0"/>
              <a:t>Spiraling of consumer debt and inability to pay</a:t>
            </a:r>
          </a:p>
          <a:p>
            <a:r>
              <a:rPr lang="en-US" dirty="0" smtClean="0"/>
              <a:t>Speculation</a:t>
            </a:r>
          </a:p>
          <a:p>
            <a:pPr lvl="1"/>
            <a:r>
              <a:rPr lang="en-US" dirty="0" smtClean="0"/>
              <a:t>People bought land with the hopes of selling it for a huge profit.  Often, this didn’t work out and they couldn’t make the payments on the land.</a:t>
            </a:r>
          </a:p>
          <a:p>
            <a:pPr lvl="2"/>
            <a:r>
              <a:rPr lang="en-US" dirty="0" smtClean="0"/>
              <a:t>South Florida – Hurricane in 1926</a:t>
            </a:r>
          </a:p>
          <a:p>
            <a:pPr lvl="1"/>
            <a:r>
              <a:rPr lang="en-US" dirty="0" smtClean="0"/>
              <a:t>Stock Market – buying stock on margin (credit) and hoping the price of the stock would continue to rise.  </a:t>
            </a:r>
            <a:endParaRPr lang="en-US" dirty="0"/>
          </a:p>
        </p:txBody>
      </p:sp>
    </p:spTree>
    <p:extLst>
      <p:ext uri="{BB962C8B-B14F-4D97-AF65-F5344CB8AC3E}">
        <p14:creationId xmlns:p14="http://schemas.microsoft.com/office/powerpoint/2010/main" val="32894786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1031</TotalTime>
  <Words>1128</Words>
  <Application>Microsoft Macintosh PowerPoint</Application>
  <PresentationFormat>On-screen Show (4:3)</PresentationFormat>
  <Paragraphs>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Black</vt:lpstr>
      <vt:lpstr>Boom to Bust</vt:lpstr>
      <vt:lpstr>Postwar Economic Prosperity</vt:lpstr>
      <vt:lpstr>Postwar Economic Prosperity</vt:lpstr>
      <vt:lpstr>Hoover predicts poverty’s end</vt:lpstr>
      <vt:lpstr>A Consumer Society</vt:lpstr>
      <vt:lpstr>New Products</vt:lpstr>
      <vt:lpstr>Radio</vt:lpstr>
      <vt:lpstr>So, what happened?</vt:lpstr>
      <vt:lpstr>Causes of Depression</vt:lpstr>
      <vt:lpstr>Why was this bad?</vt:lpstr>
      <vt:lpstr>Stock Market Crash</vt:lpstr>
      <vt:lpstr>Black Tuesday</vt:lpstr>
      <vt:lpstr>Great Depression</vt:lpstr>
      <vt:lpstr>Great Depression</vt:lpstr>
      <vt:lpstr>Great Depression</vt:lpstr>
      <vt:lpstr>“Thanks Hoover!”</vt:lpstr>
      <vt:lpstr>Economic Downturn</vt:lpstr>
      <vt:lpstr>Unemployment . . . Poverty . . . Despair</vt:lpstr>
      <vt:lpstr>Common people</vt:lpstr>
      <vt:lpstr>Hoover takes initiative</vt:lpstr>
      <vt:lpstr>Hoover’s initiatives</vt:lpstr>
      <vt:lpstr>Hoover’s initiatives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Boom to Bust</dc:title>
  <dc:creator>Daniel Clay</dc:creator>
  <cp:lastModifiedBy>Daniel Clay</cp:lastModifiedBy>
  <cp:revision>13</cp:revision>
  <dcterms:created xsi:type="dcterms:W3CDTF">2016-04-12T00:57:41Z</dcterms:created>
  <dcterms:modified xsi:type="dcterms:W3CDTF">2017-03-25T22:10:19Z</dcterms:modified>
</cp:coreProperties>
</file>