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80" r:id="rId6"/>
    <p:sldId id="260" r:id="rId7"/>
    <p:sldId id="261" r:id="rId8"/>
    <p:sldId id="269" r:id="rId9"/>
    <p:sldId id="270" r:id="rId10"/>
    <p:sldId id="262" r:id="rId11"/>
    <p:sldId id="263" r:id="rId12"/>
    <p:sldId id="264" r:id="rId13"/>
    <p:sldId id="265" r:id="rId14"/>
    <p:sldId id="266" r:id="rId15"/>
    <p:sldId id="267" r:id="rId16"/>
    <p:sldId id="268" r:id="rId17"/>
    <p:sldId id="271" r:id="rId18"/>
    <p:sldId id="272" r:id="rId19"/>
    <p:sldId id="273" r:id="rId20"/>
    <p:sldId id="274" r:id="rId21"/>
    <p:sldId id="275" r:id="rId22"/>
    <p:sldId id="276" r:id="rId23"/>
    <p:sldId id="277" r:id="rId24"/>
    <p:sldId id="278" r:id="rId25"/>
    <p:sldId id="283" r:id="rId26"/>
    <p:sldId id="282" r:id="rId27"/>
    <p:sldId id="279" r:id="rId28"/>
    <p:sldId id="281" r:id="rId29"/>
    <p:sldId id="285" r:id="rId30"/>
    <p:sldId id="28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1" d="100"/>
          <a:sy n="31" d="100"/>
        </p:scale>
        <p:origin x="-17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53C29D-501B-0549-8F74-DAD8B9FB2053}" type="datetimeFigureOut">
              <a:rPr lang="en-US" smtClean="0"/>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E3A4E-D6B6-4442-8D3A-66D89549B950}"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3C29D-501B-0549-8F74-DAD8B9FB2053}" type="datetimeFigureOut">
              <a:rPr lang="en-US" smtClean="0"/>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E3A4E-D6B6-4442-8D3A-66D89549B950}"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3C29D-501B-0549-8F74-DAD8B9FB2053}" type="datetimeFigureOut">
              <a:rPr lang="en-US" smtClean="0"/>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E3A4E-D6B6-4442-8D3A-66D89549B950}"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3C29D-501B-0549-8F74-DAD8B9FB2053}" type="datetimeFigureOut">
              <a:rPr lang="en-US" smtClean="0"/>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E3A4E-D6B6-4442-8D3A-66D89549B950}"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53C29D-501B-0549-8F74-DAD8B9FB2053}" type="datetimeFigureOut">
              <a:rPr lang="en-US" smtClean="0"/>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E3A4E-D6B6-4442-8D3A-66D89549B950}"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53C29D-501B-0549-8F74-DAD8B9FB2053}" type="datetimeFigureOut">
              <a:rPr lang="en-US" smtClean="0"/>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E3A4E-D6B6-4442-8D3A-66D89549B950}"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53C29D-501B-0549-8F74-DAD8B9FB2053}" type="datetimeFigureOut">
              <a:rPr lang="en-US" smtClean="0"/>
              <a:t>3/30/17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CE3A4E-D6B6-4442-8D3A-66D89549B950}"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53C29D-501B-0549-8F74-DAD8B9FB2053}" type="datetimeFigureOut">
              <a:rPr lang="en-US" smtClean="0"/>
              <a:t>3/30/17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CE3A4E-D6B6-4442-8D3A-66D89549B950}"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3C29D-501B-0549-8F74-DAD8B9FB2053}" type="datetimeFigureOut">
              <a:rPr lang="en-US" smtClean="0"/>
              <a:t>3/30/17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CE3A4E-D6B6-4442-8D3A-66D89549B950}"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3C29D-501B-0549-8F74-DAD8B9FB2053}" type="datetimeFigureOut">
              <a:rPr lang="en-US" smtClean="0"/>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E3A4E-D6B6-4442-8D3A-66D89549B950}"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3C29D-501B-0549-8F74-DAD8B9FB2053}" type="datetimeFigureOut">
              <a:rPr lang="en-US" smtClean="0"/>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E3A4E-D6B6-4442-8D3A-66D89549B950}"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3C29D-501B-0549-8F74-DAD8B9FB2053}" type="datetimeFigureOut">
              <a:rPr lang="en-US" smtClean="0"/>
              <a:t>3/30/17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E3A4E-D6B6-4442-8D3A-66D89549B950}"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Great Depression</a:t>
            </a:r>
            <a:endParaRPr lang="en-US" dirty="0"/>
          </a:p>
        </p:txBody>
      </p:sp>
      <p:sp>
        <p:nvSpPr>
          <p:cNvPr id="3" name="Subtitle 2"/>
          <p:cNvSpPr>
            <a:spLocks noGrp="1"/>
          </p:cNvSpPr>
          <p:nvPr>
            <p:ph type="subTitle" idx="1"/>
          </p:nvPr>
        </p:nvSpPr>
        <p:spPr/>
        <p:txBody>
          <a:bodyPr/>
          <a:lstStyle/>
          <a:p>
            <a:r>
              <a:rPr lang="en-US" dirty="0" smtClean="0"/>
              <a:t>1929-1941</a:t>
            </a:r>
          </a:p>
          <a:p>
            <a:r>
              <a:rPr lang="en-US" dirty="0" smtClean="0"/>
              <a:t>Part Two</a:t>
            </a:r>
            <a:endParaRPr lang="en-US" dirty="0"/>
          </a:p>
        </p:txBody>
      </p:sp>
    </p:spTree>
    <p:extLst>
      <p:ext uri="{BB962C8B-B14F-4D97-AF65-F5344CB8AC3E}">
        <p14:creationId xmlns:p14="http://schemas.microsoft.com/office/powerpoint/2010/main" val="6456111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Deal</a:t>
            </a:r>
            <a:endParaRPr lang="en-US" dirty="0"/>
          </a:p>
        </p:txBody>
      </p:sp>
      <p:sp>
        <p:nvSpPr>
          <p:cNvPr id="7" name="Content Placeholder 6"/>
          <p:cNvSpPr>
            <a:spLocks noGrp="1"/>
          </p:cNvSpPr>
          <p:nvPr>
            <p:ph idx="1"/>
          </p:nvPr>
        </p:nvSpPr>
        <p:spPr/>
        <p:txBody>
          <a:bodyPr>
            <a:normAutofit lnSpcReduction="10000"/>
          </a:bodyPr>
          <a:lstStyle/>
          <a:p>
            <a:r>
              <a:rPr lang="en-US" dirty="0" smtClean="0"/>
              <a:t>President Roosevelt promised Federal intervention to alleviate poverty and unemployment.  He introduced many new government programs, in what was called the </a:t>
            </a:r>
            <a:br>
              <a:rPr lang="en-US" dirty="0" smtClean="0"/>
            </a:br>
            <a:r>
              <a:rPr lang="en-US" dirty="0" smtClean="0"/>
              <a:t>“New Deal.”</a:t>
            </a:r>
          </a:p>
          <a:p>
            <a:r>
              <a:rPr lang="en-US" dirty="0" smtClean="0"/>
              <a:t>FDR’s goals for the New Deal:</a:t>
            </a:r>
          </a:p>
          <a:p>
            <a:pPr lvl="1"/>
            <a:r>
              <a:rPr lang="en-US" dirty="0" smtClean="0"/>
              <a:t>Relief</a:t>
            </a:r>
          </a:p>
          <a:p>
            <a:pPr lvl="1"/>
            <a:r>
              <a:rPr lang="en-US" dirty="0" smtClean="0"/>
              <a:t>Recovery</a:t>
            </a:r>
          </a:p>
          <a:p>
            <a:pPr lvl="1"/>
            <a:r>
              <a:rPr lang="en-US" dirty="0" smtClean="0"/>
              <a:t>Reform</a:t>
            </a:r>
            <a:endParaRPr lang="en-US" dirty="0"/>
          </a:p>
        </p:txBody>
      </p:sp>
    </p:spTree>
    <p:extLst>
      <p:ext uri="{BB962C8B-B14F-4D97-AF65-F5344CB8AC3E}">
        <p14:creationId xmlns:p14="http://schemas.microsoft.com/office/powerpoint/2010/main" val="36201551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Actions</a:t>
            </a:r>
            <a:endParaRPr lang="en-US" dirty="0"/>
          </a:p>
        </p:txBody>
      </p:sp>
      <p:sp>
        <p:nvSpPr>
          <p:cNvPr id="3" name="Content Placeholder 2"/>
          <p:cNvSpPr>
            <a:spLocks noGrp="1"/>
          </p:cNvSpPr>
          <p:nvPr>
            <p:ph idx="1"/>
          </p:nvPr>
        </p:nvSpPr>
        <p:spPr/>
        <p:txBody>
          <a:bodyPr/>
          <a:lstStyle/>
          <a:p>
            <a:r>
              <a:rPr lang="en-US" dirty="0" smtClean="0"/>
              <a:t>Special Session of Congress in March, 1933</a:t>
            </a:r>
          </a:p>
          <a:p>
            <a:pPr lvl="1"/>
            <a:r>
              <a:rPr lang="en-US" dirty="0" smtClean="0"/>
              <a:t>The “Hundred Days”</a:t>
            </a:r>
          </a:p>
          <a:p>
            <a:pPr lvl="1"/>
            <a:r>
              <a:rPr lang="en-US" dirty="0" smtClean="0"/>
              <a:t>“Bank Holiday” – closed banks for four days to avoid runs on banks</a:t>
            </a:r>
          </a:p>
          <a:p>
            <a:pPr lvl="1"/>
            <a:r>
              <a:rPr lang="en-US" dirty="0" smtClean="0"/>
              <a:t>Took America off Gold Standard and forced Americans to turn in gold in exchange for paper money</a:t>
            </a:r>
          </a:p>
          <a:p>
            <a:pPr lvl="1"/>
            <a:r>
              <a:rPr lang="en-US" dirty="0" smtClean="0"/>
              <a:t>Congress remained in emergency session from March 9 until June 16.</a:t>
            </a:r>
            <a:endParaRPr lang="en-US" dirty="0"/>
          </a:p>
        </p:txBody>
      </p:sp>
    </p:spTree>
    <p:extLst>
      <p:ext uri="{BB962C8B-B14F-4D97-AF65-F5344CB8AC3E}">
        <p14:creationId xmlns:p14="http://schemas.microsoft.com/office/powerpoint/2010/main" val="10867781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Deal Programs</a:t>
            </a:r>
            <a:endParaRPr lang="en-US" dirty="0"/>
          </a:p>
        </p:txBody>
      </p:sp>
      <p:sp>
        <p:nvSpPr>
          <p:cNvPr id="3" name="Content Placeholder 2"/>
          <p:cNvSpPr>
            <a:spLocks noGrp="1"/>
          </p:cNvSpPr>
          <p:nvPr>
            <p:ph idx="1"/>
          </p:nvPr>
        </p:nvSpPr>
        <p:spPr/>
        <p:txBody>
          <a:bodyPr>
            <a:normAutofit lnSpcReduction="10000"/>
          </a:bodyPr>
          <a:lstStyle/>
          <a:p>
            <a:r>
              <a:rPr lang="en-US" dirty="0" smtClean="0"/>
              <a:t>New Deal legislation created a large number of programs that were known by their initials:  CCC, WPA, PWA, AAA, TVA, FDIC, and others.  </a:t>
            </a:r>
          </a:p>
          <a:p>
            <a:r>
              <a:rPr lang="en-US" dirty="0" smtClean="0"/>
              <a:t>The idea was that government spending would put people back to work and stimulate the economy.  This was the beginning of the large national debt that the US has today and of deficit spending by the Federal government.</a:t>
            </a:r>
            <a:endParaRPr lang="en-US" dirty="0"/>
          </a:p>
        </p:txBody>
      </p:sp>
    </p:spTree>
    <p:extLst>
      <p:ext uri="{BB962C8B-B14F-4D97-AF65-F5344CB8AC3E}">
        <p14:creationId xmlns:p14="http://schemas.microsoft.com/office/powerpoint/2010/main" val="40177060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Relief</a:t>
            </a:r>
            <a:endParaRPr lang="en-US" dirty="0"/>
          </a:p>
        </p:txBody>
      </p:sp>
      <p:sp>
        <p:nvSpPr>
          <p:cNvPr id="3" name="Content Placeholder 2"/>
          <p:cNvSpPr>
            <a:spLocks noGrp="1"/>
          </p:cNvSpPr>
          <p:nvPr>
            <p:ph idx="1"/>
          </p:nvPr>
        </p:nvSpPr>
        <p:spPr/>
        <p:txBody>
          <a:bodyPr/>
          <a:lstStyle/>
          <a:p>
            <a:r>
              <a:rPr lang="en-US" dirty="0" smtClean="0"/>
              <a:t>The idea behind New Deal agencies was that they would provide </a:t>
            </a:r>
            <a:r>
              <a:rPr lang="en-US" b="1" i="1" dirty="0" smtClean="0"/>
              <a:t>work relief.</a:t>
            </a:r>
            <a:r>
              <a:rPr lang="en-US" dirty="0" smtClean="0"/>
              <a:t> </a:t>
            </a:r>
            <a:endParaRPr lang="en-US" dirty="0"/>
          </a:p>
          <a:p>
            <a:r>
              <a:rPr lang="en-US" dirty="0" smtClean="0"/>
              <a:t>Instead of giving people handouts, the government would create public works projects – roads, bridges, parks . . and put people to work on these projects.  </a:t>
            </a:r>
          </a:p>
          <a:p>
            <a:r>
              <a:rPr lang="en-US" dirty="0" smtClean="0"/>
              <a:t>This broadened the activity and authority of the Federal government exponentially.</a:t>
            </a:r>
            <a:endParaRPr lang="en-US" dirty="0"/>
          </a:p>
        </p:txBody>
      </p:sp>
    </p:spTree>
    <p:extLst>
      <p:ext uri="{BB962C8B-B14F-4D97-AF65-F5344CB8AC3E}">
        <p14:creationId xmlns:p14="http://schemas.microsoft.com/office/powerpoint/2010/main" val="9998285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Programs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Civilian Conservation Corps (CCC):  put young unmarried men under the supervision of the army in reforestation and soil conservation projects.</a:t>
            </a:r>
          </a:p>
          <a:p>
            <a:r>
              <a:rPr lang="en-US" dirty="0" smtClean="0"/>
              <a:t>Public Works Administration (PWA):  built public facilities – schools, courthouses, hospitals, prisons, roads . . . All over the country</a:t>
            </a:r>
          </a:p>
          <a:p>
            <a:r>
              <a:rPr lang="en-US" dirty="0" smtClean="0"/>
              <a:t>Works Progress Administration (WPA):  tried to employ people in almost any kind of job.  People believed that it was “make work.”  </a:t>
            </a:r>
            <a:endParaRPr lang="en-US" dirty="0"/>
          </a:p>
        </p:txBody>
      </p:sp>
    </p:spTree>
    <p:extLst>
      <p:ext uri="{BB962C8B-B14F-4D97-AF65-F5344CB8AC3E}">
        <p14:creationId xmlns:p14="http://schemas.microsoft.com/office/powerpoint/2010/main" val="21339414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Programs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Agricultural Adjustment Act (AAA):  Provided price supports for farmers.  Induced farmers to plow up cotton and slaughter pigs in attempting to keep prices higher.</a:t>
            </a:r>
          </a:p>
          <a:p>
            <a:r>
              <a:rPr lang="en-US" dirty="0" smtClean="0"/>
              <a:t>Federal Deposit Insurance Corporation (FDIC):  Provided federal insurance for bank deposits.</a:t>
            </a:r>
          </a:p>
          <a:p>
            <a:r>
              <a:rPr lang="en-US" dirty="0" smtClean="0"/>
              <a:t>Tennessee Valley Authority (TVA):  Built dams that would provide flood control and electrification for residents in the Tennessee Valley.</a:t>
            </a:r>
            <a:endParaRPr lang="en-US" dirty="0"/>
          </a:p>
        </p:txBody>
      </p:sp>
    </p:spTree>
    <p:extLst>
      <p:ext uri="{BB962C8B-B14F-4D97-AF65-F5344CB8AC3E}">
        <p14:creationId xmlns:p14="http://schemas.microsoft.com/office/powerpoint/2010/main" val="16309327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Programs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Social Security Act:  In 1935, Congress passed this piece of legislation instituting old age pensions and unemployment insurance.</a:t>
            </a:r>
          </a:p>
          <a:p>
            <a:pPr lvl="1"/>
            <a:r>
              <a:rPr lang="en-US" dirty="0" smtClean="0"/>
              <a:t>Thought there would always be more “payers” than recipients.</a:t>
            </a:r>
          </a:p>
          <a:p>
            <a:pPr lvl="1"/>
            <a:r>
              <a:rPr lang="en-US" dirty="0" smtClean="0"/>
              <a:t>Is now “paying” more than its “receiving”</a:t>
            </a:r>
            <a:endParaRPr lang="en-US" dirty="0"/>
          </a:p>
        </p:txBody>
      </p:sp>
      <p:pic>
        <p:nvPicPr>
          <p:cNvPr id="5" name="Content Placeholder 4" descr="aasocialsecurity.jpg"/>
          <p:cNvPicPr>
            <a:picLocks noGrp="1" noChangeAspect="1"/>
          </p:cNvPicPr>
          <p:nvPr>
            <p:ph sz="half" idx="2"/>
          </p:nvPr>
        </p:nvPicPr>
        <p:blipFill>
          <a:blip r:embed="rId2">
            <a:extLst>
              <a:ext uri="{28A0092B-C50C-407E-A947-70E740481C1C}">
                <a14:useLocalDpi xmlns:a14="http://schemas.microsoft.com/office/drawing/2010/main" val="0"/>
              </a:ext>
            </a:extLst>
          </a:blip>
          <a:srcRect t="-50279" b="-50279"/>
          <a:stretch>
            <a:fillRect/>
          </a:stretch>
        </p:blipFill>
        <p:spPr/>
      </p:pic>
    </p:spTree>
    <p:extLst>
      <p:ext uri="{BB962C8B-B14F-4D97-AF65-F5344CB8AC3E}">
        <p14:creationId xmlns:p14="http://schemas.microsoft.com/office/powerpoint/2010/main" val="20142301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Supreme Court Reaction</a:t>
            </a:r>
            <a:endParaRPr lang="en-US" dirty="0"/>
          </a:p>
        </p:txBody>
      </p:sp>
      <p:sp>
        <p:nvSpPr>
          <p:cNvPr id="6" name="Content Placeholder 5"/>
          <p:cNvSpPr>
            <a:spLocks noGrp="1"/>
          </p:cNvSpPr>
          <p:nvPr>
            <p:ph idx="1"/>
          </p:nvPr>
        </p:nvSpPr>
        <p:spPr/>
        <p:txBody>
          <a:bodyPr>
            <a:normAutofit lnSpcReduction="10000"/>
          </a:bodyPr>
          <a:lstStyle/>
          <a:p>
            <a:r>
              <a:rPr lang="en-US" dirty="0" smtClean="0"/>
              <a:t>While Roosevelt continued to seek to expand federal powers into new areas, he faced opposition from the Supreme Court, who ruled that several New Deal programs were unconstitutional.</a:t>
            </a:r>
          </a:p>
          <a:p>
            <a:r>
              <a:rPr lang="en-US" dirty="0" smtClean="0"/>
              <a:t>Roosevelt responded with his “court packing” plan, attempting to expand the Supreme Court to 15 justices so that he could pick the majority of them.  </a:t>
            </a:r>
            <a:endParaRPr lang="en-US" dirty="0"/>
          </a:p>
        </p:txBody>
      </p:sp>
    </p:spTree>
    <p:extLst>
      <p:ext uri="{BB962C8B-B14F-4D97-AF65-F5344CB8AC3E}">
        <p14:creationId xmlns:p14="http://schemas.microsoft.com/office/powerpoint/2010/main" val="3509109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spite of all these efforts, the Depression continued  until the 1940s.  </a:t>
            </a:r>
          </a:p>
          <a:p>
            <a:r>
              <a:rPr lang="en-US" dirty="0" smtClean="0"/>
              <a:t>It could be argued that the federal government prolonged the Depression.  By seizing the initiative in relief and in regulating business with legislation such as minimum wage, frequent inspections, and onerous regulations, entrepreneurship was discouraged. Unemployment remained at 20-25% through the 1930s.</a:t>
            </a:r>
            <a:endParaRPr lang="en-US" dirty="0"/>
          </a:p>
        </p:txBody>
      </p:sp>
    </p:spTree>
    <p:extLst>
      <p:ext uri="{BB962C8B-B14F-4D97-AF65-F5344CB8AC3E}">
        <p14:creationId xmlns:p14="http://schemas.microsoft.com/office/powerpoint/2010/main" val="7571222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Bread Lines</a:t>
            </a:r>
            <a:endParaRPr lang="en-US" dirty="0"/>
          </a:p>
        </p:txBody>
      </p:sp>
      <p:pic>
        <p:nvPicPr>
          <p:cNvPr id="4" name="Content Placeholder 3" descr="thennow-bread-line-slide-580.jpg"/>
          <p:cNvPicPr>
            <a:picLocks noGrp="1" noChangeAspect="1"/>
          </p:cNvPicPr>
          <p:nvPr>
            <p:ph idx="1"/>
          </p:nvPr>
        </p:nvPicPr>
        <p:blipFill>
          <a:blip r:embed="rId2">
            <a:extLst>
              <a:ext uri="{28A0092B-C50C-407E-A947-70E740481C1C}">
                <a14:useLocalDpi xmlns:a14="http://schemas.microsoft.com/office/drawing/2010/main" val="0"/>
              </a:ext>
            </a:extLst>
          </a:blip>
          <a:srcRect t="4691" b="4691"/>
          <a:stretch>
            <a:fillRect/>
          </a:stretch>
        </p:blipFill>
        <p:spPr/>
      </p:pic>
    </p:spTree>
    <p:extLst>
      <p:ext uri="{BB962C8B-B14F-4D97-AF65-F5344CB8AC3E}">
        <p14:creationId xmlns:p14="http://schemas.microsoft.com/office/powerpoint/2010/main" val="19895642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Depression Worsens</a:t>
            </a:r>
            <a:endParaRPr lang="en-US" dirty="0"/>
          </a:p>
        </p:txBody>
      </p:sp>
      <p:sp>
        <p:nvSpPr>
          <p:cNvPr id="3" name="Content Placeholder 2"/>
          <p:cNvSpPr>
            <a:spLocks noGrp="1"/>
          </p:cNvSpPr>
          <p:nvPr>
            <p:ph idx="1"/>
          </p:nvPr>
        </p:nvSpPr>
        <p:spPr/>
        <p:txBody>
          <a:bodyPr>
            <a:normAutofit lnSpcReduction="10000"/>
          </a:bodyPr>
          <a:lstStyle/>
          <a:p>
            <a:r>
              <a:rPr lang="en-US" dirty="0" smtClean="0"/>
              <a:t>By 1932, it was apparent that America was experience a deep economic downturn:</a:t>
            </a:r>
          </a:p>
          <a:p>
            <a:pPr lvl="1"/>
            <a:r>
              <a:rPr lang="en-US" dirty="0" smtClean="0"/>
              <a:t>Gross National Product (GNP), the total of all goods and services produced in the US:</a:t>
            </a:r>
          </a:p>
          <a:p>
            <a:pPr lvl="2"/>
            <a:r>
              <a:rPr lang="en-US" dirty="0" smtClean="0"/>
              <a:t>1929:  $104 billion</a:t>
            </a:r>
          </a:p>
          <a:p>
            <a:pPr lvl="2"/>
            <a:r>
              <a:rPr lang="en-US" dirty="0" smtClean="0"/>
              <a:t>1932:  $41 billion</a:t>
            </a:r>
          </a:p>
          <a:p>
            <a:pPr lvl="1"/>
            <a:r>
              <a:rPr lang="en-US" dirty="0" smtClean="0"/>
              <a:t>5000 + banks failed </a:t>
            </a:r>
          </a:p>
          <a:p>
            <a:pPr lvl="1"/>
            <a:r>
              <a:rPr lang="en-US" dirty="0" smtClean="0"/>
              <a:t>86,000 + businesses closed</a:t>
            </a:r>
          </a:p>
          <a:p>
            <a:pPr lvl="1"/>
            <a:r>
              <a:rPr lang="en-US" dirty="0" smtClean="0"/>
              <a:t>250,000 families evicted from homes</a:t>
            </a:r>
          </a:p>
          <a:p>
            <a:pPr lvl="1"/>
            <a:r>
              <a:rPr lang="en-US" dirty="0" smtClean="0"/>
              <a:t>Over ¼ of the population had no income at all.</a:t>
            </a:r>
          </a:p>
        </p:txBody>
      </p:sp>
    </p:spTree>
    <p:extLst>
      <p:ext uri="{BB962C8B-B14F-4D97-AF65-F5344CB8AC3E}">
        <p14:creationId xmlns:p14="http://schemas.microsoft.com/office/powerpoint/2010/main" val="3001460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Soup Kitchens</a:t>
            </a:r>
            <a:endParaRPr lang="en-US" dirty="0"/>
          </a:p>
        </p:txBody>
      </p:sp>
      <p:pic>
        <p:nvPicPr>
          <p:cNvPr id="4" name="Content Placeholder 3" descr="luxfon.com_24928.jpg"/>
          <p:cNvPicPr>
            <a:picLocks noGrp="1" noChangeAspect="1"/>
          </p:cNvPicPr>
          <p:nvPr>
            <p:ph idx="1"/>
          </p:nvPr>
        </p:nvPicPr>
        <p:blipFill>
          <a:blip r:embed="rId2">
            <a:extLst>
              <a:ext uri="{28A0092B-C50C-407E-A947-70E740481C1C}">
                <a14:useLocalDpi xmlns:a14="http://schemas.microsoft.com/office/drawing/2010/main" val="0"/>
              </a:ext>
            </a:extLst>
          </a:blip>
          <a:srcRect l="-19579" r="-19579"/>
          <a:stretch>
            <a:fillRect/>
          </a:stretch>
        </p:blipFill>
        <p:spPr/>
      </p:pic>
    </p:spTree>
    <p:extLst>
      <p:ext uri="{BB962C8B-B14F-4D97-AF65-F5344CB8AC3E}">
        <p14:creationId xmlns:p14="http://schemas.microsoft.com/office/powerpoint/2010/main" val="28438625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Malnutrition</a:t>
            </a:r>
            <a:endParaRPr lang="en-US" dirty="0"/>
          </a:p>
        </p:txBody>
      </p:sp>
      <p:pic>
        <p:nvPicPr>
          <p:cNvPr id="4" name="Content Placeholder 3" descr="945105607_orig.jpg"/>
          <p:cNvPicPr>
            <a:picLocks noGrp="1" noChangeAspect="1"/>
          </p:cNvPicPr>
          <p:nvPr>
            <p:ph idx="1"/>
          </p:nvPr>
        </p:nvPicPr>
        <p:blipFill>
          <a:blip r:embed="rId2">
            <a:extLst>
              <a:ext uri="{28A0092B-C50C-407E-A947-70E740481C1C}">
                <a14:useLocalDpi xmlns:a14="http://schemas.microsoft.com/office/drawing/2010/main" val="0"/>
              </a:ext>
            </a:extLst>
          </a:blip>
          <a:srcRect t="10258" b="10258"/>
          <a:stretch>
            <a:fillRect/>
          </a:stretch>
        </p:blipFill>
        <p:spPr/>
      </p:pic>
    </p:spTree>
    <p:extLst>
      <p:ext uri="{BB962C8B-B14F-4D97-AF65-F5344CB8AC3E}">
        <p14:creationId xmlns:p14="http://schemas.microsoft.com/office/powerpoint/2010/main" val="3757346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Homelessness</a:t>
            </a:r>
            <a:endParaRPr lang="en-US" dirty="0"/>
          </a:p>
        </p:txBody>
      </p:sp>
      <p:pic>
        <p:nvPicPr>
          <p:cNvPr id="4" name="Content Placeholder 3" descr="slide_13.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16315512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Bowl</a:t>
            </a:r>
            <a:endParaRPr lang="en-US" dirty="0"/>
          </a:p>
        </p:txBody>
      </p:sp>
      <p:sp>
        <p:nvSpPr>
          <p:cNvPr id="4" name="Content Placeholder 3"/>
          <p:cNvSpPr>
            <a:spLocks noGrp="1"/>
          </p:cNvSpPr>
          <p:nvPr>
            <p:ph sz="half" idx="1"/>
          </p:nvPr>
        </p:nvSpPr>
        <p:spPr/>
        <p:txBody>
          <a:bodyPr/>
          <a:lstStyle/>
          <a:p>
            <a:r>
              <a:rPr lang="en-US" dirty="0" smtClean="0"/>
              <a:t>From the early 1900s, farmers eked out a precarious existence in the Great Plains.  </a:t>
            </a:r>
          </a:p>
          <a:p>
            <a:r>
              <a:rPr lang="en-US" dirty="0" smtClean="0"/>
              <a:t>From 1932-1936, falling prices combined with unprecedented drought made farming nearly impossible.  </a:t>
            </a:r>
            <a:endParaRPr lang="en-US" dirty="0"/>
          </a:p>
        </p:txBody>
      </p:sp>
      <p:pic>
        <p:nvPicPr>
          <p:cNvPr id="6" name="Content Placeholder 5" descr="a3966c7accd93f677c8c0fbfed46cb99.jpg"/>
          <p:cNvPicPr>
            <a:picLocks noGrp="1" noChangeAspect="1"/>
          </p:cNvPicPr>
          <p:nvPr>
            <p:ph sz="half" idx="2"/>
          </p:nvPr>
        </p:nvPicPr>
        <p:blipFill>
          <a:blip r:embed="rId2">
            <a:extLst>
              <a:ext uri="{28A0092B-C50C-407E-A947-70E740481C1C}">
                <a14:useLocalDpi xmlns:a14="http://schemas.microsoft.com/office/drawing/2010/main" val="0"/>
              </a:ext>
            </a:extLst>
          </a:blip>
          <a:srcRect t="98" b="98"/>
          <a:stretch>
            <a:fillRect/>
          </a:stretch>
        </p:blipFill>
        <p:spPr/>
      </p:pic>
    </p:spTree>
    <p:extLst>
      <p:ext uri="{BB962C8B-B14F-4D97-AF65-F5344CB8AC3E}">
        <p14:creationId xmlns:p14="http://schemas.microsoft.com/office/powerpoint/2010/main" val="30303015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Bowl</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Prairie winds combined with drought to take off the topsoil and create huge dust storms, even filling houses and nearly suffocating people who went outside.  </a:t>
            </a:r>
          </a:p>
          <a:p>
            <a:r>
              <a:rPr lang="en-US" dirty="0" smtClean="0"/>
              <a:t>Many counties in the Great Plains experienced a loss of 2/3 to ¾ of their population.</a:t>
            </a:r>
            <a:endParaRPr lang="en-US" dirty="0"/>
          </a:p>
        </p:txBody>
      </p:sp>
      <p:pic>
        <p:nvPicPr>
          <p:cNvPr id="5" name="Content Placeholder 4" descr="Mezzanine_409.jpg"/>
          <p:cNvPicPr>
            <a:picLocks noGrp="1" noChangeAspect="1"/>
          </p:cNvPicPr>
          <p:nvPr>
            <p:ph sz="half" idx="2"/>
          </p:nvPr>
        </p:nvPicPr>
        <p:blipFill>
          <a:blip r:embed="rId2">
            <a:extLst>
              <a:ext uri="{28A0092B-C50C-407E-A947-70E740481C1C}">
                <a14:useLocalDpi xmlns:a14="http://schemas.microsoft.com/office/drawing/2010/main" val="0"/>
              </a:ext>
            </a:extLst>
          </a:blip>
          <a:srcRect l="24904" r="24904"/>
          <a:stretch>
            <a:fillRect/>
          </a:stretch>
        </p:blipFill>
        <p:spPr/>
      </p:pic>
    </p:spTree>
    <p:extLst>
      <p:ext uri="{BB962C8B-B14F-4D97-AF65-F5344CB8AC3E}">
        <p14:creationId xmlns:p14="http://schemas.microsoft.com/office/powerpoint/2010/main" val="39853542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fontScale="92500" lnSpcReduction="20000"/>
          </a:bodyPr>
          <a:lstStyle/>
          <a:p>
            <a:r>
              <a:rPr lang="en-US" dirty="0"/>
              <a:t>The Dust Bowl brought ecological, economical and human misery to America during a time when it was already suffering under the Great </a:t>
            </a:r>
            <a:r>
              <a:rPr lang="en-US" dirty="0" smtClean="0"/>
              <a:t>Depression. </a:t>
            </a:r>
            <a:r>
              <a:rPr lang="en-US" dirty="0"/>
              <a:t>What circumstances conspired to cause the Dust Bowl? </a:t>
            </a:r>
            <a:endParaRPr lang="en-US" dirty="0" smtClean="0"/>
          </a:p>
          <a:p>
            <a:r>
              <a:rPr lang="en-US" dirty="0" smtClean="0"/>
              <a:t>Economic </a:t>
            </a:r>
            <a:r>
              <a:rPr lang="en-US" dirty="0"/>
              <a:t>depression </a:t>
            </a:r>
          </a:p>
          <a:p>
            <a:r>
              <a:rPr lang="en-US" dirty="0" smtClean="0"/>
              <a:t>extended drought</a:t>
            </a:r>
            <a:endParaRPr lang="en-US" dirty="0"/>
          </a:p>
          <a:p>
            <a:r>
              <a:rPr lang="en-US" dirty="0" smtClean="0"/>
              <a:t>unusually </a:t>
            </a:r>
            <a:r>
              <a:rPr lang="en-US" dirty="0"/>
              <a:t>high </a:t>
            </a:r>
            <a:r>
              <a:rPr lang="en-US" dirty="0" smtClean="0"/>
              <a:t>temperatures</a:t>
            </a:r>
          </a:p>
          <a:p>
            <a:r>
              <a:rPr lang="en-US" dirty="0" smtClean="0"/>
              <a:t> </a:t>
            </a:r>
            <a:r>
              <a:rPr lang="en-US" dirty="0"/>
              <a:t>poor agricultural practices </a:t>
            </a:r>
            <a:endParaRPr lang="en-US" dirty="0" smtClean="0"/>
          </a:p>
          <a:p>
            <a:r>
              <a:rPr lang="en-US" dirty="0" smtClean="0"/>
              <a:t>resulting </a:t>
            </a:r>
            <a:r>
              <a:rPr lang="en-US" dirty="0"/>
              <a:t>wind </a:t>
            </a:r>
            <a:r>
              <a:rPr lang="en-US" dirty="0" smtClean="0"/>
              <a:t>erosion</a:t>
            </a:r>
            <a:endParaRPr lang="en-US" dirty="0"/>
          </a:p>
        </p:txBody>
      </p:sp>
    </p:spTree>
    <p:extLst>
      <p:ext uri="{BB962C8B-B14F-4D97-AF65-F5344CB8AC3E}">
        <p14:creationId xmlns:p14="http://schemas.microsoft.com/office/powerpoint/2010/main" val="2529152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Dust Bowl, Oklahoma</a:t>
            </a:r>
            <a:endParaRPr lang="en-US" dirty="0"/>
          </a:p>
        </p:txBody>
      </p:sp>
      <p:pic>
        <p:nvPicPr>
          <p:cNvPr id="7" name="Content Placeholder 6" descr="dust-bowl-cause-1.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2954186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Okies and </a:t>
            </a:r>
            <a:r>
              <a:rPr lang="en-US" dirty="0" err="1" smtClean="0"/>
              <a:t>Arkies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Since their land was now worthless, many of these farmers became migrant workers, working their way across the plains into California by picking cotton and other crops.  These people were desperately poor.  John Steinbeck’s </a:t>
            </a:r>
            <a:r>
              <a:rPr lang="en-US" i="1" dirty="0" smtClean="0"/>
              <a:t>The Grapes of Wrath</a:t>
            </a:r>
            <a:r>
              <a:rPr lang="en-US" dirty="0" smtClean="0"/>
              <a:t> captures the lifestyle of the Okies and </a:t>
            </a:r>
            <a:r>
              <a:rPr lang="en-US" dirty="0" err="1" smtClean="0"/>
              <a:t>Arkies</a:t>
            </a:r>
            <a:endParaRPr lang="en-US" dirty="0"/>
          </a:p>
        </p:txBody>
      </p:sp>
      <p:pic>
        <p:nvPicPr>
          <p:cNvPr id="5" name="Content Placeholder 4" descr="5ce3c710bb0e38b24d0877cf054bc46a.jpg"/>
          <p:cNvPicPr>
            <a:picLocks noGrp="1" noChangeAspect="1"/>
          </p:cNvPicPr>
          <p:nvPr>
            <p:ph sz="half" idx="2"/>
          </p:nvPr>
        </p:nvPicPr>
        <p:blipFill>
          <a:blip r:embed="rId2">
            <a:extLst>
              <a:ext uri="{28A0092B-C50C-407E-A947-70E740481C1C}">
                <a14:useLocalDpi xmlns:a14="http://schemas.microsoft.com/office/drawing/2010/main" val="0"/>
              </a:ext>
            </a:extLst>
          </a:blip>
          <a:srcRect t="-32283" b="-32283"/>
          <a:stretch>
            <a:fillRect/>
          </a:stretch>
        </p:blipFill>
        <p:spPr/>
      </p:pic>
    </p:spTree>
    <p:extLst>
      <p:ext uri="{BB962C8B-B14F-4D97-AF65-F5344CB8AC3E}">
        <p14:creationId xmlns:p14="http://schemas.microsoft.com/office/powerpoint/2010/main" val="3884092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Attitude toward migrants</a:t>
            </a:r>
            <a:endParaRPr lang="en-US" dirty="0"/>
          </a:p>
        </p:txBody>
      </p:sp>
      <p:pic>
        <p:nvPicPr>
          <p:cNvPr id="7" name="Content Placeholder 6" descr="dust-bowl-4-24-638.jpg"/>
          <p:cNvPicPr>
            <a:picLocks noGrp="1" noChangeAspect="1"/>
          </p:cNvPicPr>
          <p:nvPr>
            <p:ph idx="1"/>
          </p:nvPr>
        </p:nvPicPr>
        <p:blipFill>
          <a:blip r:embed="rId2">
            <a:extLst>
              <a:ext uri="{28A0092B-C50C-407E-A947-70E740481C1C}">
                <a14:useLocalDpi xmlns:a14="http://schemas.microsoft.com/office/drawing/2010/main" val="0"/>
              </a:ext>
            </a:extLst>
          </a:blip>
          <a:srcRect l="-18258" r="-18258"/>
          <a:stretch>
            <a:fillRect/>
          </a:stretch>
        </p:blipFill>
        <p:spPr/>
      </p:pic>
    </p:spTree>
    <p:extLst>
      <p:ext uri="{BB962C8B-B14F-4D97-AF65-F5344CB8AC3E}">
        <p14:creationId xmlns:p14="http://schemas.microsoft.com/office/powerpoint/2010/main" val="357063774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Now go home!</a:t>
            </a:r>
            <a:endParaRPr lang="en-US" dirty="0"/>
          </a:p>
        </p:txBody>
      </p:sp>
      <p:pic>
        <p:nvPicPr>
          <p:cNvPr id="4" name="Content Placeholder 3" descr="006a72d4d00cf7fc4bdbe257e595efad.jpg"/>
          <p:cNvPicPr>
            <a:picLocks noGrp="1" noChangeAspect="1"/>
          </p:cNvPicPr>
          <p:nvPr>
            <p:ph idx="1"/>
          </p:nvPr>
        </p:nvPicPr>
        <p:blipFill>
          <a:blip r:embed="rId2">
            <a:extLst>
              <a:ext uri="{28A0092B-C50C-407E-A947-70E740481C1C}">
                <a14:useLocalDpi xmlns:a14="http://schemas.microsoft.com/office/drawing/2010/main" val="0"/>
              </a:ext>
            </a:extLst>
          </a:blip>
          <a:srcRect t="13262" b="13262"/>
          <a:stretch>
            <a:fillRect/>
          </a:stretch>
        </p:blipFill>
        <p:spPr/>
      </p:pic>
    </p:spTree>
    <p:extLst>
      <p:ext uri="{BB962C8B-B14F-4D97-AF65-F5344CB8AC3E}">
        <p14:creationId xmlns:p14="http://schemas.microsoft.com/office/powerpoint/2010/main" val="27696329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Army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Probably the episode that eliminated any chance of President Hoover being reelected.</a:t>
            </a:r>
          </a:p>
          <a:p>
            <a:r>
              <a:rPr lang="en-US" dirty="0" smtClean="0"/>
              <a:t>The “Bonus Army” earned its name from the practice of the US government giving veterans of war bonuses for their service.  The bonus certificates promised to World War I veterans were not redeemable until 1945.</a:t>
            </a:r>
          </a:p>
          <a:p>
            <a:r>
              <a:rPr lang="en-US" dirty="0" smtClean="0"/>
              <a:t>43,000 people – 17,000 veterans and their families marched on Washington in the spring and summer of 1932 to request an early payment of their bonus.</a:t>
            </a:r>
            <a:endParaRPr lang="en-US" dirty="0"/>
          </a:p>
        </p:txBody>
      </p:sp>
    </p:spTree>
    <p:extLst>
      <p:ext uri="{BB962C8B-B14F-4D97-AF65-F5344CB8AC3E}">
        <p14:creationId xmlns:p14="http://schemas.microsoft.com/office/powerpoint/2010/main" val="428964256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 grapes in California</a:t>
            </a:r>
            <a:endParaRPr lang="en-US" dirty="0"/>
          </a:p>
        </p:txBody>
      </p:sp>
      <p:pic>
        <p:nvPicPr>
          <p:cNvPr id="4" name="Content Placeholder 3" descr="grapepickers.jpg"/>
          <p:cNvPicPr>
            <a:picLocks noGrp="1" noChangeAspect="1"/>
          </p:cNvPicPr>
          <p:nvPr>
            <p:ph idx="1"/>
          </p:nvPr>
        </p:nvPicPr>
        <p:blipFill>
          <a:blip r:embed="rId2">
            <a:extLst>
              <a:ext uri="{28A0092B-C50C-407E-A947-70E740481C1C}">
                <a14:useLocalDpi xmlns:a14="http://schemas.microsoft.com/office/drawing/2010/main" val="0"/>
              </a:ext>
            </a:extLst>
          </a:blip>
          <a:srcRect l="-34854" r="-34854"/>
          <a:stretch>
            <a:fillRect/>
          </a:stretch>
        </p:blipFill>
        <p:spPr/>
      </p:pic>
    </p:spTree>
    <p:extLst>
      <p:ext uri="{BB962C8B-B14F-4D97-AF65-F5344CB8AC3E}">
        <p14:creationId xmlns:p14="http://schemas.microsoft.com/office/powerpoint/2010/main" val="6619835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Army</a:t>
            </a:r>
            <a:endParaRPr lang="en-US" dirty="0"/>
          </a:p>
        </p:txBody>
      </p:sp>
      <p:sp>
        <p:nvSpPr>
          <p:cNvPr id="3" name="Content Placeholder 2"/>
          <p:cNvSpPr>
            <a:spLocks noGrp="1"/>
          </p:cNvSpPr>
          <p:nvPr>
            <p:ph idx="1"/>
          </p:nvPr>
        </p:nvSpPr>
        <p:spPr/>
        <p:txBody>
          <a:bodyPr>
            <a:normAutofit lnSpcReduction="10000"/>
          </a:bodyPr>
          <a:lstStyle/>
          <a:p>
            <a:r>
              <a:rPr lang="en-US" dirty="0" smtClean="0"/>
              <a:t>President Hoover refused to meet with any of the soldiers or discuss their demands.</a:t>
            </a:r>
          </a:p>
          <a:p>
            <a:r>
              <a:rPr lang="en-US" dirty="0" smtClean="0"/>
              <a:t>Meanwhile, they began to camp out on the edge of Washington DC.  </a:t>
            </a:r>
          </a:p>
          <a:p>
            <a:r>
              <a:rPr lang="en-US" dirty="0" smtClean="0"/>
              <a:t>On July 28, government agents told the Bonus Army that they must disperse.  They refused,</a:t>
            </a:r>
            <a:r>
              <a:rPr lang="en-US" dirty="0"/>
              <a:t> </a:t>
            </a:r>
            <a:r>
              <a:rPr lang="en-US" dirty="0" smtClean="0"/>
              <a:t>and went after the DC Police with bricks.  Policemen began to fire on the veterans, killing two and wounding others.</a:t>
            </a:r>
            <a:endParaRPr lang="en-US" dirty="0"/>
          </a:p>
        </p:txBody>
      </p:sp>
    </p:spTree>
    <p:extLst>
      <p:ext uri="{BB962C8B-B14F-4D97-AF65-F5344CB8AC3E}">
        <p14:creationId xmlns:p14="http://schemas.microsoft.com/office/powerpoint/2010/main" val="8833575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Bonus Army at Capitol</a:t>
            </a:r>
            <a:endParaRPr lang="en-US" dirty="0"/>
          </a:p>
        </p:txBody>
      </p:sp>
      <p:pic>
        <p:nvPicPr>
          <p:cNvPr id="6" name="Content Placeholder 5" descr="bonusarmycap.jpg"/>
          <p:cNvPicPr>
            <a:picLocks noGrp="1" noChangeAspect="1"/>
          </p:cNvPicPr>
          <p:nvPr>
            <p:ph idx="1"/>
          </p:nvPr>
        </p:nvPicPr>
        <p:blipFill>
          <a:blip r:embed="rId2">
            <a:extLst>
              <a:ext uri="{28A0092B-C50C-407E-A947-70E740481C1C}">
                <a14:useLocalDpi xmlns:a14="http://schemas.microsoft.com/office/drawing/2010/main" val="0"/>
              </a:ext>
            </a:extLst>
          </a:blip>
          <a:srcRect t="15435" b="15435"/>
          <a:stretch>
            <a:fillRect/>
          </a:stretch>
        </p:blipFill>
        <p:spPr/>
      </p:pic>
    </p:spTree>
    <p:extLst>
      <p:ext uri="{BB962C8B-B14F-4D97-AF65-F5344CB8AC3E}">
        <p14:creationId xmlns:p14="http://schemas.microsoft.com/office/powerpoint/2010/main" val="8979471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Army</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President Hoover then directed Federal troops under General Douglas MacArthur to destroy  the camps and disperse the marchers.  General MacArthur went after them with tanks, tear gas, and bayonets.</a:t>
            </a:r>
          </a:p>
          <a:p>
            <a:r>
              <a:rPr lang="en-US" dirty="0" smtClean="0"/>
              <a:t>For many people, this episode symbolized what they perceived to be the lack of empathy from the Administration for hurting people.</a:t>
            </a:r>
            <a:endParaRPr lang="en-US" dirty="0"/>
          </a:p>
        </p:txBody>
      </p:sp>
      <p:pic>
        <p:nvPicPr>
          <p:cNvPr id="5" name="Content Placeholder 4" descr="Evictbonusarmy.jpg"/>
          <p:cNvPicPr>
            <a:picLocks noGrp="1" noChangeAspect="1"/>
          </p:cNvPicPr>
          <p:nvPr>
            <p:ph sz="half" idx="2"/>
          </p:nvPr>
        </p:nvPicPr>
        <p:blipFill>
          <a:blip r:embed="rId2">
            <a:extLst>
              <a:ext uri="{28A0092B-C50C-407E-A947-70E740481C1C}">
                <a14:useLocalDpi xmlns:a14="http://schemas.microsoft.com/office/drawing/2010/main" val="0"/>
              </a:ext>
            </a:extLst>
          </a:blip>
          <a:srcRect l="15925" r="15925"/>
          <a:stretch>
            <a:fillRect/>
          </a:stretch>
        </p:blipFill>
        <p:spPr/>
      </p:pic>
    </p:spTree>
    <p:extLst>
      <p:ext uri="{BB962C8B-B14F-4D97-AF65-F5344CB8AC3E}">
        <p14:creationId xmlns:p14="http://schemas.microsoft.com/office/powerpoint/2010/main" val="19524053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1932 Election</a:t>
            </a:r>
            <a:endParaRPr lang="en-US" dirty="0"/>
          </a:p>
        </p:txBody>
      </p:sp>
      <p:sp>
        <p:nvSpPr>
          <p:cNvPr id="3" name="Content Placeholder 2"/>
          <p:cNvSpPr>
            <a:spLocks noGrp="1"/>
          </p:cNvSpPr>
          <p:nvPr>
            <p:ph sz="half" idx="1"/>
          </p:nvPr>
        </p:nvSpPr>
        <p:spPr/>
        <p:txBody>
          <a:bodyPr/>
          <a:lstStyle/>
          <a:p>
            <a:r>
              <a:rPr lang="en-US" dirty="0" smtClean="0"/>
              <a:t>Franklin Delano Roosevelt (FDR), the Democratic Governor of New York, won the Presidential Election by an overwhelming majority in 1932.  Democratic majorities were elected to both houses of Congress.</a:t>
            </a:r>
            <a:endParaRPr lang="en-US" dirty="0"/>
          </a:p>
        </p:txBody>
      </p:sp>
      <p:pic>
        <p:nvPicPr>
          <p:cNvPr id="5" name="Content Placeholder 4" descr="franklin-roosevelt-biography-color.jpg"/>
          <p:cNvPicPr>
            <a:picLocks noGrp="1" noChangeAspect="1"/>
          </p:cNvPicPr>
          <p:nvPr>
            <p:ph sz="half" idx="2"/>
          </p:nvPr>
        </p:nvPicPr>
        <p:blipFill>
          <a:blip r:embed="rId2">
            <a:extLst>
              <a:ext uri="{28A0092B-C50C-407E-A947-70E740481C1C}">
                <a14:useLocalDpi xmlns:a14="http://schemas.microsoft.com/office/drawing/2010/main" val="0"/>
              </a:ext>
            </a:extLst>
          </a:blip>
          <a:srcRect l="-3842" r="-3842"/>
          <a:stretch>
            <a:fillRect/>
          </a:stretch>
        </p:blipFill>
        <p:spPr/>
      </p:pic>
    </p:spTree>
    <p:extLst>
      <p:ext uri="{BB962C8B-B14F-4D97-AF65-F5344CB8AC3E}">
        <p14:creationId xmlns:p14="http://schemas.microsoft.com/office/powerpoint/2010/main" val="15176894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Government Provided Relief</a:t>
            </a:r>
            <a:endParaRPr lang="en-US" dirty="0"/>
          </a:p>
        </p:txBody>
      </p:sp>
      <p:sp>
        <p:nvSpPr>
          <p:cNvPr id="6" name="Content Placeholder 5"/>
          <p:cNvSpPr>
            <a:spLocks noGrp="1"/>
          </p:cNvSpPr>
          <p:nvPr>
            <p:ph idx="1"/>
          </p:nvPr>
        </p:nvSpPr>
        <p:spPr/>
        <p:txBody>
          <a:bodyPr>
            <a:normAutofit fontScale="92500"/>
          </a:bodyPr>
          <a:lstStyle/>
          <a:p>
            <a:r>
              <a:rPr lang="en-US" u="sng" dirty="0" smtClean="0"/>
              <a:t>Relief</a:t>
            </a:r>
            <a:r>
              <a:rPr lang="en-US" dirty="0" smtClean="0"/>
              <a:t> is aid provided to people in need.</a:t>
            </a:r>
          </a:p>
          <a:p>
            <a:r>
              <a:rPr lang="en-US" dirty="0" smtClean="0"/>
              <a:t>Prior to the Roosevelt administration, relief was generally not seen as a federal responsibility, but was entrusted to churches, nonprofit organizations, local, and state governments.  </a:t>
            </a:r>
          </a:p>
          <a:p>
            <a:r>
              <a:rPr lang="en-US" dirty="0" smtClean="0"/>
              <a:t>The thinking was that local agencies who actually knew the people they were trying to help were better able to “separate the needy from the greedy.”</a:t>
            </a:r>
            <a:endParaRPr lang="en-US" dirty="0"/>
          </a:p>
        </p:txBody>
      </p:sp>
    </p:spTree>
    <p:extLst>
      <p:ext uri="{BB962C8B-B14F-4D97-AF65-F5344CB8AC3E}">
        <p14:creationId xmlns:p14="http://schemas.microsoft.com/office/powerpoint/2010/main" val="8134007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Relief expands Federal Power</a:t>
            </a:r>
            <a:endParaRPr lang="en-US" dirty="0"/>
          </a:p>
        </p:txBody>
      </p:sp>
      <p:sp>
        <p:nvSpPr>
          <p:cNvPr id="3" name="Content Placeholder 2"/>
          <p:cNvSpPr>
            <a:spLocks noGrp="1"/>
          </p:cNvSpPr>
          <p:nvPr>
            <p:ph idx="1"/>
          </p:nvPr>
        </p:nvSpPr>
        <p:spPr/>
        <p:txBody>
          <a:bodyPr>
            <a:normAutofit/>
          </a:bodyPr>
          <a:lstStyle/>
          <a:p>
            <a:r>
              <a:rPr lang="en-US" dirty="0" smtClean="0"/>
              <a:t>Federal poverty relief expands federal power,  as needs and allocations are determined by government agencies.</a:t>
            </a:r>
          </a:p>
          <a:p>
            <a:r>
              <a:rPr lang="en-US" dirty="0" smtClean="0"/>
              <a:t>Relief cannot go unfunded, therefore, taxes need to be raised.</a:t>
            </a:r>
          </a:p>
          <a:p>
            <a:r>
              <a:rPr lang="en-US" dirty="0" smtClean="0"/>
              <a:t>The net effect was a redistribution of wealth from those with means to those without</a:t>
            </a:r>
            <a:endParaRPr lang="en-US" dirty="0"/>
          </a:p>
        </p:txBody>
      </p:sp>
    </p:spTree>
    <p:extLst>
      <p:ext uri="{BB962C8B-B14F-4D97-AF65-F5344CB8AC3E}">
        <p14:creationId xmlns:p14="http://schemas.microsoft.com/office/powerpoint/2010/main" val="26605715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4123</TotalTime>
  <Words>1203</Words>
  <Application>Microsoft Macintosh PowerPoint</Application>
  <PresentationFormat>On-screen Show (4:3)</PresentationFormat>
  <Paragraphs>93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Black</vt:lpstr>
      <vt:lpstr>The Great Depression</vt:lpstr>
      <vt:lpstr>The Depression Worsens</vt:lpstr>
      <vt:lpstr>Bonus Army</vt:lpstr>
      <vt:lpstr>Bonus Army</vt:lpstr>
      <vt:lpstr>Bonus Army at Capitol</vt:lpstr>
      <vt:lpstr>Bonus Army</vt:lpstr>
      <vt:lpstr>1932 Election</vt:lpstr>
      <vt:lpstr>Government Provided Relief</vt:lpstr>
      <vt:lpstr>Relief expands Federal Power</vt:lpstr>
      <vt:lpstr>The New Deal</vt:lpstr>
      <vt:lpstr>First Actions</vt:lpstr>
      <vt:lpstr>New Deal Programs</vt:lpstr>
      <vt:lpstr>Work Relief</vt:lpstr>
      <vt:lpstr>Important Programs</vt:lpstr>
      <vt:lpstr>Important Programs</vt:lpstr>
      <vt:lpstr>Important Programs</vt:lpstr>
      <vt:lpstr>Supreme Court Reaction</vt:lpstr>
      <vt:lpstr>Success???</vt:lpstr>
      <vt:lpstr>Bread Lines</vt:lpstr>
      <vt:lpstr>Soup Kitchens</vt:lpstr>
      <vt:lpstr>Malnutrition</vt:lpstr>
      <vt:lpstr>Homelessness</vt:lpstr>
      <vt:lpstr>Dust Bowl</vt:lpstr>
      <vt:lpstr>Dust Bowl</vt:lpstr>
      <vt:lpstr>PowerPoint Presentation</vt:lpstr>
      <vt:lpstr>Dust Bowl, Oklahoma</vt:lpstr>
      <vt:lpstr>Okies and Arkies</vt:lpstr>
      <vt:lpstr>Attitude toward migrants</vt:lpstr>
      <vt:lpstr>Welcome!  Now go home!</vt:lpstr>
      <vt:lpstr>Picking grapes in California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Depression</dc:title>
  <dc:creator>Daniel Clay</dc:creator>
  <cp:lastModifiedBy>Daniel Clay</cp:lastModifiedBy>
  <cp:revision>17</cp:revision>
  <dcterms:created xsi:type="dcterms:W3CDTF">2016-04-14T01:09:46Z</dcterms:created>
  <dcterms:modified xsi:type="dcterms:W3CDTF">2017-04-01T20:21:13Z</dcterms:modified>
</cp:coreProperties>
</file>