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22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8531-4BB5-4547-A447-EE78709297A3}" type="datetimeFigureOut">
              <a:rPr lang="en-US" smtClean="0"/>
              <a:t>8/23/16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4800-8187-F94D-A8E9-7D97F431F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8531-4BB5-4547-A447-EE78709297A3}" type="datetimeFigureOut">
              <a:rPr lang="en-US" smtClean="0"/>
              <a:t>8/23/16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4800-8187-F94D-A8E9-7D97F431F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8531-4BB5-4547-A447-EE78709297A3}" type="datetimeFigureOut">
              <a:rPr lang="en-US" smtClean="0"/>
              <a:t>8/23/16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4800-8187-F94D-A8E9-7D97F431F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8531-4BB5-4547-A447-EE78709297A3}" type="datetimeFigureOut">
              <a:rPr lang="en-US" smtClean="0"/>
              <a:t>8/23/16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4800-8187-F94D-A8E9-7D97F431F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8531-4BB5-4547-A447-EE78709297A3}" type="datetimeFigureOut">
              <a:rPr lang="en-US" smtClean="0"/>
              <a:t>8/23/16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4800-8187-F94D-A8E9-7D97F431F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8531-4BB5-4547-A447-EE78709297A3}" type="datetimeFigureOut">
              <a:rPr lang="en-US" smtClean="0"/>
              <a:t>8/23/16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4800-8187-F94D-A8E9-7D97F431F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8531-4BB5-4547-A447-EE78709297A3}" type="datetimeFigureOut">
              <a:rPr lang="en-US" smtClean="0"/>
              <a:t>8/23/16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4800-8187-F94D-A8E9-7D97F431F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8531-4BB5-4547-A447-EE78709297A3}" type="datetimeFigureOut">
              <a:rPr lang="en-US" smtClean="0"/>
              <a:t>8/23/16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4800-8187-F94D-A8E9-7D97F431F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8531-4BB5-4547-A447-EE78709297A3}" type="datetimeFigureOut">
              <a:rPr lang="en-US" smtClean="0"/>
              <a:t>8/23/16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4800-8187-F94D-A8E9-7D97F431F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8531-4BB5-4547-A447-EE78709297A3}" type="datetimeFigureOut">
              <a:rPr lang="en-US" smtClean="0"/>
              <a:t>8/23/16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4800-8187-F94D-A8E9-7D97F431F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8531-4BB5-4547-A447-EE78709297A3}" type="datetimeFigureOut">
              <a:rPr lang="en-US" smtClean="0"/>
              <a:t>8/23/16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84800-8187-F94D-A8E9-7D97F431F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A8531-4BB5-4547-A447-EE78709297A3}" type="datetimeFigureOut">
              <a:rPr lang="en-US" smtClean="0"/>
              <a:t>8/23/16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84800-8187-F94D-A8E9-7D97F431F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Iliad:  A Timeline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happened over the forty days?</a:t>
            </a:r>
          </a:p>
          <a:p>
            <a:endParaRPr lang="en-US" dirty="0" smtClean="0"/>
          </a:p>
          <a:p>
            <a:pPr algn="l"/>
            <a:r>
              <a:rPr lang="en-US" sz="2000" dirty="0" smtClean="0"/>
              <a:t>Source:  Eva Brann, “Odysseus At War,” in </a:t>
            </a:r>
            <a:r>
              <a:rPr lang="en-US" sz="2000" i="1" dirty="0" smtClean="0"/>
              <a:t>Homeric Moments.</a:t>
            </a:r>
            <a:r>
              <a:rPr lang="en-US" sz="2000" dirty="0" smtClean="0"/>
              <a:t> (</a:t>
            </a:r>
            <a:r>
              <a:rPr lang="en-US" sz="2000" dirty="0" err="1" smtClean="0"/>
              <a:t>Philadephia</a:t>
            </a:r>
            <a:r>
              <a:rPr lang="en-US" sz="2000" dirty="0" smtClean="0"/>
              <a:t>:  Paul Dry Books.  200)2.  60-62.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4651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Days 1-9:</a:t>
            </a:r>
          </a:p>
          <a:p>
            <a:pPr lvl="1"/>
            <a:r>
              <a:rPr lang="en-US" dirty="0" smtClean="0"/>
              <a:t>There is a plague throughout the Greek camp (1:53).  Many warriors are dying of sickness.</a:t>
            </a:r>
          </a:p>
          <a:p>
            <a:pPr marL="114300" indent="0">
              <a:buNone/>
            </a:pPr>
            <a:r>
              <a:rPr lang="en-US" dirty="0" smtClean="0"/>
              <a:t>Day 10:</a:t>
            </a:r>
          </a:p>
          <a:p>
            <a:pPr marL="514350" lvl="1" indent="0">
              <a:buNone/>
            </a:pPr>
            <a:r>
              <a:rPr lang="en-US" dirty="0" smtClean="0"/>
              <a:t>--Achilles calls an assembly.</a:t>
            </a:r>
          </a:p>
          <a:p>
            <a:pPr marL="514350" lvl="1" indent="0">
              <a:buNone/>
            </a:pPr>
            <a:r>
              <a:rPr lang="en-US" dirty="0" smtClean="0"/>
              <a:t>-- </a:t>
            </a:r>
            <a:r>
              <a:rPr lang="en-US" dirty="0" err="1" smtClean="0"/>
              <a:t>Chryseis</a:t>
            </a:r>
            <a:r>
              <a:rPr lang="en-US" dirty="0" smtClean="0"/>
              <a:t>, Agamemnon’s war prize, must be returned to </a:t>
            </a:r>
            <a:r>
              <a:rPr lang="en-US" dirty="0" err="1" smtClean="0"/>
              <a:t>Chryses</a:t>
            </a:r>
            <a:r>
              <a:rPr lang="en-US" dirty="0" smtClean="0"/>
              <a:t>, priest of Apollo, to stop the plague</a:t>
            </a:r>
          </a:p>
          <a:p>
            <a:pPr marL="514350" lvl="1" indent="0">
              <a:buNone/>
            </a:pPr>
            <a:r>
              <a:rPr lang="en-US" dirty="0" smtClean="0"/>
              <a:t>--Agamemnon takes </a:t>
            </a:r>
            <a:r>
              <a:rPr lang="en-US" dirty="0" err="1" smtClean="0"/>
              <a:t>Briseis</a:t>
            </a:r>
            <a:r>
              <a:rPr lang="en-US" dirty="0" smtClean="0"/>
              <a:t> from Achilles in compensation of </a:t>
            </a:r>
            <a:r>
              <a:rPr lang="en-US" dirty="0" err="1" smtClean="0"/>
              <a:t>Chryseis</a:t>
            </a:r>
            <a:r>
              <a:rPr lang="en-US" dirty="0" smtClean="0"/>
              <a:t>.</a:t>
            </a:r>
          </a:p>
          <a:p>
            <a:pPr marL="5143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57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Day 10</a:t>
            </a:r>
          </a:p>
          <a:p>
            <a:pPr lvl="1"/>
            <a:r>
              <a:rPr lang="en-US" dirty="0" smtClean="0"/>
              <a:t>As a consequence of Agamemnon taking </a:t>
            </a:r>
            <a:r>
              <a:rPr lang="en-US" dirty="0" err="1" smtClean="0"/>
              <a:t>Briseis</a:t>
            </a:r>
            <a:r>
              <a:rPr lang="en-US" dirty="0" smtClean="0"/>
              <a:t> from Achilles and publicly shaming him, Achilles withdraws from the fighting.</a:t>
            </a:r>
          </a:p>
          <a:p>
            <a:r>
              <a:rPr lang="en-US" dirty="0" smtClean="0"/>
              <a:t>Day 11</a:t>
            </a:r>
          </a:p>
          <a:p>
            <a:pPr lvl="1"/>
            <a:r>
              <a:rPr lang="en-US" dirty="0" smtClean="0"/>
              <a:t>Odysseus returns </a:t>
            </a:r>
            <a:r>
              <a:rPr lang="en-US" dirty="0" err="1" smtClean="0"/>
              <a:t>Chryseis</a:t>
            </a:r>
            <a:r>
              <a:rPr lang="en-US" dirty="0" smtClean="0"/>
              <a:t> to </a:t>
            </a:r>
            <a:r>
              <a:rPr lang="en-US" dirty="0" err="1" smtClean="0"/>
              <a:t>Chryses</a:t>
            </a:r>
            <a:r>
              <a:rPr lang="en-US" dirty="0" smtClean="0"/>
              <a:t> to stop the plague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00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Assembly of the Gods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Day 12:  Zeus grants the prayer of Achilles and Thetis to give the Trojans the advantage</a:t>
            </a:r>
            <a:r>
              <a:rPr lang="en-US" dirty="0" smtClean="0"/>
              <a:t>.</a:t>
            </a:r>
          </a:p>
          <a:p>
            <a:r>
              <a:rPr lang="en-US" dirty="0" smtClean="0"/>
              <a:t>(Days 1-12 take place in Book 1).</a:t>
            </a:r>
            <a:endParaRPr lang="en-US" dirty="0"/>
          </a:p>
        </p:txBody>
      </p:sp>
      <p:pic>
        <p:nvPicPr>
          <p:cNvPr id="6" name="Content Placeholder 5" descr="gods-wa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7" r="279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69855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Days 13-15:</a:t>
            </a:r>
          </a:p>
          <a:p>
            <a:pPr lvl="1"/>
            <a:r>
              <a:rPr lang="en-US" dirty="0" smtClean="0"/>
              <a:t>Duel between Paris and Menelaus.</a:t>
            </a:r>
          </a:p>
          <a:p>
            <a:pPr lvl="1"/>
            <a:r>
              <a:rPr lang="en-US" dirty="0" smtClean="0"/>
              <a:t>Greeks build walls.</a:t>
            </a:r>
          </a:p>
          <a:p>
            <a:pPr lvl="1"/>
            <a:r>
              <a:rPr lang="en-US" dirty="0" smtClean="0"/>
              <a:t>Duel between Hector and Ajax (Books 2-8)</a:t>
            </a:r>
            <a:endParaRPr lang="en-US" dirty="0"/>
          </a:p>
        </p:txBody>
      </p:sp>
      <p:pic>
        <p:nvPicPr>
          <p:cNvPr id="5" name="Content Placeholder 4" descr="paris and menelau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7" r="233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7794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Day 16</a:t>
            </a:r>
          </a:p>
          <a:p>
            <a:pPr lvl="1"/>
            <a:r>
              <a:rPr lang="en-US" dirty="0" smtClean="0"/>
              <a:t>Odysseus and company visit Achilles (Book 9)</a:t>
            </a:r>
          </a:p>
          <a:p>
            <a:r>
              <a:rPr lang="en-US" dirty="0" smtClean="0"/>
              <a:t>Night 16</a:t>
            </a:r>
          </a:p>
          <a:p>
            <a:pPr lvl="1"/>
            <a:r>
              <a:rPr lang="en-US" dirty="0" smtClean="0"/>
              <a:t>Odysseus and </a:t>
            </a:r>
            <a:r>
              <a:rPr lang="en-US" dirty="0" err="1" smtClean="0"/>
              <a:t>Diomedes</a:t>
            </a:r>
            <a:r>
              <a:rPr lang="en-US" dirty="0" smtClean="0"/>
              <a:t> go on a night raid (Book 10)</a:t>
            </a:r>
          </a:p>
          <a:p>
            <a:r>
              <a:rPr lang="en-US" dirty="0" smtClean="0"/>
              <a:t>Day 17</a:t>
            </a:r>
          </a:p>
          <a:p>
            <a:pPr lvl="1"/>
            <a:r>
              <a:rPr lang="en-US" dirty="0" smtClean="0"/>
              <a:t>Ships set on fire</a:t>
            </a:r>
          </a:p>
          <a:p>
            <a:pPr lvl="1"/>
            <a:r>
              <a:rPr lang="en-US" dirty="0" smtClean="0"/>
              <a:t>Duel between Hector and </a:t>
            </a:r>
            <a:r>
              <a:rPr lang="en-US" dirty="0" err="1" smtClean="0"/>
              <a:t>Patroclus</a:t>
            </a:r>
            <a:endParaRPr lang="en-US" dirty="0" smtClean="0"/>
          </a:p>
          <a:p>
            <a:pPr lvl="1"/>
            <a:r>
              <a:rPr lang="en-US" dirty="0" smtClean="0"/>
              <a:t>Achilles returns to battle (Books 11-17)</a:t>
            </a:r>
            <a:endParaRPr lang="en-US" dirty="0"/>
          </a:p>
        </p:txBody>
      </p:sp>
      <p:pic>
        <p:nvPicPr>
          <p:cNvPr id="5" name="Content Placeholder 4" descr="Achilles_departure_Eretria_Painter_CdM_Paris_85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3" r="12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8465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Day 18:  Achilles and Hector duel (Books 19-22)</a:t>
            </a:r>
          </a:p>
          <a:p>
            <a:r>
              <a:rPr lang="en-US" dirty="0" smtClean="0"/>
              <a:t>Days 19-20:  Funeral games (Book 23)</a:t>
            </a:r>
          </a:p>
          <a:p>
            <a:r>
              <a:rPr lang="en-US" dirty="0" smtClean="0"/>
              <a:t>Days 21-30:  The gods debate among themselves (Book 24:107)</a:t>
            </a:r>
            <a:endParaRPr lang="en-US" dirty="0"/>
          </a:p>
        </p:txBody>
      </p:sp>
      <p:pic>
        <p:nvPicPr>
          <p:cNvPr id="5" name="Content Placeholder 4" descr="hector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617" b="-296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90080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Assembly of the gods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Day 30:  Thetis is sent to order the release of the bodies of the dead (Book 24:31, 112).</a:t>
            </a:r>
          </a:p>
          <a:p>
            <a:r>
              <a:rPr lang="en-US" dirty="0" smtClean="0"/>
              <a:t>Night 30:  The bodies of the dead are returned (Book 24).</a:t>
            </a:r>
            <a:endParaRPr lang="en-US" dirty="0"/>
          </a:p>
        </p:txBody>
      </p:sp>
      <p:pic>
        <p:nvPicPr>
          <p:cNvPr id="5" name="Content Placeholder 4" descr="11050-2__25614.1389989882.380.500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56" r="-64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1478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Days 31-40:  Preparation for funerals</a:t>
            </a:r>
          </a:p>
          <a:p>
            <a:r>
              <a:rPr lang="en-US" dirty="0" smtClean="0"/>
              <a:t>Day 40:  A hero’s funeral (Book 24).</a:t>
            </a:r>
            <a:endParaRPr lang="en-US" dirty="0"/>
          </a:p>
        </p:txBody>
      </p:sp>
      <p:pic>
        <p:nvPicPr>
          <p:cNvPr id="5" name="Content Placeholder 4" descr="24BURIAL-jumbo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5" r="22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1911983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32</TotalTime>
  <Words>361</Words>
  <Application>Microsoft Macintosh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Black</vt:lpstr>
      <vt:lpstr>Iliad:  A Timeline</vt:lpstr>
      <vt:lpstr>Beginning</vt:lpstr>
      <vt:lpstr>Beginning</vt:lpstr>
      <vt:lpstr>First Assembly of the Gods</vt:lpstr>
      <vt:lpstr>Action</vt:lpstr>
      <vt:lpstr>Action </vt:lpstr>
      <vt:lpstr>Action</vt:lpstr>
      <vt:lpstr>Last Assembly of the gods</vt:lpstr>
      <vt:lpstr>Afterword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Iliad:  A Timeline</dc:title>
  <dc:creator>Daniel Clay</dc:creator>
  <cp:lastModifiedBy>Daniel Clay</cp:lastModifiedBy>
  <cp:revision>5</cp:revision>
  <dcterms:created xsi:type="dcterms:W3CDTF">2016-08-20T20:02:02Z</dcterms:created>
  <dcterms:modified xsi:type="dcterms:W3CDTF">2016-08-24T01:06:01Z</dcterms:modified>
</cp:coreProperties>
</file>