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57" r:id="rId4"/>
    <p:sldId id="260" r:id="rId5"/>
    <p:sldId id="259" r:id="rId6"/>
    <p:sldId id="25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89" r:id="rId28"/>
    <p:sldId id="291" r:id="rId29"/>
    <p:sldId id="282" r:id="rId30"/>
    <p:sldId id="292" r:id="rId31"/>
    <p:sldId id="284" r:id="rId32"/>
    <p:sldId id="293" r:id="rId33"/>
    <p:sldId id="294" r:id="rId34"/>
    <p:sldId id="295" r:id="rId35"/>
    <p:sldId id="296" r:id="rId36"/>
    <p:sldId id="283" r:id="rId37"/>
    <p:sldId id="285" r:id="rId38"/>
    <p:sldId id="286" r:id="rId39"/>
    <p:sldId id="290" r:id="rId40"/>
    <p:sldId id="287" r:id="rId41"/>
    <p:sldId id="28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4" d="100"/>
          <a:sy n="54" d="100"/>
        </p:scale>
        <p:origin x="-105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Republic</a:t>
            </a:r>
            <a:r>
              <a:rPr lang="en-US" dirty="0" smtClean="0"/>
              <a:t>, Books II and III</a:t>
            </a:r>
            <a:endParaRPr lang="en-US" i="1" dirty="0"/>
          </a:p>
        </p:txBody>
      </p:sp>
      <p:sp>
        <p:nvSpPr>
          <p:cNvPr id="3" name="Subtitle 2"/>
          <p:cNvSpPr>
            <a:spLocks noGrp="1"/>
          </p:cNvSpPr>
          <p:nvPr>
            <p:ph type="subTitle" idx="1"/>
          </p:nvPr>
        </p:nvSpPr>
        <p:spPr/>
        <p:txBody>
          <a:bodyPr/>
          <a:lstStyle/>
          <a:p>
            <a:r>
              <a:rPr lang="en-US" dirty="0" smtClean="0"/>
              <a:t>Justice implemented in the city</a:t>
            </a:r>
            <a:endParaRPr lang="en-US" dirty="0"/>
          </a:p>
        </p:txBody>
      </p:sp>
    </p:spTree>
    <p:extLst>
      <p:ext uri="{BB962C8B-B14F-4D97-AF65-F5344CB8AC3E}">
        <p14:creationId xmlns:p14="http://schemas.microsoft.com/office/powerpoint/2010/main" val="19778727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Needs of the City</a:t>
            </a:r>
            <a:endParaRPr lang="en-US" dirty="0"/>
          </a:p>
        </p:txBody>
      </p:sp>
      <p:sp>
        <p:nvSpPr>
          <p:cNvPr id="5" name="Content Placeholder 4"/>
          <p:cNvSpPr>
            <a:spLocks noGrp="1"/>
          </p:cNvSpPr>
          <p:nvPr>
            <p:ph sz="half" idx="1"/>
          </p:nvPr>
        </p:nvSpPr>
        <p:spPr/>
        <p:txBody>
          <a:bodyPr/>
          <a:lstStyle/>
          <a:p>
            <a:r>
              <a:rPr lang="en-US" dirty="0" smtClean="0"/>
              <a:t>369b:  not self sufficient</a:t>
            </a:r>
          </a:p>
          <a:p>
            <a:r>
              <a:rPr lang="en-US" dirty="0" smtClean="0"/>
              <a:t>369c-371a:  labor is divided and specialized</a:t>
            </a:r>
          </a:p>
          <a:p>
            <a:r>
              <a:rPr lang="en-US" dirty="0" smtClean="0"/>
              <a:t>374e:  begins to make case for guardians – who and what the book is largely about</a:t>
            </a:r>
            <a:endParaRPr lang="en-US" dirty="0"/>
          </a:p>
        </p:txBody>
      </p:sp>
      <p:pic>
        <p:nvPicPr>
          <p:cNvPr id="7" name="Content Placeholder 6" descr="5429c32b425f183f61bf7316_new-york-city-skyline.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34025" b="-34025"/>
          <a:stretch>
            <a:fillRect/>
          </a:stretch>
        </p:blipFill>
        <p:spPr/>
      </p:pic>
    </p:spTree>
    <p:extLst>
      <p:ext uri="{BB962C8B-B14F-4D97-AF65-F5344CB8AC3E}">
        <p14:creationId xmlns:p14="http://schemas.microsoft.com/office/powerpoint/2010/main" val="41546052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Guardians</a:t>
            </a:r>
            <a:endParaRPr lang="en-US" dirty="0"/>
          </a:p>
        </p:txBody>
      </p:sp>
      <p:sp>
        <p:nvSpPr>
          <p:cNvPr id="3" name="Content Placeholder 2"/>
          <p:cNvSpPr>
            <a:spLocks noGrp="1"/>
          </p:cNvSpPr>
          <p:nvPr>
            <p:ph sz="half" idx="1"/>
          </p:nvPr>
        </p:nvSpPr>
        <p:spPr/>
        <p:txBody>
          <a:bodyPr/>
          <a:lstStyle/>
          <a:p>
            <a:r>
              <a:rPr lang="en-US" dirty="0" smtClean="0"/>
              <a:t>375:  Guardians must be </a:t>
            </a:r>
            <a:r>
              <a:rPr lang="en-US" u="sng" dirty="0" smtClean="0"/>
              <a:t>able</a:t>
            </a:r>
            <a:r>
              <a:rPr lang="en-US" dirty="0" smtClean="0"/>
              <a:t> and </a:t>
            </a:r>
            <a:r>
              <a:rPr lang="en-US" u="sng" dirty="0" smtClean="0"/>
              <a:t>prepared.</a:t>
            </a:r>
          </a:p>
          <a:p>
            <a:r>
              <a:rPr lang="en-US" dirty="0" smtClean="0"/>
              <a:t>376c:  They must be philosophers and love learning</a:t>
            </a:r>
          </a:p>
          <a:p>
            <a:r>
              <a:rPr lang="en-US" dirty="0" smtClean="0"/>
              <a:t>376c and d:  Must be specially reared and educated</a:t>
            </a:r>
            <a:endParaRPr lang="en-US" dirty="0"/>
          </a:p>
        </p:txBody>
      </p:sp>
      <p:pic>
        <p:nvPicPr>
          <p:cNvPr id="5" name="Content Placeholder 4" descr="socrates1.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20256" r="20256"/>
          <a:stretch>
            <a:fillRect/>
          </a:stretch>
        </p:blipFill>
        <p:spPr/>
      </p:pic>
    </p:spTree>
    <p:extLst>
      <p:ext uri="{BB962C8B-B14F-4D97-AF65-F5344CB8AC3E}">
        <p14:creationId xmlns:p14="http://schemas.microsoft.com/office/powerpoint/2010/main" val="29841112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Components of Guardian’s Education</a:t>
            </a:r>
            <a:endParaRPr lang="en-US" dirty="0"/>
          </a:p>
        </p:txBody>
      </p:sp>
      <p:sp>
        <p:nvSpPr>
          <p:cNvPr id="3" name="Content Placeholder 2"/>
          <p:cNvSpPr>
            <a:spLocks noGrp="1"/>
          </p:cNvSpPr>
          <p:nvPr>
            <p:ph sz="half" idx="1"/>
          </p:nvPr>
        </p:nvSpPr>
        <p:spPr/>
        <p:txBody>
          <a:bodyPr/>
          <a:lstStyle/>
          <a:p>
            <a:r>
              <a:rPr lang="en-US" dirty="0" smtClean="0"/>
              <a:t>Music:  corresponds to liberal arts/heart</a:t>
            </a:r>
          </a:p>
          <a:p>
            <a:r>
              <a:rPr lang="en-US" dirty="0" smtClean="0"/>
              <a:t>Mathematics:  geometry, astronomy, higher mathematics/mind</a:t>
            </a:r>
          </a:p>
          <a:p>
            <a:r>
              <a:rPr lang="en-US" dirty="0" smtClean="0"/>
              <a:t>Gymnastics:  physical education/will</a:t>
            </a:r>
            <a:endParaRPr lang="en-US" dirty="0"/>
          </a:p>
        </p:txBody>
      </p:sp>
      <p:pic>
        <p:nvPicPr>
          <p:cNvPr id="5" name="Content Placeholder 4" descr="State-Education---Generic-jpg.jpg"/>
          <p:cNvPicPr>
            <a:picLocks noGrp="1" noChangeAspect="1"/>
          </p:cNvPicPr>
          <p:nvPr>
            <p:ph sz="half" idx="2"/>
          </p:nvPr>
        </p:nvPicPr>
        <p:blipFill>
          <a:blip r:embed="rId2">
            <a:extLst>
              <a:ext uri="{28A0092B-C50C-407E-A947-70E740481C1C}">
                <a14:useLocalDpi xmlns:a14="http://schemas.microsoft.com/office/drawing/2010/main" val="0"/>
              </a:ext>
            </a:extLst>
          </a:blip>
          <a:srcRect l="24955" r="24955"/>
          <a:stretch>
            <a:fillRect/>
          </a:stretch>
        </p:blipFill>
        <p:spPr/>
      </p:pic>
    </p:spTree>
    <p:extLst>
      <p:ext uri="{BB962C8B-B14F-4D97-AF65-F5344CB8AC3E}">
        <p14:creationId xmlns:p14="http://schemas.microsoft.com/office/powerpoint/2010/main" val="15096469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Censorship</a:t>
            </a:r>
            <a:endParaRPr lang="en-US" dirty="0"/>
          </a:p>
        </p:txBody>
      </p:sp>
      <p:sp>
        <p:nvSpPr>
          <p:cNvPr id="3" name="Content Placeholder 2"/>
          <p:cNvSpPr>
            <a:spLocks noGrp="1"/>
          </p:cNvSpPr>
          <p:nvPr>
            <p:ph sz="half" idx="1"/>
          </p:nvPr>
        </p:nvSpPr>
        <p:spPr/>
        <p:txBody>
          <a:bodyPr/>
          <a:lstStyle/>
          <a:p>
            <a:r>
              <a:rPr lang="en-US" dirty="0" smtClean="0"/>
              <a:t>Content of education of guardians is heavily regulated.</a:t>
            </a:r>
          </a:p>
          <a:p>
            <a:r>
              <a:rPr lang="en-US" dirty="0" smtClean="0"/>
              <a:t>Note how Homer, et. al. are changed to conform to the required virtues for governing</a:t>
            </a:r>
          </a:p>
          <a:p>
            <a:endParaRPr lang="en-US" dirty="0"/>
          </a:p>
          <a:p>
            <a:pPr marL="0" indent="0">
              <a:buNone/>
            </a:pPr>
            <a:endParaRPr lang="en-US" dirty="0"/>
          </a:p>
        </p:txBody>
      </p:sp>
      <p:pic>
        <p:nvPicPr>
          <p:cNvPr id="5" name="Content Placeholder 4" descr="Picture-17.png"/>
          <p:cNvPicPr>
            <a:picLocks noGrp="1" noChangeAspect="1"/>
          </p:cNvPicPr>
          <p:nvPr>
            <p:ph sz="half" idx="2"/>
          </p:nvPr>
        </p:nvPicPr>
        <p:blipFill>
          <a:blip r:embed="rId2">
            <a:extLst>
              <a:ext uri="{28A0092B-C50C-407E-A947-70E740481C1C}">
                <a14:useLocalDpi xmlns:a14="http://schemas.microsoft.com/office/drawing/2010/main" val="0"/>
              </a:ext>
            </a:extLst>
          </a:blip>
          <a:srcRect l="-13071" r="-13071"/>
          <a:stretch>
            <a:fillRect/>
          </a:stretch>
        </p:blipFill>
        <p:spPr/>
      </p:pic>
    </p:spTree>
    <p:extLst>
      <p:ext uri="{BB962C8B-B14F-4D97-AF65-F5344CB8AC3E}">
        <p14:creationId xmlns:p14="http://schemas.microsoft.com/office/powerpoint/2010/main" val="19818097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Plato’s Censorship Shows Us</a:t>
            </a:r>
            <a:endParaRPr lang="en-US" dirty="0"/>
          </a:p>
        </p:txBody>
      </p:sp>
      <p:sp>
        <p:nvSpPr>
          <p:cNvPr id="6" name="Content Placeholder 5"/>
          <p:cNvSpPr>
            <a:spLocks noGrp="1"/>
          </p:cNvSpPr>
          <p:nvPr>
            <p:ph idx="1"/>
          </p:nvPr>
        </p:nvSpPr>
        <p:spPr/>
        <p:txBody>
          <a:bodyPr>
            <a:normAutofit lnSpcReduction="10000"/>
          </a:bodyPr>
          <a:lstStyle/>
          <a:p>
            <a:r>
              <a:rPr lang="en-US" dirty="0" smtClean="0"/>
              <a:t>1.  Education is primarily moral.  Plato is seeking to build virtue into the guardians first, and then knowledge.</a:t>
            </a:r>
          </a:p>
          <a:p>
            <a:r>
              <a:rPr lang="en-US" dirty="0" smtClean="0"/>
              <a:t>2.  Education is formative.  Rather than “containers to be filled,” there is a formative value from music, mathematics, literature, and the discipline of physical fitness that is a good apart from the tangible benefits of such </a:t>
            </a:r>
            <a:r>
              <a:rPr lang="en-US" dirty="0" err="1" smtClean="0"/>
              <a:t>activites</a:t>
            </a:r>
            <a:r>
              <a:rPr lang="en-US" dirty="0" smtClean="0"/>
              <a:t>.  </a:t>
            </a:r>
            <a:endParaRPr lang="en-US" dirty="0"/>
          </a:p>
        </p:txBody>
      </p:sp>
    </p:spTree>
    <p:extLst>
      <p:ext uri="{BB962C8B-B14F-4D97-AF65-F5344CB8AC3E}">
        <p14:creationId xmlns:p14="http://schemas.microsoft.com/office/powerpoint/2010/main" val="17009688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Censorship, </a:t>
            </a:r>
            <a:r>
              <a:rPr lang="en-US" dirty="0" err="1" smtClean="0"/>
              <a:t>cotd</a:t>
            </a:r>
            <a:r>
              <a:rPr lang="en-US" dirty="0"/>
              <a:t>.</a:t>
            </a:r>
          </a:p>
        </p:txBody>
      </p:sp>
      <p:sp>
        <p:nvSpPr>
          <p:cNvPr id="3" name="Content Placeholder 2"/>
          <p:cNvSpPr>
            <a:spLocks noGrp="1"/>
          </p:cNvSpPr>
          <p:nvPr>
            <p:ph idx="1"/>
          </p:nvPr>
        </p:nvSpPr>
        <p:spPr/>
        <p:txBody>
          <a:bodyPr/>
          <a:lstStyle/>
          <a:p>
            <a:r>
              <a:rPr lang="en-US" dirty="0" smtClean="0"/>
              <a:t>3.  Inevitably, choices must be made in what is included in one’s education or what is excluded.  For Plato, if it would not build the virtues necessary for guardianship, it was left out.  </a:t>
            </a:r>
            <a:endParaRPr lang="en-US" dirty="0"/>
          </a:p>
        </p:txBody>
      </p:sp>
    </p:spTree>
    <p:extLst>
      <p:ext uri="{BB962C8B-B14F-4D97-AF65-F5344CB8AC3E}">
        <p14:creationId xmlns:p14="http://schemas.microsoft.com/office/powerpoint/2010/main" val="24261310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Noble Lie</a:t>
            </a:r>
            <a:endParaRPr lang="en-US" dirty="0"/>
          </a:p>
        </p:txBody>
      </p:sp>
      <p:sp>
        <p:nvSpPr>
          <p:cNvPr id="3" name="Content Placeholder 2"/>
          <p:cNvSpPr>
            <a:spLocks noGrp="1"/>
          </p:cNvSpPr>
          <p:nvPr>
            <p:ph idx="1"/>
          </p:nvPr>
        </p:nvSpPr>
        <p:spPr/>
        <p:txBody>
          <a:bodyPr>
            <a:normAutofit lnSpcReduction="10000"/>
          </a:bodyPr>
          <a:lstStyle/>
          <a:p>
            <a:r>
              <a:rPr lang="en-US" dirty="0" smtClean="0"/>
              <a:t>378a:  The “noble lie” is an alteration of the truth to encourage virtue.  In Book III, we will see that the Noble Lie is built around Plato’s belief in inequality.  </a:t>
            </a:r>
          </a:p>
          <a:p>
            <a:endParaRPr lang="en-US" dirty="0" smtClean="0"/>
          </a:p>
          <a:p>
            <a:pPr marL="0" indent="0">
              <a:buNone/>
            </a:pPr>
            <a:endParaRPr lang="en-US" dirty="0"/>
          </a:p>
          <a:p>
            <a:r>
              <a:rPr lang="en-US" dirty="0" smtClean="0"/>
              <a:t>Plato recognizes the need to create “myths” to undergird a sense of purpose and identity for the “city that is formed in speech.”</a:t>
            </a:r>
            <a:endParaRPr lang="en-US" dirty="0"/>
          </a:p>
        </p:txBody>
      </p:sp>
    </p:spTree>
    <p:extLst>
      <p:ext uri="{BB962C8B-B14F-4D97-AF65-F5344CB8AC3E}">
        <p14:creationId xmlns:p14="http://schemas.microsoft.com/office/powerpoint/2010/main" val="22056015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Sense of Myth</a:t>
            </a:r>
            <a:endParaRPr lang="en-US" dirty="0"/>
          </a:p>
        </p:txBody>
      </p:sp>
      <p:sp>
        <p:nvSpPr>
          <p:cNvPr id="3" name="Content Placeholder 2"/>
          <p:cNvSpPr>
            <a:spLocks noGrp="1"/>
          </p:cNvSpPr>
          <p:nvPr>
            <p:ph idx="1"/>
          </p:nvPr>
        </p:nvSpPr>
        <p:spPr/>
        <p:txBody>
          <a:bodyPr>
            <a:normAutofit/>
          </a:bodyPr>
          <a:lstStyle/>
          <a:p>
            <a:r>
              <a:rPr lang="en-US" dirty="0"/>
              <a:t>The word myth, in its academic definition, means a story with deep power and symbolic meaning. When studied in the academic sense, it's that meaning that is important, not whether the story actually happened or not. Thus ancient '</a:t>
            </a:r>
            <a:r>
              <a:rPr lang="en-US" dirty="0" smtClean="0"/>
              <a:t>myths’. . . Were important for </a:t>
            </a:r>
            <a:r>
              <a:rPr lang="en-US" dirty="0"/>
              <a:t>what they said and the effect they had on those </a:t>
            </a:r>
            <a:r>
              <a:rPr lang="en-US" dirty="0" smtClean="0"/>
              <a:t>societies . . . </a:t>
            </a:r>
            <a:endParaRPr lang="en-US" dirty="0"/>
          </a:p>
        </p:txBody>
      </p:sp>
    </p:spTree>
    <p:extLst>
      <p:ext uri="{BB962C8B-B14F-4D97-AF65-F5344CB8AC3E}">
        <p14:creationId xmlns:p14="http://schemas.microsoft.com/office/powerpoint/2010/main" val="3260892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Summarized</a:t>
            </a:r>
            <a:endParaRPr lang="en-US" dirty="0"/>
          </a:p>
        </p:txBody>
      </p:sp>
      <p:sp>
        <p:nvSpPr>
          <p:cNvPr id="3" name="Content Placeholder 2"/>
          <p:cNvSpPr>
            <a:spLocks noGrp="1"/>
          </p:cNvSpPr>
          <p:nvPr>
            <p:ph idx="1"/>
          </p:nvPr>
        </p:nvSpPr>
        <p:spPr/>
        <p:txBody>
          <a:bodyPr/>
          <a:lstStyle/>
          <a:p>
            <a:r>
              <a:rPr lang="en-US" dirty="0" smtClean="0"/>
              <a:t>“Myth is a story capable of changing lives and cultures.”  Myths are sometimes true, as C. S. Lewis referred to Christianity as “the true myth”.  Their truth or falsehood is secondary to their formative value.</a:t>
            </a:r>
            <a:endParaRPr lang="en-US" dirty="0"/>
          </a:p>
        </p:txBody>
      </p:sp>
    </p:spTree>
    <p:extLst>
      <p:ext uri="{BB962C8B-B14F-4D97-AF65-F5344CB8AC3E}">
        <p14:creationId xmlns:p14="http://schemas.microsoft.com/office/powerpoint/2010/main" val="34128501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and Noble </a:t>
            </a:r>
            <a:r>
              <a:rPr lang="en-US" dirty="0" err="1" smtClean="0"/>
              <a:t>LIe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In </a:t>
            </a:r>
            <a:r>
              <a:rPr lang="en-US" dirty="0"/>
              <a:t>Book III, Plato begins to develop more city myths and the noble lie.</a:t>
            </a:r>
          </a:p>
          <a:p>
            <a:r>
              <a:rPr lang="en-US" dirty="0"/>
              <a:t>386a-390c:  Plato makes the case to invent a religion that will inspire people to gives their lives for the Republic, rather than inheriting the Pantheon of gods.  </a:t>
            </a:r>
          </a:p>
          <a:p>
            <a:endParaRPr lang="en-US" dirty="0"/>
          </a:p>
        </p:txBody>
      </p:sp>
      <p:pic>
        <p:nvPicPr>
          <p:cNvPr id="7" name="Content Placeholder 6" descr="500px-The_Pantheon.jpg"/>
          <p:cNvPicPr>
            <a:picLocks noGrp="1" noChangeAspect="1"/>
          </p:cNvPicPr>
          <p:nvPr>
            <p:ph sz="half" idx="2"/>
          </p:nvPr>
        </p:nvPicPr>
        <p:blipFill>
          <a:blip r:embed="rId2">
            <a:extLst>
              <a:ext uri="{28A0092B-C50C-407E-A947-70E740481C1C}">
                <a14:useLocalDpi xmlns:a14="http://schemas.microsoft.com/office/drawing/2010/main" val="0"/>
              </a:ext>
            </a:extLst>
          </a:blip>
          <a:srcRect t="236" b="236"/>
          <a:stretch>
            <a:fillRect/>
          </a:stretch>
        </p:blipFill>
        <p:spPr/>
      </p:pic>
    </p:spTree>
    <p:extLst>
      <p:ext uri="{BB962C8B-B14F-4D97-AF65-F5344CB8AC3E}">
        <p14:creationId xmlns:p14="http://schemas.microsoft.com/office/powerpoint/2010/main" val="8196040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614542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Facing Death</a:t>
            </a:r>
            <a:endParaRPr lang="en-US" dirty="0"/>
          </a:p>
        </p:txBody>
      </p:sp>
      <p:sp>
        <p:nvSpPr>
          <p:cNvPr id="3" name="Content Placeholder 2"/>
          <p:cNvSpPr>
            <a:spLocks noGrp="1"/>
          </p:cNvSpPr>
          <p:nvPr>
            <p:ph sz="half" idx="1"/>
          </p:nvPr>
        </p:nvSpPr>
        <p:spPr/>
        <p:txBody>
          <a:bodyPr/>
          <a:lstStyle/>
          <a:p>
            <a:r>
              <a:rPr lang="en-US" dirty="0" smtClean="0"/>
              <a:t>Plato sees the function of religion as giving courage to those who are facing death (387 d, e).  Religious faith will motivate men not to dread death but to be prepared to sacrifice for fellow men.</a:t>
            </a:r>
            <a:endParaRPr lang="en-US" dirty="0"/>
          </a:p>
        </p:txBody>
      </p:sp>
      <p:pic>
        <p:nvPicPr>
          <p:cNvPr id="5" name="Content Placeholder 4" descr="CIMG2702.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6538" r="16538"/>
          <a:stretch>
            <a:fillRect/>
          </a:stretch>
        </p:blipFill>
        <p:spPr/>
      </p:pic>
    </p:spTree>
    <p:extLst>
      <p:ext uri="{BB962C8B-B14F-4D97-AF65-F5344CB8AC3E}">
        <p14:creationId xmlns:p14="http://schemas.microsoft.com/office/powerpoint/2010/main" val="36892567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Stories of Origins</a:t>
            </a:r>
            <a:endParaRPr lang="en-US" dirty="0"/>
          </a:p>
        </p:txBody>
      </p:sp>
      <p:sp>
        <p:nvSpPr>
          <p:cNvPr id="3" name="Content Placeholder 2"/>
          <p:cNvSpPr>
            <a:spLocks noGrp="1"/>
          </p:cNvSpPr>
          <p:nvPr>
            <p:ph sz="half" idx="1"/>
          </p:nvPr>
        </p:nvSpPr>
        <p:spPr/>
        <p:txBody>
          <a:bodyPr/>
          <a:lstStyle/>
          <a:p>
            <a:r>
              <a:rPr lang="en-US" dirty="0" smtClean="0"/>
              <a:t>“Origin” stories play a powerful role in people’s lives.</a:t>
            </a:r>
          </a:p>
          <a:p>
            <a:r>
              <a:rPr lang="en-US" dirty="0" smtClean="0"/>
              <a:t>It can even be said that “origin determines destiny.”</a:t>
            </a:r>
          </a:p>
          <a:p>
            <a:r>
              <a:rPr lang="en-US" dirty="0" smtClean="0"/>
              <a:t>Plato recognizes the power of origins and (391c-394d)</a:t>
            </a:r>
            <a:endParaRPr lang="en-US" dirty="0"/>
          </a:p>
        </p:txBody>
      </p:sp>
      <p:pic>
        <p:nvPicPr>
          <p:cNvPr id="5" name="Content Placeholder 4" descr="Genesis-by-Matt-Gruber.jpg"/>
          <p:cNvPicPr>
            <a:picLocks noGrp="1" noChangeAspect="1"/>
          </p:cNvPicPr>
          <p:nvPr>
            <p:ph sz="half" idx="2"/>
          </p:nvPr>
        </p:nvPicPr>
        <p:blipFill>
          <a:blip r:embed="rId2">
            <a:extLst>
              <a:ext uri="{28A0092B-C50C-407E-A947-70E740481C1C}">
                <a14:useLocalDpi xmlns:a14="http://schemas.microsoft.com/office/drawing/2010/main" val="0"/>
              </a:ext>
            </a:extLst>
          </a:blip>
          <a:srcRect l="17698" r="17698"/>
          <a:stretch>
            <a:fillRect/>
          </a:stretch>
        </p:blipFill>
        <p:spPr/>
      </p:pic>
    </p:spTree>
    <p:extLst>
      <p:ext uri="{BB962C8B-B14F-4D97-AF65-F5344CB8AC3E}">
        <p14:creationId xmlns:p14="http://schemas.microsoft.com/office/powerpoint/2010/main" val="399106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Virgil’s </a:t>
            </a:r>
            <a:r>
              <a:rPr lang="en-US" i="1" dirty="0" err="1" smtClean="0"/>
              <a:t>Aeneid</a:t>
            </a:r>
            <a:endParaRPr lang="en-US" dirty="0"/>
          </a:p>
        </p:txBody>
      </p:sp>
      <p:sp>
        <p:nvSpPr>
          <p:cNvPr id="3" name="Content Placeholder 2"/>
          <p:cNvSpPr>
            <a:spLocks noGrp="1"/>
          </p:cNvSpPr>
          <p:nvPr>
            <p:ph sz="half" idx="1"/>
          </p:nvPr>
        </p:nvSpPr>
        <p:spPr/>
        <p:txBody>
          <a:bodyPr/>
          <a:lstStyle/>
          <a:p>
            <a:r>
              <a:rPr lang="en-US" dirty="0" smtClean="0"/>
              <a:t>Caesar Augustus will later harness the power of the stories of origins as he commissions Virgil to write the </a:t>
            </a:r>
            <a:r>
              <a:rPr lang="en-US" i="1" dirty="0" err="1" smtClean="0"/>
              <a:t>Aeneid</a:t>
            </a:r>
            <a:r>
              <a:rPr lang="en-US" dirty="0" smtClean="0"/>
              <a:t>, an epic poem that tells the story of the origin and destiny of the people of Rome.  </a:t>
            </a:r>
            <a:endParaRPr lang="en-US" dirty="0"/>
          </a:p>
        </p:txBody>
      </p:sp>
      <p:pic>
        <p:nvPicPr>
          <p:cNvPr id="5" name="Content Placeholder 4" descr="41C27X9SBSL.jpg"/>
          <p:cNvPicPr>
            <a:picLocks noGrp="1" noChangeAspect="1"/>
          </p:cNvPicPr>
          <p:nvPr>
            <p:ph sz="half" idx="2"/>
          </p:nvPr>
        </p:nvPicPr>
        <p:blipFill>
          <a:blip r:embed="rId2">
            <a:extLst>
              <a:ext uri="{28A0092B-C50C-407E-A947-70E740481C1C}">
                <a14:useLocalDpi xmlns:a14="http://schemas.microsoft.com/office/drawing/2010/main" val="0"/>
              </a:ext>
            </a:extLst>
          </a:blip>
          <a:srcRect l="-22084" r="-22084"/>
          <a:stretch>
            <a:fillRect/>
          </a:stretch>
        </p:blipFill>
        <p:spPr/>
      </p:pic>
    </p:spTree>
    <p:extLst>
      <p:ext uri="{BB962C8B-B14F-4D97-AF65-F5344CB8AC3E}">
        <p14:creationId xmlns:p14="http://schemas.microsoft.com/office/powerpoint/2010/main" val="42081967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Education, </a:t>
            </a:r>
            <a:r>
              <a:rPr lang="en-US" dirty="0" err="1" smtClean="0"/>
              <a:t>Cotd</a:t>
            </a:r>
            <a:r>
              <a:rPr lang="en-US" dirty="0" smtClean="0"/>
              <a:t>.</a:t>
            </a:r>
            <a:endParaRPr lang="en-US" dirty="0"/>
          </a:p>
        </p:txBody>
      </p:sp>
      <p:sp>
        <p:nvSpPr>
          <p:cNvPr id="6" name="Content Placeholder 5"/>
          <p:cNvSpPr>
            <a:spLocks noGrp="1"/>
          </p:cNvSpPr>
          <p:nvPr>
            <p:ph idx="1"/>
          </p:nvPr>
        </p:nvSpPr>
        <p:spPr/>
        <p:txBody>
          <a:bodyPr/>
          <a:lstStyle/>
          <a:p>
            <a:r>
              <a:rPr lang="en-US" dirty="0" smtClean="0"/>
              <a:t>After the account of the origin stories and alternative history that this “city created from speech” will have, Socrates and co. have a lot to say about education, particularly music.</a:t>
            </a:r>
          </a:p>
          <a:p>
            <a:r>
              <a:rPr lang="en-US" dirty="0" smtClean="0"/>
              <a:t>It sounds as though they are in favor of banning all sorts of things.  In terms of the recommendations re: instruments, etc., they recognize that music has a formative value.  </a:t>
            </a:r>
            <a:endParaRPr lang="en-US" dirty="0"/>
          </a:p>
        </p:txBody>
      </p:sp>
    </p:spTree>
    <p:extLst>
      <p:ext uri="{BB962C8B-B14F-4D97-AF65-F5344CB8AC3E}">
        <p14:creationId xmlns:p14="http://schemas.microsoft.com/office/powerpoint/2010/main" val="36643433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Music</a:t>
            </a:r>
            <a:endParaRPr lang="en-US" dirty="0"/>
          </a:p>
        </p:txBody>
      </p:sp>
      <p:sp>
        <p:nvSpPr>
          <p:cNvPr id="5" name="Content Placeholder 4"/>
          <p:cNvSpPr>
            <a:spLocks noGrp="1"/>
          </p:cNvSpPr>
          <p:nvPr>
            <p:ph sz="half" idx="1"/>
          </p:nvPr>
        </p:nvSpPr>
        <p:spPr/>
        <p:txBody>
          <a:bodyPr/>
          <a:lstStyle/>
          <a:p>
            <a:r>
              <a:rPr lang="en-US" dirty="0" smtClean="0"/>
              <a:t>Since guardians must embody the virtue of moderation, guardians need to play, sing, and listen to music that will form this virtue in them, rather than exciting their passions.  </a:t>
            </a:r>
            <a:endParaRPr lang="en-US" dirty="0"/>
          </a:p>
        </p:txBody>
      </p:sp>
      <p:pic>
        <p:nvPicPr>
          <p:cNvPr id="7" name="Content Placeholder 6" descr="BachChurchCantataBWV10.jpg"/>
          <p:cNvPicPr>
            <a:picLocks noGrp="1" noChangeAspect="1"/>
          </p:cNvPicPr>
          <p:nvPr>
            <p:ph sz="half" idx="2"/>
          </p:nvPr>
        </p:nvPicPr>
        <p:blipFill>
          <a:blip r:embed="rId2">
            <a:extLst>
              <a:ext uri="{28A0092B-C50C-407E-A947-70E740481C1C}">
                <a14:useLocalDpi xmlns:a14="http://schemas.microsoft.com/office/drawing/2010/main" val="0"/>
              </a:ext>
            </a:extLst>
          </a:blip>
          <a:srcRect l="-13801" r="-13801"/>
          <a:stretch>
            <a:fillRect/>
          </a:stretch>
        </p:blipFill>
        <p:spPr/>
      </p:pic>
    </p:spTree>
    <p:extLst>
      <p:ext uri="{BB962C8B-B14F-4D97-AF65-F5344CB8AC3E}">
        <p14:creationId xmlns:p14="http://schemas.microsoft.com/office/powerpoint/2010/main" val="22779769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t>
            </a:r>
            <a:endParaRPr lang="en-US" dirty="0"/>
          </a:p>
        </p:txBody>
      </p:sp>
      <p:sp>
        <p:nvSpPr>
          <p:cNvPr id="3" name="Content Placeholder 2"/>
          <p:cNvSpPr>
            <a:spLocks noGrp="1"/>
          </p:cNvSpPr>
          <p:nvPr>
            <p:ph idx="1"/>
          </p:nvPr>
        </p:nvSpPr>
        <p:spPr/>
        <p:txBody>
          <a:bodyPr>
            <a:normAutofit lnSpcReduction="10000"/>
          </a:bodyPr>
          <a:lstStyle/>
          <a:p>
            <a:r>
              <a:rPr lang="en-US" dirty="0" smtClean="0"/>
              <a:t>Whether or not you agree with Plato’s prescription, he does recognize that music has an emotional influence on us that literature, mathematics, and physical exercise don’t have.  </a:t>
            </a:r>
          </a:p>
          <a:p>
            <a:r>
              <a:rPr lang="en-US" dirty="0" smtClean="0"/>
              <a:t>Music also helps us to hear and visualize mathematical relationships, which Plato believes is the purest form of thinking, because they correspond to the ideal world.</a:t>
            </a:r>
            <a:endParaRPr lang="en-US" dirty="0"/>
          </a:p>
        </p:txBody>
      </p:sp>
    </p:spTree>
    <p:extLst>
      <p:ext uri="{BB962C8B-B14F-4D97-AF65-F5344CB8AC3E}">
        <p14:creationId xmlns:p14="http://schemas.microsoft.com/office/powerpoint/2010/main" val="13032126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of the Metals</a:t>
            </a:r>
            <a:endParaRPr lang="en-US" dirty="0"/>
          </a:p>
        </p:txBody>
      </p:sp>
      <p:sp>
        <p:nvSpPr>
          <p:cNvPr id="3" name="Content Placeholder 2"/>
          <p:cNvSpPr>
            <a:spLocks noGrp="1"/>
          </p:cNvSpPr>
          <p:nvPr>
            <p:ph idx="1"/>
          </p:nvPr>
        </p:nvSpPr>
        <p:spPr/>
        <p:txBody>
          <a:bodyPr/>
          <a:lstStyle/>
          <a:p>
            <a:r>
              <a:rPr lang="en-US" dirty="0" smtClean="0"/>
              <a:t>Chief component of the “noble lie”</a:t>
            </a:r>
          </a:p>
          <a:p>
            <a:r>
              <a:rPr lang="en-US" dirty="0" smtClean="0"/>
              <a:t>People have a “metal” in them that determines what their function in society is.  </a:t>
            </a:r>
          </a:p>
          <a:p>
            <a:r>
              <a:rPr lang="en-US" dirty="0" smtClean="0"/>
              <a:t>This myth is to encourage national solidarity.  </a:t>
            </a:r>
          </a:p>
        </p:txBody>
      </p:sp>
    </p:spTree>
    <p:extLst>
      <p:ext uri="{BB962C8B-B14F-4D97-AF65-F5344CB8AC3E}">
        <p14:creationId xmlns:p14="http://schemas.microsoft.com/office/powerpoint/2010/main" val="42263880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Book III</a:t>
            </a:r>
            <a:endParaRPr lang="en-US" dirty="0"/>
          </a:p>
        </p:txBody>
      </p:sp>
      <p:sp>
        <p:nvSpPr>
          <p:cNvPr id="5" name="Subtitle 4"/>
          <p:cNvSpPr>
            <a:spLocks noGrp="1"/>
          </p:cNvSpPr>
          <p:nvPr>
            <p:ph type="subTitle" idx="1"/>
          </p:nvPr>
        </p:nvSpPr>
        <p:spPr/>
        <p:txBody>
          <a:bodyPr/>
          <a:lstStyle/>
          <a:p>
            <a:r>
              <a:rPr lang="en-US" dirty="0" smtClean="0"/>
              <a:t>The Myth of the Metals and Other Stuff Continued from Book II</a:t>
            </a:r>
          </a:p>
          <a:p>
            <a:endParaRPr lang="en-US" dirty="0"/>
          </a:p>
        </p:txBody>
      </p:sp>
    </p:spTree>
    <p:extLst>
      <p:ext uri="{BB962C8B-B14F-4D97-AF65-F5344CB8AC3E}">
        <p14:creationId xmlns:p14="http://schemas.microsoft.com/office/powerpoint/2010/main" val="33735322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Emulating Sparta</a:t>
            </a:r>
            <a:endParaRPr lang="en-US" dirty="0"/>
          </a:p>
        </p:txBody>
      </p:sp>
      <p:sp>
        <p:nvSpPr>
          <p:cNvPr id="5" name="Content Placeholder 4"/>
          <p:cNvSpPr>
            <a:spLocks noGrp="1"/>
          </p:cNvSpPr>
          <p:nvPr>
            <p:ph sz="half" idx="1"/>
          </p:nvPr>
        </p:nvSpPr>
        <p:spPr/>
        <p:txBody>
          <a:bodyPr/>
          <a:lstStyle/>
          <a:p>
            <a:r>
              <a:rPr lang="en-US" dirty="0" smtClean="0"/>
              <a:t>Arthur Herman, author of </a:t>
            </a:r>
            <a:r>
              <a:rPr lang="en-US" i="1" dirty="0" smtClean="0"/>
              <a:t>The Cave and The Light:  Plato Vs. Aristotle and the Struggle for Western </a:t>
            </a:r>
            <a:r>
              <a:rPr lang="en-US" i="1" dirty="0" err="1" smtClean="0"/>
              <a:t>Civlization</a:t>
            </a:r>
            <a:r>
              <a:rPr lang="en-US" dirty="0" smtClean="0"/>
              <a:t>, argues that Plato idealized the government of Sparta for his “city in speech.”</a:t>
            </a:r>
            <a:endParaRPr lang="en-US" dirty="0"/>
          </a:p>
        </p:txBody>
      </p:sp>
      <p:pic>
        <p:nvPicPr>
          <p:cNvPr id="7" name="Content Placeholder 6" descr="sparta.gif"/>
          <p:cNvPicPr>
            <a:picLocks noGrp="1" noChangeAspect="1"/>
          </p:cNvPicPr>
          <p:nvPr>
            <p:ph sz="half" idx="2"/>
          </p:nvPr>
        </p:nvPicPr>
        <p:blipFill>
          <a:blip r:embed="rId2">
            <a:extLst>
              <a:ext uri="{28A0092B-C50C-407E-A947-70E740481C1C}">
                <a14:useLocalDpi xmlns:a14="http://schemas.microsoft.com/office/drawing/2010/main" val="0"/>
              </a:ext>
            </a:extLst>
          </a:blip>
          <a:srcRect t="-21104" b="-21104"/>
          <a:stretch>
            <a:fillRect/>
          </a:stretch>
        </p:blipFill>
        <p:spPr/>
      </p:pic>
    </p:spTree>
    <p:extLst>
      <p:ext uri="{BB962C8B-B14F-4D97-AF65-F5344CB8AC3E}">
        <p14:creationId xmlns:p14="http://schemas.microsoft.com/office/powerpoint/2010/main" val="253009600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Metals and corresponding virtues</a:t>
            </a:r>
            <a:endParaRPr lang="en-US" dirty="0"/>
          </a:p>
        </p:txBody>
      </p:sp>
      <p:sp>
        <p:nvSpPr>
          <p:cNvPr id="3" name="Content Placeholder 2"/>
          <p:cNvSpPr>
            <a:spLocks noGrp="1"/>
          </p:cNvSpPr>
          <p:nvPr>
            <p:ph idx="1"/>
          </p:nvPr>
        </p:nvSpPr>
        <p:spPr/>
        <p:txBody>
          <a:bodyPr/>
          <a:lstStyle/>
          <a:p>
            <a:r>
              <a:rPr lang="en-US" dirty="0" smtClean="0"/>
              <a:t>Gold = governing class = intellect</a:t>
            </a:r>
          </a:p>
          <a:p>
            <a:r>
              <a:rPr lang="en-US" dirty="0" smtClean="0"/>
              <a:t>Silver = </a:t>
            </a:r>
            <a:r>
              <a:rPr lang="en-US" dirty="0" err="1" smtClean="0"/>
              <a:t>auxillaries</a:t>
            </a:r>
            <a:r>
              <a:rPr lang="en-US" dirty="0" smtClean="0"/>
              <a:t> (warriors) = passion</a:t>
            </a:r>
          </a:p>
          <a:p>
            <a:r>
              <a:rPr lang="en-US" dirty="0" smtClean="0"/>
              <a:t>Bronze = artisans = will</a:t>
            </a:r>
          </a:p>
          <a:p>
            <a:endParaRPr lang="en-US" dirty="0"/>
          </a:p>
          <a:p>
            <a:r>
              <a:rPr lang="en-US" dirty="0" smtClean="0"/>
              <a:t>This was to be a system where talented children could be upwardly mobile, but once it was determined where your destiny lies, it was no longer upwardly mobile for you.  </a:t>
            </a:r>
            <a:endParaRPr lang="en-US" dirty="0"/>
          </a:p>
        </p:txBody>
      </p:sp>
    </p:spTree>
    <p:extLst>
      <p:ext uri="{BB962C8B-B14F-4D97-AF65-F5344CB8AC3E}">
        <p14:creationId xmlns:p14="http://schemas.microsoft.com/office/powerpoint/2010/main" val="34378491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Justice Refined</a:t>
            </a:r>
            <a:endParaRPr lang="en-US" dirty="0"/>
          </a:p>
        </p:txBody>
      </p:sp>
      <p:sp>
        <p:nvSpPr>
          <p:cNvPr id="3" name="Content Placeholder 2"/>
          <p:cNvSpPr>
            <a:spLocks noGrp="1"/>
          </p:cNvSpPr>
          <p:nvPr>
            <p:ph idx="1"/>
          </p:nvPr>
        </p:nvSpPr>
        <p:spPr/>
        <p:txBody>
          <a:bodyPr/>
          <a:lstStyle/>
          <a:p>
            <a:r>
              <a:rPr lang="en-US" dirty="0" smtClean="0"/>
              <a:t>In Book I, the subject of justice was discussed and the conversational parties were led to somewhat of a consensus of what justice is.</a:t>
            </a:r>
            <a:endParaRPr lang="en-US" dirty="0"/>
          </a:p>
        </p:txBody>
      </p:sp>
    </p:spTree>
    <p:extLst>
      <p:ext uri="{BB962C8B-B14F-4D97-AF65-F5344CB8AC3E}">
        <p14:creationId xmlns:p14="http://schemas.microsoft.com/office/powerpoint/2010/main" val="148684670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Plato’s Sexual Ethic</a:t>
            </a:r>
            <a:endParaRPr lang="en-US" dirty="0"/>
          </a:p>
        </p:txBody>
      </p:sp>
      <p:sp>
        <p:nvSpPr>
          <p:cNvPr id="3" name="Content Placeholder 2"/>
          <p:cNvSpPr>
            <a:spLocks noGrp="1"/>
          </p:cNvSpPr>
          <p:nvPr>
            <p:ph idx="1"/>
          </p:nvPr>
        </p:nvSpPr>
        <p:spPr/>
        <p:txBody>
          <a:bodyPr/>
          <a:lstStyle/>
          <a:p>
            <a:r>
              <a:rPr lang="en-US" dirty="0" smtClean="0"/>
              <a:t>First, what’s good:</a:t>
            </a:r>
          </a:p>
          <a:p>
            <a:pPr lvl="1"/>
            <a:r>
              <a:rPr lang="en-US" dirty="0" smtClean="0"/>
              <a:t>He condemns </a:t>
            </a:r>
            <a:r>
              <a:rPr lang="en-US" dirty="0" err="1" smtClean="0"/>
              <a:t>pedophila</a:t>
            </a:r>
            <a:r>
              <a:rPr lang="en-US" dirty="0" smtClean="0"/>
              <a:t>, which was widely practiced among upper class males (403a).</a:t>
            </a:r>
            <a:endParaRPr lang="en-US" dirty="0"/>
          </a:p>
        </p:txBody>
      </p:sp>
    </p:spTree>
    <p:extLst>
      <p:ext uri="{BB962C8B-B14F-4D97-AF65-F5344CB8AC3E}">
        <p14:creationId xmlns:p14="http://schemas.microsoft.com/office/powerpoint/2010/main" val="31716095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Rearing</a:t>
            </a:r>
            <a:endParaRPr lang="en-US" dirty="0"/>
          </a:p>
        </p:txBody>
      </p:sp>
      <p:sp>
        <p:nvSpPr>
          <p:cNvPr id="3" name="Content Placeholder 2"/>
          <p:cNvSpPr>
            <a:spLocks noGrp="1"/>
          </p:cNvSpPr>
          <p:nvPr>
            <p:ph idx="1"/>
          </p:nvPr>
        </p:nvSpPr>
        <p:spPr/>
        <p:txBody>
          <a:bodyPr/>
          <a:lstStyle/>
          <a:p>
            <a:r>
              <a:rPr lang="en-US" dirty="0" smtClean="0"/>
              <a:t>Communal marriage is proposed near the end of Book III.</a:t>
            </a:r>
          </a:p>
          <a:p>
            <a:r>
              <a:rPr lang="en-US" dirty="0" smtClean="0"/>
              <a:t>This is one of the most controversial ideas in the </a:t>
            </a:r>
            <a:r>
              <a:rPr lang="en-US" i="1" dirty="0" smtClean="0"/>
              <a:t>Republic</a:t>
            </a:r>
            <a:r>
              <a:rPr lang="en-US" dirty="0" smtClean="0"/>
              <a:t> and one I don’t think is particularly important in its relation to the whole.</a:t>
            </a:r>
          </a:p>
          <a:p>
            <a:r>
              <a:rPr lang="en-US" dirty="0" smtClean="0"/>
              <a:t>Children would be raised by the community rather than individual families.  </a:t>
            </a:r>
            <a:endParaRPr lang="en-US" dirty="0"/>
          </a:p>
        </p:txBody>
      </p:sp>
    </p:spTree>
    <p:extLst>
      <p:ext uri="{BB962C8B-B14F-4D97-AF65-F5344CB8AC3E}">
        <p14:creationId xmlns:p14="http://schemas.microsoft.com/office/powerpoint/2010/main" val="189956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Debauched Society</a:t>
            </a:r>
            <a:endParaRPr lang="en-US" dirty="0"/>
          </a:p>
        </p:txBody>
      </p:sp>
      <p:sp>
        <p:nvSpPr>
          <p:cNvPr id="3" name="Content Placeholder 2"/>
          <p:cNvSpPr>
            <a:spLocks noGrp="1"/>
          </p:cNvSpPr>
          <p:nvPr>
            <p:ph idx="1"/>
          </p:nvPr>
        </p:nvSpPr>
        <p:spPr/>
        <p:txBody>
          <a:bodyPr>
            <a:normAutofit lnSpcReduction="10000"/>
          </a:bodyPr>
          <a:lstStyle/>
          <a:p>
            <a:r>
              <a:rPr lang="en-US" dirty="0" smtClean="0"/>
              <a:t>Temple prostitution was part of the civil religion of Plato’s day.  It was expected that males would make use of the services offered.</a:t>
            </a:r>
          </a:p>
          <a:p>
            <a:r>
              <a:rPr lang="en-US" dirty="0" smtClean="0"/>
              <a:t>While monogamy was the norm insofar as marriage took place, faithfulness in marriage was not an expectation among males.</a:t>
            </a:r>
          </a:p>
          <a:p>
            <a:r>
              <a:rPr lang="en-US" dirty="0" smtClean="0"/>
              <a:t>Paul’s first letter to the Corinthians gives some examples of common behavior with regard to immorality</a:t>
            </a:r>
            <a:endParaRPr lang="en-US" dirty="0"/>
          </a:p>
        </p:txBody>
      </p:sp>
    </p:spTree>
    <p:extLst>
      <p:ext uri="{BB962C8B-B14F-4D97-AF65-F5344CB8AC3E}">
        <p14:creationId xmlns:p14="http://schemas.microsoft.com/office/powerpoint/2010/main" val="207766030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Plato’s take</a:t>
            </a:r>
            <a:endParaRPr lang="en-US" dirty="0"/>
          </a:p>
        </p:txBody>
      </p:sp>
      <p:sp>
        <p:nvSpPr>
          <p:cNvPr id="3" name="Content Placeholder 2"/>
          <p:cNvSpPr>
            <a:spLocks noGrp="1"/>
          </p:cNvSpPr>
          <p:nvPr>
            <p:ph idx="1"/>
          </p:nvPr>
        </p:nvSpPr>
        <p:spPr/>
        <p:txBody>
          <a:bodyPr/>
          <a:lstStyle/>
          <a:p>
            <a:r>
              <a:rPr lang="en-US" dirty="0" smtClean="0"/>
              <a:t>Plato held the body to be a “prison house for the soul.”</a:t>
            </a:r>
          </a:p>
          <a:p>
            <a:r>
              <a:rPr lang="en-US" dirty="0" smtClean="0"/>
              <a:t>“Moderation,” in its strictest sense, meant that one had control of their passions.</a:t>
            </a:r>
          </a:p>
          <a:p>
            <a:r>
              <a:rPr lang="en-US" dirty="0" smtClean="0"/>
              <a:t>Plato sees physical relations as a “necessary evil” to bring children into the world.  </a:t>
            </a:r>
            <a:endParaRPr lang="en-US" dirty="0"/>
          </a:p>
        </p:txBody>
      </p:sp>
    </p:spTree>
    <p:extLst>
      <p:ext uri="{BB962C8B-B14F-4D97-AF65-F5344CB8AC3E}">
        <p14:creationId xmlns:p14="http://schemas.microsoft.com/office/powerpoint/2010/main" val="37432802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Communal Marriage</a:t>
            </a:r>
            <a:endParaRPr lang="en-US" dirty="0"/>
          </a:p>
        </p:txBody>
      </p:sp>
      <p:sp>
        <p:nvSpPr>
          <p:cNvPr id="3" name="Content Placeholder 2"/>
          <p:cNvSpPr>
            <a:spLocks noGrp="1"/>
          </p:cNvSpPr>
          <p:nvPr>
            <p:ph idx="1"/>
          </p:nvPr>
        </p:nvSpPr>
        <p:spPr/>
        <p:txBody>
          <a:bodyPr/>
          <a:lstStyle/>
          <a:p>
            <a:r>
              <a:rPr lang="en-US" dirty="0" smtClean="0"/>
              <a:t>This is perhaps the most distasteful part of the </a:t>
            </a:r>
            <a:r>
              <a:rPr lang="en-US" i="1" dirty="0" smtClean="0"/>
              <a:t>Republic </a:t>
            </a:r>
            <a:r>
              <a:rPr lang="en-US" dirty="0" smtClean="0"/>
              <a:t> to many of us.  </a:t>
            </a:r>
          </a:p>
          <a:p>
            <a:r>
              <a:rPr lang="en-US" dirty="0" smtClean="0"/>
              <a:t>I think Plato was actually trying to </a:t>
            </a:r>
            <a:r>
              <a:rPr lang="en-US" i="1" dirty="0" smtClean="0"/>
              <a:t>reduce</a:t>
            </a:r>
            <a:r>
              <a:rPr lang="en-US" dirty="0" smtClean="0"/>
              <a:t> the difficulties caused by the passions.</a:t>
            </a:r>
          </a:p>
          <a:p>
            <a:pPr lvl="1"/>
            <a:r>
              <a:rPr lang="en-US" dirty="0" smtClean="0"/>
              <a:t>He hated the political strife that went along with important people arranging marriages and allying themselves with other important families.  </a:t>
            </a:r>
          </a:p>
          <a:p>
            <a:pPr lvl="1"/>
            <a:r>
              <a:rPr lang="en-US" dirty="0" smtClean="0"/>
              <a:t>It seems that he sees nothing good in cult prostitution</a:t>
            </a:r>
          </a:p>
          <a:p>
            <a:pPr marL="457200" lvl="1" indent="0">
              <a:buNone/>
            </a:pPr>
            <a:endParaRPr lang="en-US" dirty="0"/>
          </a:p>
        </p:txBody>
      </p:sp>
    </p:spTree>
    <p:extLst>
      <p:ext uri="{BB962C8B-B14F-4D97-AF65-F5344CB8AC3E}">
        <p14:creationId xmlns:p14="http://schemas.microsoft.com/office/powerpoint/2010/main" val="241376736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Nuptial Festivals</a:t>
            </a:r>
            <a:endParaRPr lang="en-US" dirty="0"/>
          </a:p>
        </p:txBody>
      </p:sp>
      <p:sp>
        <p:nvSpPr>
          <p:cNvPr id="3" name="Content Placeholder 2"/>
          <p:cNvSpPr>
            <a:spLocks noGrp="1"/>
          </p:cNvSpPr>
          <p:nvPr>
            <p:ph idx="1"/>
          </p:nvPr>
        </p:nvSpPr>
        <p:spPr/>
        <p:txBody>
          <a:bodyPr/>
          <a:lstStyle/>
          <a:p>
            <a:r>
              <a:rPr lang="en-US" dirty="0" smtClean="0"/>
              <a:t>Oddly enough, the nuptial festivals in Book IV may be calculated to </a:t>
            </a:r>
            <a:r>
              <a:rPr lang="en-US" i="1" dirty="0" smtClean="0"/>
              <a:t>reduce</a:t>
            </a:r>
            <a:r>
              <a:rPr lang="en-US" dirty="0" smtClean="0"/>
              <a:t> the damage done by the passions, while we would tend to think that such practices would increase the passions.</a:t>
            </a:r>
          </a:p>
          <a:p>
            <a:endParaRPr lang="en-US" dirty="0"/>
          </a:p>
        </p:txBody>
      </p:sp>
    </p:spTree>
    <p:extLst>
      <p:ext uri="{BB962C8B-B14F-4D97-AF65-F5344CB8AC3E}">
        <p14:creationId xmlns:p14="http://schemas.microsoft.com/office/powerpoint/2010/main" val="22748851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property</a:t>
            </a:r>
            <a:endParaRPr lang="en-US" dirty="0"/>
          </a:p>
        </p:txBody>
      </p:sp>
      <p:sp>
        <p:nvSpPr>
          <p:cNvPr id="3" name="Content Placeholder 2"/>
          <p:cNvSpPr>
            <a:spLocks noGrp="1"/>
          </p:cNvSpPr>
          <p:nvPr>
            <p:ph idx="1"/>
          </p:nvPr>
        </p:nvSpPr>
        <p:spPr/>
        <p:txBody>
          <a:bodyPr/>
          <a:lstStyle/>
          <a:p>
            <a:r>
              <a:rPr lang="en-US" dirty="0" smtClean="0"/>
              <a:t>Guardians were not to have private property.  They are not to be focused on the own gain, but to be maintained by the state as to be </a:t>
            </a:r>
            <a:r>
              <a:rPr lang="en-US" dirty="0" err="1" smtClean="0"/>
              <a:t>incorruptable</a:t>
            </a:r>
            <a:r>
              <a:rPr lang="en-US" dirty="0" smtClean="0"/>
              <a:t>.</a:t>
            </a:r>
          </a:p>
          <a:p>
            <a:r>
              <a:rPr lang="en-US" dirty="0" smtClean="0"/>
              <a:t>Again, we see the influence of Sparta here, which had no private property.</a:t>
            </a:r>
            <a:endParaRPr lang="en-US" dirty="0"/>
          </a:p>
        </p:txBody>
      </p:sp>
    </p:spTree>
    <p:extLst>
      <p:ext uri="{BB962C8B-B14F-4D97-AF65-F5344CB8AC3E}">
        <p14:creationId xmlns:p14="http://schemas.microsoft.com/office/powerpoint/2010/main" val="36766907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Education	</a:t>
            </a:r>
            <a:endParaRPr lang="en-US" dirty="0"/>
          </a:p>
        </p:txBody>
      </p:sp>
      <p:sp>
        <p:nvSpPr>
          <p:cNvPr id="3" name="Content Placeholder 2"/>
          <p:cNvSpPr>
            <a:spLocks noGrp="1"/>
          </p:cNvSpPr>
          <p:nvPr>
            <p:ph idx="1"/>
          </p:nvPr>
        </p:nvSpPr>
        <p:spPr/>
        <p:txBody>
          <a:bodyPr/>
          <a:lstStyle/>
          <a:p>
            <a:r>
              <a:rPr lang="en-US" dirty="0" smtClean="0"/>
              <a:t>Children would then be assessed as to where they fit into society.  A “bronze” or “iron” child of gold parents would be sent to the bronze or iron community to be raised.  A “gold” child of bronze or iron parents would be sent up to the gold community.  </a:t>
            </a:r>
            <a:endParaRPr lang="en-US" dirty="0"/>
          </a:p>
        </p:txBody>
      </p:sp>
    </p:spTree>
    <p:extLst>
      <p:ext uri="{BB962C8B-B14F-4D97-AF65-F5344CB8AC3E}">
        <p14:creationId xmlns:p14="http://schemas.microsoft.com/office/powerpoint/2010/main" val="255028468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Plato and </a:t>
            </a:r>
            <a:r>
              <a:rPr lang="en-US" i="1" dirty="0" smtClean="0"/>
              <a:t>Divergent</a:t>
            </a:r>
            <a:endParaRPr lang="en-US" dirty="0"/>
          </a:p>
        </p:txBody>
      </p:sp>
      <p:sp>
        <p:nvSpPr>
          <p:cNvPr id="5" name="Content Placeholder 4"/>
          <p:cNvSpPr>
            <a:spLocks noGrp="1"/>
          </p:cNvSpPr>
          <p:nvPr>
            <p:ph sz="half" idx="1"/>
          </p:nvPr>
        </p:nvSpPr>
        <p:spPr/>
        <p:txBody>
          <a:bodyPr/>
          <a:lstStyle/>
          <a:p>
            <a:r>
              <a:rPr lang="en-US" dirty="0" smtClean="0"/>
              <a:t>Veronica Roth’s </a:t>
            </a:r>
            <a:r>
              <a:rPr lang="en-US" i="1" dirty="0" smtClean="0"/>
              <a:t>Divergent</a:t>
            </a:r>
            <a:r>
              <a:rPr lang="en-US" dirty="0" smtClean="0"/>
              <a:t> trilogy is modeled after the </a:t>
            </a:r>
            <a:r>
              <a:rPr lang="en-US" i="1" dirty="0" smtClean="0"/>
              <a:t>Republic</a:t>
            </a:r>
            <a:r>
              <a:rPr lang="en-US" dirty="0" smtClean="0"/>
              <a:t> in these ways.  </a:t>
            </a:r>
            <a:endParaRPr lang="en-US" dirty="0"/>
          </a:p>
        </p:txBody>
      </p:sp>
      <p:pic>
        <p:nvPicPr>
          <p:cNvPr id="7" name="Content Placeholder 6" descr="Divergent_(book)_by_Veronica_Roth_US_Hardcover_2011.jpg"/>
          <p:cNvPicPr>
            <a:picLocks noGrp="1" noChangeAspect="1"/>
          </p:cNvPicPr>
          <p:nvPr>
            <p:ph sz="half" idx="2"/>
          </p:nvPr>
        </p:nvPicPr>
        <p:blipFill>
          <a:blip r:embed="rId2">
            <a:extLst>
              <a:ext uri="{28A0092B-C50C-407E-A947-70E740481C1C}">
                <a14:useLocalDpi xmlns:a14="http://schemas.microsoft.com/office/drawing/2010/main" val="0"/>
              </a:ext>
            </a:extLst>
          </a:blip>
          <a:srcRect l="-17519" r="-17519"/>
          <a:stretch>
            <a:fillRect/>
          </a:stretch>
        </p:blipFill>
        <p:spPr/>
      </p:pic>
    </p:spTree>
    <p:extLst>
      <p:ext uri="{BB962C8B-B14F-4D97-AF65-F5344CB8AC3E}">
        <p14:creationId xmlns:p14="http://schemas.microsoft.com/office/powerpoint/2010/main" val="224818290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Plato and </a:t>
            </a:r>
            <a:r>
              <a:rPr lang="en-US" i="1" dirty="0" smtClean="0"/>
              <a:t>Brave New World</a:t>
            </a:r>
            <a:endParaRPr lang="en-US" dirty="0"/>
          </a:p>
        </p:txBody>
      </p:sp>
      <p:sp>
        <p:nvSpPr>
          <p:cNvPr id="3" name="Content Placeholder 2"/>
          <p:cNvSpPr>
            <a:spLocks noGrp="1"/>
          </p:cNvSpPr>
          <p:nvPr>
            <p:ph sz="half" idx="1"/>
          </p:nvPr>
        </p:nvSpPr>
        <p:spPr/>
        <p:txBody>
          <a:bodyPr/>
          <a:lstStyle/>
          <a:p>
            <a:r>
              <a:rPr lang="en-US" dirty="0" smtClean="0"/>
              <a:t>Aldous Huxley’s 20</a:t>
            </a:r>
            <a:r>
              <a:rPr lang="en-US" baseline="30000" dirty="0" smtClean="0"/>
              <a:t>th</a:t>
            </a:r>
            <a:r>
              <a:rPr lang="en-US" dirty="0" smtClean="0"/>
              <a:t> century dystopian novel, </a:t>
            </a:r>
            <a:r>
              <a:rPr lang="en-US" i="1" dirty="0" smtClean="0"/>
              <a:t>Brave New World</a:t>
            </a:r>
            <a:r>
              <a:rPr lang="en-US" dirty="0" smtClean="0"/>
              <a:t>, has a family structure modeled after the </a:t>
            </a:r>
            <a:r>
              <a:rPr lang="en-US" i="1" dirty="0" smtClean="0"/>
              <a:t>Republic</a:t>
            </a:r>
            <a:r>
              <a:rPr lang="en-US" dirty="0" smtClean="0"/>
              <a:t> with some scientific adaptations such as “test tube babies.”</a:t>
            </a:r>
            <a:endParaRPr lang="en-US" dirty="0"/>
          </a:p>
        </p:txBody>
      </p:sp>
      <p:pic>
        <p:nvPicPr>
          <p:cNvPr id="5" name="Content Placeholder 4" descr="5129.jpg"/>
          <p:cNvPicPr>
            <a:picLocks noGrp="1" noChangeAspect="1"/>
          </p:cNvPicPr>
          <p:nvPr>
            <p:ph sz="half" idx="2"/>
          </p:nvPr>
        </p:nvPicPr>
        <p:blipFill>
          <a:blip r:embed="rId2">
            <a:extLst>
              <a:ext uri="{28A0092B-C50C-407E-A947-70E740481C1C}">
                <a14:useLocalDpi xmlns:a14="http://schemas.microsoft.com/office/drawing/2010/main" val="0"/>
              </a:ext>
            </a:extLst>
          </a:blip>
          <a:srcRect l="-18143" r="-18143"/>
          <a:stretch>
            <a:fillRect/>
          </a:stretch>
        </p:blipFill>
        <p:spPr/>
      </p:pic>
    </p:spTree>
    <p:extLst>
      <p:ext uri="{BB962C8B-B14F-4D97-AF65-F5344CB8AC3E}">
        <p14:creationId xmlns:p14="http://schemas.microsoft.com/office/powerpoint/2010/main" val="30339693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a:t>
            </a:r>
            <a:endParaRPr lang="en-US" dirty="0"/>
          </a:p>
        </p:txBody>
      </p:sp>
      <p:sp>
        <p:nvSpPr>
          <p:cNvPr id="3" name="Content Placeholder 2"/>
          <p:cNvSpPr>
            <a:spLocks noGrp="1"/>
          </p:cNvSpPr>
          <p:nvPr>
            <p:ph idx="1"/>
          </p:nvPr>
        </p:nvSpPr>
        <p:spPr/>
        <p:txBody>
          <a:bodyPr/>
          <a:lstStyle/>
          <a:p>
            <a:r>
              <a:rPr lang="en-US" dirty="0" smtClean="0"/>
              <a:t>3 Forms of the Good</a:t>
            </a:r>
          </a:p>
          <a:p>
            <a:pPr lvl="1"/>
            <a:r>
              <a:rPr lang="en-US" dirty="0" smtClean="0"/>
              <a:t>That which is good in itself</a:t>
            </a:r>
          </a:p>
          <a:p>
            <a:pPr lvl="1"/>
            <a:r>
              <a:rPr lang="en-US" dirty="0" smtClean="0"/>
              <a:t>That which is good in both its means and ends</a:t>
            </a:r>
          </a:p>
          <a:p>
            <a:pPr lvl="1"/>
            <a:r>
              <a:rPr lang="en-US" dirty="0" smtClean="0"/>
              <a:t>That which may not be good in itself but its outcome is good</a:t>
            </a:r>
            <a:endParaRPr lang="en-US" dirty="0"/>
          </a:p>
        </p:txBody>
      </p:sp>
    </p:spTree>
    <p:extLst>
      <p:ext uri="{BB962C8B-B14F-4D97-AF65-F5344CB8AC3E}">
        <p14:creationId xmlns:p14="http://schemas.microsoft.com/office/powerpoint/2010/main" val="179348295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Questions</a:t>
            </a:r>
            <a:endParaRPr lang="en-US" dirty="0"/>
          </a:p>
        </p:txBody>
      </p:sp>
      <p:sp>
        <p:nvSpPr>
          <p:cNvPr id="3" name="Content Placeholder 2"/>
          <p:cNvSpPr>
            <a:spLocks noGrp="1"/>
          </p:cNvSpPr>
          <p:nvPr>
            <p:ph idx="1"/>
          </p:nvPr>
        </p:nvSpPr>
        <p:spPr/>
        <p:txBody>
          <a:bodyPr/>
          <a:lstStyle/>
          <a:p>
            <a:r>
              <a:rPr lang="en-US" dirty="0" smtClean="0"/>
              <a:t>Where should rulers be in relation to the law?  Above the law?  Under the law?  Why?</a:t>
            </a:r>
          </a:p>
          <a:p>
            <a:r>
              <a:rPr lang="en-US" dirty="0" smtClean="0"/>
              <a:t>What grounds exist to justify lying by the government?  What if no grounds exist for the government to mislead its citizens?</a:t>
            </a:r>
          </a:p>
          <a:p>
            <a:r>
              <a:rPr lang="en-US" dirty="0" smtClean="0"/>
              <a:t>What role do stories of origins play in the formation of people?  Give examples.</a:t>
            </a:r>
          </a:p>
        </p:txBody>
      </p:sp>
    </p:spTree>
    <p:extLst>
      <p:ext uri="{BB962C8B-B14F-4D97-AF65-F5344CB8AC3E}">
        <p14:creationId xmlns:p14="http://schemas.microsoft.com/office/powerpoint/2010/main" val="61756300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Questions</a:t>
            </a:r>
            <a:endParaRPr lang="en-US" dirty="0"/>
          </a:p>
        </p:txBody>
      </p:sp>
      <p:sp>
        <p:nvSpPr>
          <p:cNvPr id="3" name="Content Placeholder 2"/>
          <p:cNvSpPr>
            <a:spLocks noGrp="1"/>
          </p:cNvSpPr>
          <p:nvPr>
            <p:ph idx="1"/>
          </p:nvPr>
        </p:nvSpPr>
        <p:spPr/>
        <p:txBody>
          <a:bodyPr/>
          <a:lstStyle/>
          <a:p>
            <a:r>
              <a:rPr lang="en-US" dirty="0" smtClean="0"/>
              <a:t>How does education serve a “moral” or “formative” purpose?  In what ways can we appropriate Plato’s thoughts </a:t>
            </a:r>
            <a:r>
              <a:rPr lang="en-US" dirty="0" err="1" smtClean="0"/>
              <a:t>concering</a:t>
            </a:r>
            <a:r>
              <a:rPr lang="en-US" dirty="0" smtClean="0"/>
              <a:t> this without necessarily agreeing with many aspects of his proposal?</a:t>
            </a:r>
            <a:endParaRPr lang="en-US" dirty="0"/>
          </a:p>
        </p:txBody>
      </p:sp>
    </p:spTree>
    <p:extLst>
      <p:ext uri="{BB962C8B-B14F-4D97-AF65-F5344CB8AC3E}">
        <p14:creationId xmlns:p14="http://schemas.microsoft.com/office/powerpoint/2010/main" val="290094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Plato’s concept of reality</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1.  The world of appearances = image of the world of reality, that is, this world.  What we have in this world are imperfect copies of the true realities in the world of reality.  </a:t>
            </a:r>
          </a:p>
          <a:p>
            <a:r>
              <a:rPr lang="en-US" dirty="0" smtClean="0"/>
              <a:t>2.  The world of reality=ideal world where perfect virtues of truth, beauty, justice, and goodness exists.  </a:t>
            </a:r>
          </a:p>
          <a:p>
            <a:endParaRPr lang="en-US" dirty="0"/>
          </a:p>
        </p:txBody>
      </p:sp>
      <p:pic>
        <p:nvPicPr>
          <p:cNvPr id="5" name="Content Placeholder 4" descr="two_worlds_collide-397x278.jpg"/>
          <p:cNvPicPr>
            <a:picLocks noGrp="1" noChangeAspect="1"/>
          </p:cNvPicPr>
          <p:nvPr>
            <p:ph sz="half" idx="2"/>
          </p:nvPr>
        </p:nvPicPr>
        <p:blipFill>
          <a:blip r:embed="rId2">
            <a:extLst>
              <a:ext uri="{28A0092B-C50C-407E-A947-70E740481C1C}">
                <a14:useLocalDpi xmlns:a14="http://schemas.microsoft.com/office/drawing/2010/main" val="0"/>
              </a:ext>
            </a:extLst>
          </a:blip>
          <a:srcRect l="18758" r="18758"/>
          <a:stretch>
            <a:fillRect/>
          </a:stretch>
        </p:blipFill>
        <p:spPr/>
      </p:pic>
    </p:spTree>
    <p:extLst>
      <p:ext uri="{BB962C8B-B14F-4D97-AF65-F5344CB8AC3E}">
        <p14:creationId xmlns:p14="http://schemas.microsoft.com/office/powerpoint/2010/main" val="6654376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Ring of </a:t>
            </a:r>
            <a:r>
              <a:rPr lang="en-US" dirty="0" err="1" smtClean="0"/>
              <a:t>Gyges</a:t>
            </a:r>
            <a:endParaRPr lang="en-US" dirty="0"/>
          </a:p>
        </p:txBody>
      </p:sp>
      <p:sp>
        <p:nvSpPr>
          <p:cNvPr id="5" name="Text Placeholder 4"/>
          <p:cNvSpPr>
            <a:spLocks noGrp="1"/>
          </p:cNvSpPr>
          <p:nvPr>
            <p:ph type="body" idx="1"/>
          </p:nvPr>
        </p:nvSpPr>
        <p:spPr/>
        <p:txBody>
          <a:bodyPr/>
          <a:lstStyle/>
          <a:p>
            <a:r>
              <a:rPr lang="en-US" dirty="0" smtClean="0"/>
              <a:t>Character</a:t>
            </a:r>
            <a:endParaRPr lang="en-US" dirty="0"/>
          </a:p>
        </p:txBody>
      </p:sp>
      <p:sp>
        <p:nvSpPr>
          <p:cNvPr id="6" name="Content Placeholder 5"/>
          <p:cNvSpPr>
            <a:spLocks noGrp="1"/>
          </p:cNvSpPr>
          <p:nvPr>
            <p:ph sz="half" idx="2"/>
          </p:nvPr>
        </p:nvSpPr>
        <p:spPr/>
        <p:txBody>
          <a:bodyPr/>
          <a:lstStyle/>
          <a:p>
            <a:pPr marL="0" indent="0">
              <a:buNone/>
            </a:pPr>
            <a:r>
              <a:rPr lang="en-US" dirty="0" smtClean="0"/>
              <a:t>The Ring of </a:t>
            </a:r>
            <a:r>
              <a:rPr lang="en-US" dirty="0" err="1" smtClean="0"/>
              <a:t>Gyges</a:t>
            </a:r>
            <a:r>
              <a:rPr lang="en-US" dirty="0"/>
              <a:t> </a:t>
            </a:r>
            <a:r>
              <a:rPr lang="en-US" dirty="0" smtClean="0"/>
              <a:t>(358d-361d) demonstrates that without an objective virtue of goodness that is beyond the world of </a:t>
            </a:r>
            <a:r>
              <a:rPr lang="en-US" dirty="0" err="1" smtClean="0"/>
              <a:t>apperances</a:t>
            </a:r>
            <a:r>
              <a:rPr lang="en-US" dirty="0" smtClean="0"/>
              <a:t>, that justice is impossible</a:t>
            </a:r>
            <a:endParaRPr lang="en-US" dirty="0"/>
          </a:p>
        </p:txBody>
      </p:sp>
      <p:sp>
        <p:nvSpPr>
          <p:cNvPr id="7" name="Text Placeholder 6"/>
          <p:cNvSpPr>
            <a:spLocks noGrp="1"/>
          </p:cNvSpPr>
          <p:nvPr>
            <p:ph type="body" sz="quarter" idx="3"/>
          </p:nvPr>
        </p:nvSpPr>
        <p:spPr/>
        <p:txBody>
          <a:bodyPr/>
          <a:lstStyle/>
          <a:p>
            <a:r>
              <a:rPr lang="en-US" dirty="0" smtClean="0"/>
              <a:t>Invisibility</a:t>
            </a:r>
            <a:endParaRPr lang="en-US" dirty="0"/>
          </a:p>
        </p:txBody>
      </p:sp>
      <p:pic>
        <p:nvPicPr>
          <p:cNvPr id="9" name="Content Placeholder 8" descr="v11.jpg"/>
          <p:cNvPicPr>
            <a:picLocks noGrp="1" noChangeAspect="1"/>
          </p:cNvPicPr>
          <p:nvPr>
            <p:ph sz="quarter" idx="4"/>
          </p:nvPr>
        </p:nvPicPr>
        <p:blipFill>
          <a:blip r:embed="rId2">
            <a:extLst>
              <a:ext uri="{28A0092B-C50C-407E-A947-70E740481C1C}">
                <a14:useLocalDpi xmlns:a14="http://schemas.microsoft.com/office/drawing/2010/main" val="0"/>
              </a:ext>
            </a:extLst>
          </a:blip>
          <a:srcRect t="1119" b="1119"/>
          <a:stretch>
            <a:fillRect/>
          </a:stretch>
        </p:blipFill>
        <p:spPr/>
      </p:pic>
    </p:spTree>
    <p:extLst>
      <p:ext uri="{BB962C8B-B14F-4D97-AF65-F5344CB8AC3E}">
        <p14:creationId xmlns:p14="http://schemas.microsoft.com/office/powerpoint/2010/main" val="24251126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Accurate prediction of Just Man</a:t>
            </a:r>
            <a:endParaRPr lang="en-US" dirty="0"/>
          </a:p>
        </p:txBody>
      </p:sp>
      <p:sp>
        <p:nvSpPr>
          <p:cNvPr id="3" name="Content Placeholder 2"/>
          <p:cNvSpPr>
            <a:spLocks noGrp="1"/>
          </p:cNvSpPr>
          <p:nvPr>
            <p:ph idx="1"/>
          </p:nvPr>
        </p:nvSpPr>
        <p:spPr/>
        <p:txBody>
          <a:bodyPr/>
          <a:lstStyle/>
          <a:p>
            <a:r>
              <a:rPr lang="en-US" dirty="0" smtClean="0"/>
              <a:t>362a:  “They’ll say that the just man who has such a disposition will be whipped; he’ll be racked; he’ll be bound; he’ll have both his eyes burned out; and at the end, when he has undergone every sort of evil, he’ll be crucified and know that one shouldn’t wish to be, to to seem to be, just”</a:t>
            </a:r>
            <a:endParaRPr lang="en-US" dirty="0"/>
          </a:p>
        </p:txBody>
      </p:sp>
    </p:spTree>
    <p:extLst>
      <p:ext uri="{BB962C8B-B14F-4D97-AF65-F5344CB8AC3E}">
        <p14:creationId xmlns:p14="http://schemas.microsoft.com/office/powerpoint/2010/main" val="35101049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Eye Chart</a:t>
            </a:r>
            <a:endParaRPr lang="en-US" dirty="0"/>
          </a:p>
        </p:txBody>
      </p:sp>
      <p:sp>
        <p:nvSpPr>
          <p:cNvPr id="5" name="Content Placeholder 4"/>
          <p:cNvSpPr>
            <a:spLocks noGrp="1"/>
          </p:cNvSpPr>
          <p:nvPr>
            <p:ph sz="half" idx="1"/>
          </p:nvPr>
        </p:nvSpPr>
        <p:spPr/>
        <p:txBody>
          <a:bodyPr/>
          <a:lstStyle/>
          <a:p>
            <a:r>
              <a:rPr lang="en-US" dirty="0" smtClean="0"/>
              <a:t>If we can “make the same letters bigger and in a larger place . . . “ (368d).  </a:t>
            </a:r>
          </a:p>
          <a:p>
            <a:r>
              <a:rPr lang="en-US" dirty="0" smtClean="0"/>
              <a:t>“The bigger . . . May be easier to </a:t>
            </a:r>
            <a:r>
              <a:rPr lang="en-US" smtClean="0"/>
              <a:t>observe closely” (369a).</a:t>
            </a:r>
          </a:p>
        </p:txBody>
      </p:sp>
      <p:pic>
        <p:nvPicPr>
          <p:cNvPr id="7" name="Content Placeholder 6" descr="eyechart_full_page.png"/>
          <p:cNvPicPr>
            <a:picLocks noGrp="1" noChangeAspect="1"/>
          </p:cNvPicPr>
          <p:nvPr>
            <p:ph sz="half" idx="2"/>
          </p:nvPr>
        </p:nvPicPr>
        <p:blipFill>
          <a:blip r:embed="rId2">
            <a:extLst>
              <a:ext uri="{28A0092B-C50C-407E-A947-70E740481C1C}">
                <a14:useLocalDpi xmlns:a14="http://schemas.microsoft.com/office/drawing/2010/main" val="0"/>
              </a:ext>
            </a:extLst>
          </a:blip>
          <a:srcRect l="-7738" r="-7738"/>
          <a:stretch>
            <a:fillRect/>
          </a:stretch>
        </p:blipFill>
        <p:spPr/>
      </p:pic>
    </p:spTree>
    <p:extLst>
      <p:ext uri="{BB962C8B-B14F-4D97-AF65-F5344CB8AC3E}">
        <p14:creationId xmlns:p14="http://schemas.microsoft.com/office/powerpoint/2010/main" val="541512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Consequences of Eye Chart</a:t>
            </a:r>
            <a:endParaRPr lang="en-US" dirty="0"/>
          </a:p>
        </p:txBody>
      </p:sp>
      <p:sp>
        <p:nvSpPr>
          <p:cNvPr id="6" name="Content Placeholder 5"/>
          <p:cNvSpPr>
            <a:spLocks noGrp="1"/>
          </p:cNvSpPr>
          <p:nvPr>
            <p:ph idx="1"/>
          </p:nvPr>
        </p:nvSpPr>
        <p:spPr/>
        <p:txBody>
          <a:bodyPr/>
          <a:lstStyle/>
          <a:p>
            <a:r>
              <a:rPr lang="en-US" dirty="0" smtClean="0"/>
              <a:t>Hinge on which the book turns</a:t>
            </a:r>
          </a:p>
          <a:p>
            <a:r>
              <a:rPr lang="en-US" dirty="0" smtClean="0"/>
              <a:t>Specifies the working model of justice from an ethereal ideal to how it applies to communities.</a:t>
            </a:r>
          </a:p>
          <a:p>
            <a:endParaRPr lang="en-US" dirty="0"/>
          </a:p>
        </p:txBody>
      </p:sp>
    </p:spTree>
    <p:extLst>
      <p:ext uri="{BB962C8B-B14F-4D97-AF65-F5344CB8AC3E}">
        <p14:creationId xmlns:p14="http://schemas.microsoft.com/office/powerpoint/2010/main" val="26453212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1318</TotalTime>
  <Words>1781</Words>
  <Application>Microsoft Macintosh PowerPoint</Application>
  <PresentationFormat>On-screen Show (4:3)</PresentationFormat>
  <Paragraphs>123</Paragraphs>
  <Slides>41</Slides>
  <Notes>0</Notes>
  <HiddenSlides>1</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 Black </vt:lpstr>
      <vt:lpstr>Republic, Books II and III</vt:lpstr>
      <vt:lpstr>PowerPoint Presentation</vt:lpstr>
      <vt:lpstr>Justice Refined</vt:lpstr>
      <vt:lpstr>Good</vt:lpstr>
      <vt:lpstr>Plato’s concept of reality</vt:lpstr>
      <vt:lpstr>Ring of Gyges</vt:lpstr>
      <vt:lpstr>Accurate prediction of Just Man</vt:lpstr>
      <vt:lpstr>Eye Chart</vt:lpstr>
      <vt:lpstr>Consequences of Eye Chart</vt:lpstr>
      <vt:lpstr>Needs of the City</vt:lpstr>
      <vt:lpstr>Guardians</vt:lpstr>
      <vt:lpstr>Components of Guardian’s Education</vt:lpstr>
      <vt:lpstr>Censorship</vt:lpstr>
      <vt:lpstr>What Plato’s Censorship Shows Us</vt:lpstr>
      <vt:lpstr>Censorship, cotd.</vt:lpstr>
      <vt:lpstr>The Noble Lie</vt:lpstr>
      <vt:lpstr>Classic Sense of Myth</vt:lpstr>
      <vt:lpstr>“Myth” Summarized</vt:lpstr>
      <vt:lpstr>Myth and Noble LIe</vt:lpstr>
      <vt:lpstr>Facing Death</vt:lpstr>
      <vt:lpstr>Stories of Origins</vt:lpstr>
      <vt:lpstr>Virgil’s Aeneid</vt:lpstr>
      <vt:lpstr>Education, Cotd.</vt:lpstr>
      <vt:lpstr>Music</vt:lpstr>
      <vt:lpstr>Music</vt:lpstr>
      <vt:lpstr>Myth of the Metals</vt:lpstr>
      <vt:lpstr>Book III</vt:lpstr>
      <vt:lpstr>Emulating Sparta</vt:lpstr>
      <vt:lpstr>Metals and corresponding virtues</vt:lpstr>
      <vt:lpstr>Plato’s Sexual Ethic</vt:lpstr>
      <vt:lpstr>Child Rearing</vt:lpstr>
      <vt:lpstr>A Debauched Society</vt:lpstr>
      <vt:lpstr>Plato’s take</vt:lpstr>
      <vt:lpstr>Communal Marriage</vt:lpstr>
      <vt:lpstr>Nuptial Festivals</vt:lpstr>
      <vt:lpstr>Private property</vt:lpstr>
      <vt:lpstr>Child Education </vt:lpstr>
      <vt:lpstr>Plato and Divergent</vt:lpstr>
      <vt:lpstr>Plato and Brave New World</vt:lpstr>
      <vt:lpstr>Concluding Questions</vt:lpstr>
      <vt:lpstr>Concluding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Republic, Books II and III</dc:title>
  <dc:creator>Daniel Clay</dc:creator>
  <cp:lastModifiedBy>Daniel Clay</cp:lastModifiedBy>
  <cp:revision>24</cp:revision>
  <dcterms:created xsi:type="dcterms:W3CDTF">2015-01-15T18:32:19Z</dcterms:created>
  <dcterms:modified xsi:type="dcterms:W3CDTF">2015-01-22T16:05:01Z</dcterms:modified>
</cp:coreProperties>
</file>