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2" r:id="rId7"/>
    <p:sldId id="263" r:id="rId8"/>
    <p:sldId id="264" r:id="rId9"/>
    <p:sldId id="261" r:id="rId10"/>
    <p:sldId id="265" r:id="rId11"/>
    <p:sldId id="269" r:id="rId12"/>
    <p:sldId id="266" r:id="rId13"/>
    <p:sldId id="267" r:id="rId14"/>
    <p:sldId id="268" r:id="rId15"/>
    <p:sldId id="270" r:id="rId16"/>
    <p:sldId id="281" r:id="rId17"/>
    <p:sldId id="271" r:id="rId18"/>
    <p:sldId id="272" r:id="rId19"/>
    <p:sldId id="274" r:id="rId20"/>
    <p:sldId id="276" r:id="rId21"/>
    <p:sldId id="277" r:id="rId22"/>
    <p:sldId id="279" r:id="rId23"/>
    <p:sldId id="280"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6" d="100"/>
          <a:sy n="56" d="100"/>
        </p:scale>
        <p:origin x="-217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C4AACD-951E-B641-8CEF-A7A42A0DE145}" type="datetimeFigureOut">
              <a:rPr lang="en-US" smtClean="0"/>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F51CC-3678-7F42-9165-ADD80CD6FB97}"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AACD-951E-B641-8CEF-A7A42A0DE145}" type="datetimeFigureOut">
              <a:rPr lang="en-US" smtClean="0"/>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F51CC-3678-7F42-9165-ADD80CD6FB97}"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AACD-951E-B641-8CEF-A7A42A0DE145}" type="datetimeFigureOut">
              <a:rPr lang="en-US" smtClean="0"/>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F51CC-3678-7F42-9165-ADD80CD6FB97}"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4AACD-951E-B641-8CEF-A7A42A0DE145}" type="datetimeFigureOut">
              <a:rPr lang="en-US" smtClean="0"/>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F51CC-3678-7F42-9165-ADD80CD6FB97}"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C4AACD-951E-B641-8CEF-A7A42A0DE145}" type="datetimeFigureOut">
              <a:rPr lang="en-US" smtClean="0"/>
              <a:t>1/29/15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F51CC-3678-7F42-9165-ADD80CD6FB97}"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C4AACD-951E-B641-8CEF-A7A42A0DE145}" type="datetimeFigureOut">
              <a:rPr lang="en-US" smtClean="0"/>
              <a:t>1/29/15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F51CC-3678-7F42-9165-ADD80CD6FB97}"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C4AACD-951E-B641-8CEF-A7A42A0DE145}" type="datetimeFigureOut">
              <a:rPr lang="en-US" smtClean="0"/>
              <a:t>1/29/15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7F51CC-3678-7F42-9165-ADD80CD6FB97}"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C4AACD-951E-B641-8CEF-A7A42A0DE145}" type="datetimeFigureOut">
              <a:rPr lang="en-US" smtClean="0"/>
              <a:t>1/29/15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7F51CC-3678-7F42-9165-ADD80CD6FB97}"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4AACD-951E-B641-8CEF-A7A42A0DE145}" type="datetimeFigureOut">
              <a:rPr lang="en-US" smtClean="0"/>
              <a:t>1/29/15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7F51CC-3678-7F42-9165-ADD80CD6FB97}"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C4AACD-951E-B641-8CEF-A7A42A0DE145}" type="datetimeFigureOut">
              <a:rPr lang="en-US" smtClean="0"/>
              <a:t>1/29/15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F51CC-3678-7F42-9165-ADD80CD6FB97}"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C4AACD-951E-B641-8CEF-A7A42A0DE145}" type="datetimeFigureOut">
              <a:rPr lang="en-US" smtClean="0"/>
              <a:t>1/29/15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F51CC-3678-7F42-9165-ADD80CD6FB97}"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C4AACD-951E-B641-8CEF-A7A42A0DE145}" type="datetimeFigureOut">
              <a:rPr lang="en-US" smtClean="0"/>
              <a:t>1/29/15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F51CC-3678-7F42-9165-ADD80CD6FB97}"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media/media1.mp4"/><Relationship Id="rId2" Type="http://schemas.openxmlformats.org/officeDocument/2006/relationships/video" Target="../media/media1.mp4"/></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Plato’s </a:t>
            </a:r>
            <a:r>
              <a:rPr lang="en-US" i="1" dirty="0" smtClean="0"/>
              <a:t>Republic</a:t>
            </a:r>
            <a:endParaRPr lang="en-US" dirty="0"/>
          </a:p>
        </p:txBody>
      </p:sp>
      <p:sp>
        <p:nvSpPr>
          <p:cNvPr id="3" name="Subtitle 2"/>
          <p:cNvSpPr>
            <a:spLocks noGrp="1"/>
          </p:cNvSpPr>
          <p:nvPr>
            <p:ph type="subTitle" idx="1"/>
          </p:nvPr>
        </p:nvSpPr>
        <p:spPr/>
        <p:txBody>
          <a:bodyPr/>
          <a:lstStyle/>
          <a:p>
            <a:r>
              <a:rPr lang="en-US" dirty="0" smtClean="0"/>
              <a:t>Books VI-VII</a:t>
            </a:r>
            <a:endParaRPr lang="en-US" dirty="0"/>
          </a:p>
        </p:txBody>
      </p:sp>
    </p:spTree>
    <p:extLst>
      <p:ext uri="{BB962C8B-B14F-4D97-AF65-F5344CB8AC3E}">
        <p14:creationId xmlns:p14="http://schemas.microsoft.com/office/powerpoint/2010/main" val="642914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 of the Forms</a:t>
            </a:r>
            <a:endParaRPr lang="en-US" dirty="0"/>
          </a:p>
        </p:txBody>
      </p:sp>
      <p:sp>
        <p:nvSpPr>
          <p:cNvPr id="3" name="Content Placeholder 2"/>
          <p:cNvSpPr>
            <a:spLocks noGrp="1"/>
          </p:cNvSpPr>
          <p:nvPr>
            <p:ph idx="1"/>
          </p:nvPr>
        </p:nvSpPr>
        <p:spPr/>
        <p:txBody>
          <a:bodyPr/>
          <a:lstStyle/>
          <a:p>
            <a:pPr>
              <a:lnSpc>
                <a:spcPct val="90000"/>
              </a:lnSpc>
            </a:pPr>
            <a:r>
              <a:rPr lang="en-US" dirty="0">
                <a:latin typeface="Calibri" charset="0"/>
              </a:rPr>
              <a:t>Many beautiful and good things and acts only one beauty itself and good itself; i.e., one Form vs. many instances</a:t>
            </a:r>
          </a:p>
          <a:p>
            <a:pPr>
              <a:lnSpc>
                <a:spcPct val="90000"/>
              </a:lnSpc>
            </a:pPr>
            <a:r>
              <a:rPr lang="en-US" dirty="0">
                <a:latin typeface="Calibri" charset="0"/>
              </a:rPr>
              <a:t>A Form is </a:t>
            </a:r>
            <a:r>
              <a:rPr lang="ja-JP" altLang="en-US" dirty="0">
                <a:latin typeface="Calibri" charset="0"/>
              </a:rPr>
              <a:t>“</a:t>
            </a:r>
            <a:r>
              <a:rPr lang="en-US" dirty="0">
                <a:latin typeface="Calibri" charset="0"/>
              </a:rPr>
              <a:t>the being</a:t>
            </a:r>
            <a:r>
              <a:rPr lang="ja-JP" altLang="en-US" dirty="0">
                <a:latin typeface="Calibri" charset="0"/>
              </a:rPr>
              <a:t>”</a:t>
            </a:r>
            <a:r>
              <a:rPr lang="en-US" dirty="0">
                <a:latin typeface="Calibri" charset="0"/>
              </a:rPr>
              <a:t> of a thing – its essence.</a:t>
            </a:r>
          </a:p>
          <a:p>
            <a:pPr>
              <a:lnSpc>
                <a:spcPct val="90000"/>
              </a:lnSpc>
            </a:pPr>
            <a:r>
              <a:rPr lang="en-US" dirty="0">
                <a:latin typeface="Calibri" charset="0"/>
              </a:rPr>
              <a:t>Things are visible but not intelligible; Forms are not visible, but are intelligible.</a:t>
            </a:r>
          </a:p>
          <a:p>
            <a:r>
              <a:rPr lang="en-US" dirty="0" smtClean="0"/>
              <a:t>Plato uses the difference between sight and the other senses to form an analogy</a:t>
            </a:r>
            <a:endParaRPr lang="en-US" dirty="0"/>
          </a:p>
        </p:txBody>
      </p:sp>
    </p:spTree>
    <p:extLst>
      <p:ext uri="{BB962C8B-B14F-4D97-AF65-F5344CB8AC3E}">
        <p14:creationId xmlns:p14="http://schemas.microsoft.com/office/powerpoint/2010/main" val="3703909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 of the Forms</a:t>
            </a:r>
            <a:endParaRPr lang="en-US" dirty="0"/>
          </a:p>
        </p:txBody>
      </p:sp>
      <p:pic>
        <p:nvPicPr>
          <p:cNvPr id="4" name="Content Placeholder 3" descr="platf001.gif"/>
          <p:cNvPicPr>
            <a:picLocks noGrp="1" noChangeAspect="1"/>
          </p:cNvPicPr>
          <p:nvPr>
            <p:ph idx="1"/>
          </p:nvPr>
        </p:nvPicPr>
        <p:blipFill>
          <a:blip r:embed="rId2">
            <a:extLst>
              <a:ext uri="{28A0092B-C50C-407E-A947-70E740481C1C}">
                <a14:useLocalDpi xmlns:a14="http://schemas.microsoft.com/office/drawing/2010/main" val="0"/>
              </a:ext>
            </a:extLst>
          </a:blip>
          <a:srcRect l="-6133" r="-6133"/>
          <a:stretch>
            <a:fillRect/>
          </a:stretch>
        </p:blipFill>
        <p:spPr/>
      </p:pic>
    </p:spTree>
    <p:extLst>
      <p:ext uri="{BB962C8B-B14F-4D97-AF65-F5344CB8AC3E}">
        <p14:creationId xmlns:p14="http://schemas.microsoft.com/office/powerpoint/2010/main" val="2220874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Analogy of the Sun</a:t>
            </a:r>
            <a:endParaRPr lang="en-US" dirty="0"/>
          </a:p>
        </p:txBody>
      </p:sp>
      <p:sp>
        <p:nvSpPr>
          <p:cNvPr id="3" name="Content Placeholder 2"/>
          <p:cNvSpPr>
            <a:spLocks noGrp="1"/>
          </p:cNvSpPr>
          <p:nvPr>
            <p:ph idx="1"/>
          </p:nvPr>
        </p:nvSpPr>
        <p:spPr/>
        <p:txBody>
          <a:bodyPr>
            <a:normAutofit lnSpcReduction="10000"/>
          </a:bodyPr>
          <a:lstStyle/>
          <a:p>
            <a:pPr>
              <a:lnSpc>
                <a:spcPct val="90000"/>
              </a:lnSpc>
            </a:pPr>
            <a:r>
              <a:rPr lang="en-US" dirty="0">
                <a:latin typeface="Calibri" charset="0"/>
              </a:rPr>
              <a:t>Three things required for sight: (1) a physical object to see, (2) an apparatus to see with (the eye), (3) a light source (like the Sun) to illuminate the object allowing the eye to see.</a:t>
            </a:r>
          </a:p>
          <a:p>
            <a:pPr>
              <a:lnSpc>
                <a:spcPct val="90000"/>
              </a:lnSpc>
            </a:pPr>
            <a:r>
              <a:rPr lang="en-US" dirty="0">
                <a:latin typeface="Calibri" charset="0"/>
              </a:rPr>
              <a:t>Similarly, three things required for thought: (1) a thought object (Forms); an apparatus to think with (psyche or soul or mind); (3) a </a:t>
            </a:r>
            <a:r>
              <a:rPr lang="ja-JP" altLang="en-US" dirty="0">
                <a:latin typeface="Calibri" charset="0"/>
              </a:rPr>
              <a:t>‘</a:t>
            </a:r>
            <a:r>
              <a:rPr lang="en-US" dirty="0">
                <a:latin typeface="Calibri" charset="0"/>
              </a:rPr>
              <a:t>thought</a:t>
            </a:r>
            <a:r>
              <a:rPr lang="ja-JP" altLang="en-US" dirty="0">
                <a:latin typeface="Calibri" charset="0"/>
              </a:rPr>
              <a:t>’</a:t>
            </a:r>
            <a:r>
              <a:rPr lang="en-US" dirty="0">
                <a:latin typeface="Calibri" charset="0"/>
              </a:rPr>
              <a:t> source (the Form of the Good) to </a:t>
            </a:r>
            <a:r>
              <a:rPr lang="ja-JP" altLang="en-US" dirty="0">
                <a:latin typeface="Calibri" charset="0"/>
              </a:rPr>
              <a:t>‘</a:t>
            </a:r>
            <a:r>
              <a:rPr lang="en-US" dirty="0">
                <a:latin typeface="Calibri" charset="0"/>
              </a:rPr>
              <a:t>illuminate</a:t>
            </a:r>
            <a:r>
              <a:rPr lang="ja-JP" altLang="en-US" dirty="0">
                <a:latin typeface="Calibri" charset="0"/>
              </a:rPr>
              <a:t>’</a:t>
            </a:r>
            <a:r>
              <a:rPr lang="en-US" dirty="0">
                <a:latin typeface="Calibri" charset="0"/>
              </a:rPr>
              <a:t> the thought objects (Forms) that allow the mind to think.</a:t>
            </a:r>
          </a:p>
          <a:p>
            <a:endParaRPr lang="en-US" dirty="0"/>
          </a:p>
        </p:txBody>
      </p:sp>
    </p:spTree>
    <p:extLst>
      <p:ext uri="{BB962C8B-B14F-4D97-AF65-F5344CB8AC3E}">
        <p14:creationId xmlns:p14="http://schemas.microsoft.com/office/powerpoint/2010/main" val="1974466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Analogy of the Sun/The Good</a:t>
            </a:r>
            <a:endParaRPr lang="en-US" dirty="0"/>
          </a:p>
        </p:txBody>
      </p:sp>
      <p:sp>
        <p:nvSpPr>
          <p:cNvPr id="3" name="Content Placeholder 2"/>
          <p:cNvSpPr>
            <a:spLocks noGrp="1"/>
          </p:cNvSpPr>
          <p:nvPr>
            <p:ph idx="1"/>
          </p:nvPr>
        </p:nvSpPr>
        <p:spPr/>
        <p:txBody>
          <a:bodyPr>
            <a:normAutofit lnSpcReduction="10000"/>
          </a:bodyPr>
          <a:lstStyle/>
          <a:p>
            <a:pPr>
              <a:defRPr/>
            </a:pPr>
            <a:r>
              <a:rPr lang="en-US" dirty="0"/>
              <a:t>Just as the Sun in the Visible Realm by its Light is the Cause of Sight (and of the existence of objects of sight) so the Form of the Good in the Intelligible Realm by its reason is the cause of knowledge and of the existence of the objects of knowledge.</a:t>
            </a:r>
          </a:p>
          <a:p>
            <a:pPr>
              <a:defRPr/>
            </a:pPr>
            <a:r>
              <a:rPr lang="en-US" dirty="0"/>
              <a:t>As The Eye is to the Mind</a:t>
            </a:r>
            <a:r>
              <a:rPr lang="en-US" dirty="0" smtClean="0"/>
              <a:t>, visible </a:t>
            </a:r>
            <a:r>
              <a:rPr lang="en-US" dirty="0"/>
              <a:t>Objects are to Forms</a:t>
            </a:r>
            <a:r>
              <a:rPr lang="en-US" dirty="0" smtClean="0"/>
              <a:t>, </a:t>
            </a:r>
            <a:r>
              <a:rPr lang="en-US" dirty="0" err="1" smtClean="0"/>
              <a:t>snd</a:t>
            </a:r>
            <a:r>
              <a:rPr lang="en-US" dirty="0" smtClean="0"/>
              <a:t> </a:t>
            </a:r>
            <a:r>
              <a:rPr lang="en-US" dirty="0"/>
              <a:t>the Sun is to the Form of the Good.</a:t>
            </a:r>
          </a:p>
          <a:p>
            <a:endParaRPr lang="en-US" dirty="0"/>
          </a:p>
        </p:txBody>
      </p:sp>
    </p:spTree>
    <p:extLst>
      <p:ext uri="{BB962C8B-B14F-4D97-AF65-F5344CB8AC3E}">
        <p14:creationId xmlns:p14="http://schemas.microsoft.com/office/powerpoint/2010/main" val="1486345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Divided Line</a:t>
            </a:r>
            <a:endParaRPr lang="en-US" dirty="0"/>
          </a:p>
        </p:txBody>
      </p:sp>
      <p:sp>
        <p:nvSpPr>
          <p:cNvPr id="3" name="Content Placeholder 2"/>
          <p:cNvSpPr>
            <a:spLocks noGrp="1"/>
          </p:cNvSpPr>
          <p:nvPr>
            <p:ph idx="1"/>
          </p:nvPr>
        </p:nvSpPr>
        <p:spPr/>
        <p:txBody>
          <a:bodyPr/>
          <a:lstStyle/>
          <a:p>
            <a:r>
              <a:rPr lang="en-US" dirty="0" smtClean="0"/>
              <a:t>In the Analogy of the Divided Line, he is teaching the same thing as he is in the analogy of the sun..</a:t>
            </a:r>
            <a:endParaRPr lang="en-US" dirty="0"/>
          </a:p>
        </p:txBody>
      </p:sp>
    </p:spTree>
    <p:extLst>
      <p:ext uri="{BB962C8B-B14F-4D97-AF65-F5344CB8AC3E}">
        <p14:creationId xmlns:p14="http://schemas.microsoft.com/office/powerpoint/2010/main" val="4092484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Divided Line</a:t>
            </a:r>
            <a:endParaRPr lang="en-US" dirty="0"/>
          </a:p>
        </p:txBody>
      </p:sp>
      <p:sp>
        <p:nvSpPr>
          <p:cNvPr id="3" name="Content Placeholder 2"/>
          <p:cNvSpPr>
            <a:spLocks noGrp="1"/>
          </p:cNvSpPr>
          <p:nvPr>
            <p:ph idx="1"/>
          </p:nvPr>
        </p:nvSpPr>
        <p:spPr/>
        <p:txBody>
          <a:bodyPr/>
          <a:lstStyle/>
          <a:p>
            <a:pPr>
              <a:lnSpc>
                <a:spcPct val="90000"/>
              </a:lnSpc>
            </a:pPr>
            <a:r>
              <a:rPr lang="en-US" dirty="0">
                <a:latin typeface="Calibri" charset="0"/>
              </a:rPr>
              <a:t>Two World view (again)</a:t>
            </a:r>
          </a:p>
          <a:p>
            <a:pPr>
              <a:lnSpc>
                <a:spcPct val="90000"/>
              </a:lnSpc>
            </a:pPr>
            <a:r>
              <a:rPr lang="en-US" dirty="0">
                <a:latin typeface="Calibri" charset="0"/>
              </a:rPr>
              <a:t>As you ascend the line things get more real and more knowable. You can only have Conjecture or imaginings about images, beliefs, about visible objects, partially justified beliefs about Mathematical objects. Knowledge (a fully justified true belief) is possible only under the guidance of the Form of the Good. </a:t>
            </a:r>
          </a:p>
          <a:p>
            <a:endParaRPr lang="en-US" dirty="0"/>
          </a:p>
        </p:txBody>
      </p:sp>
    </p:spTree>
    <p:extLst>
      <p:ext uri="{BB962C8B-B14F-4D97-AF65-F5344CB8AC3E}">
        <p14:creationId xmlns:p14="http://schemas.microsoft.com/office/powerpoint/2010/main" val="3900664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Divided Line Explanation</a:t>
            </a:r>
            <a:endParaRPr lang="en-US" dirty="0"/>
          </a:p>
        </p:txBody>
      </p:sp>
      <p:sp>
        <p:nvSpPr>
          <p:cNvPr id="3" name="Content Placeholder 2"/>
          <p:cNvSpPr>
            <a:spLocks noGrp="1"/>
          </p:cNvSpPr>
          <p:nvPr>
            <p:ph idx="1"/>
          </p:nvPr>
        </p:nvSpPr>
        <p:spPr/>
        <p:txBody>
          <a:bodyPr/>
          <a:lstStyle/>
          <a:p>
            <a:r>
              <a:rPr lang="en-US" dirty="0"/>
              <a:t>https://</a:t>
            </a:r>
            <a:r>
              <a:rPr lang="en-US" dirty="0" err="1"/>
              <a:t>www.youtube.com</a:t>
            </a:r>
            <a:r>
              <a:rPr lang="en-US" dirty="0"/>
              <a:t>/</a:t>
            </a:r>
            <a:r>
              <a:rPr lang="en-US" dirty="0" err="1"/>
              <a:t>watch?v</a:t>
            </a:r>
            <a:r>
              <a:rPr lang="en-US" dirty="0"/>
              <a:t>=Yi3ubdALbo8</a:t>
            </a:r>
          </a:p>
        </p:txBody>
      </p:sp>
    </p:spTree>
    <p:extLst>
      <p:ext uri="{BB962C8B-B14F-4D97-AF65-F5344CB8AC3E}">
        <p14:creationId xmlns:p14="http://schemas.microsoft.com/office/powerpoint/2010/main" val="1917728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Divided Line</a:t>
            </a:r>
            <a:endParaRPr lang="en-US" dirty="0"/>
          </a:p>
        </p:txBody>
      </p:sp>
      <p:pic>
        <p:nvPicPr>
          <p:cNvPr id="4" name="Content Placeholder 3" descr="Plato-Divided-Line.gif"/>
          <p:cNvPicPr>
            <a:picLocks noGrp="1" noChangeAspect="1"/>
          </p:cNvPicPr>
          <p:nvPr>
            <p:ph idx="1"/>
          </p:nvPr>
        </p:nvPicPr>
        <p:blipFill>
          <a:blip r:embed="rId2">
            <a:extLst>
              <a:ext uri="{28A0092B-C50C-407E-A947-70E740481C1C}">
                <a14:useLocalDpi xmlns:a14="http://schemas.microsoft.com/office/drawing/2010/main" val="0"/>
              </a:ext>
            </a:extLst>
          </a:blip>
          <a:srcRect l="-14940" r="-14940"/>
          <a:stretch>
            <a:fillRect/>
          </a:stretch>
        </p:blipFill>
        <p:spPr/>
      </p:pic>
    </p:spTree>
    <p:extLst>
      <p:ext uri="{BB962C8B-B14F-4D97-AF65-F5344CB8AC3E}">
        <p14:creationId xmlns:p14="http://schemas.microsoft.com/office/powerpoint/2010/main" val="891541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Another Conception of the Divided Line</a:t>
            </a:r>
            <a:endParaRPr lang="en-US" dirty="0"/>
          </a:p>
        </p:txBody>
      </p:sp>
      <p:pic>
        <p:nvPicPr>
          <p:cNvPr id="4" name="Content Placeholder 3" descr="dividedline.jpg"/>
          <p:cNvPicPr>
            <a:picLocks noGrp="1" noChangeAspect="1"/>
          </p:cNvPicPr>
          <p:nvPr>
            <p:ph idx="1"/>
          </p:nvPr>
        </p:nvPicPr>
        <p:blipFill>
          <a:blip r:embed="rId2">
            <a:extLst>
              <a:ext uri="{28A0092B-C50C-407E-A947-70E740481C1C}">
                <a14:useLocalDpi xmlns:a14="http://schemas.microsoft.com/office/drawing/2010/main" val="0"/>
              </a:ext>
            </a:extLst>
          </a:blip>
          <a:srcRect l="-63774" r="-63774"/>
          <a:stretch>
            <a:fillRect/>
          </a:stretch>
        </p:blipFill>
        <p:spPr/>
      </p:pic>
    </p:spTree>
    <p:extLst>
      <p:ext uri="{BB962C8B-B14F-4D97-AF65-F5344CB8AC3E}">
        <p14:creationId xmlns:p14="http://schemas.microsoft.com/office/powerpoint/2010/main" val="2762408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 VII</a:t>
            </a:r>
            <a:endParaRPr lang="en-US" dirty="0"/>
          </a:p>
        </p:txBody>
      </p:sp>
      <p:pic>
        <p:nvPicPr>
          <p:cNvPr id="4" name="Content Placeholder 3" descr="717MCD1E3VL._SY344_BO1,204,203,200_.gif"/>
          <p:cNvPicPr>
            <a:picLocks noGrp="1" noChangeAspect="1"/>
          </p:cNvPicPr>
          <p:nvPr>
            <p:ph idx="1"/>
          </p:nvPr>
        </p:nvPicPr>
        <p:blipFill>
          <a:blip r:embed="rId2">
            <a:extLst>
              <a:ext uri="{28A0092B-C50C-407E-A947-70E740481C1C}">
                <a14:useLocalDpi xmlns:a14="http://schemas.microsoft.com/office/drawing/2010/main" val="0"/>
              </a:ext>
            </a:extLst>
          </a:blip>
          <a:srcRect l="-88576" r="-88576"/>
          <a:stretch>
            <a:fillRect/>
          </a:stretch>
        </p:blipFill>
        <p:spPr/>
      </p:pic>
    </p:spTree>
    <p:extLst>
      <p:ext uri="{BB962C8B-B14F-4D97-AF65-F5344CB8AC3E}">
        <p14:creationId xmlns:p14="http://schemas.microsoft.com/office/powerpoint/2010/main" val="3896936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Virtues necessary in Philosopher Kings</a:t>
            </a:r>
            <a:endParaRPr lang="en-US" dirty="0"/>
          </a:p>
        </p:txBody>
      </p:sp>
      <p:sp>
        <p:nvSpPr>
          <p:cNvPr id="3" name="Content Placeholder 2"/>
          <p:cNvSpPr>
            <a:spLocks noGrp="1"/>
          </p:cNvSpPr>
          <p:nvPr>
            <p:ph idx="1"/>
          </p:nvPr>
        </p:nvSpPr>
        <p:spPr/>
        <p:txBody>
          <a:bodyPr/>
          <a:lstStyle/>
          <a:p>
            <a:r>
              <a:rPr lang="en-US" dirty="0" smtClean="0"/>
              <a:t>By the end of Book V, Plato has made his case that kings must be philosophers or those who philosophize.</a:t>
            </a:r>
          </a:p>
          <a:p>
            <a:r>
              <a:rPr lang="en-US" dirty="0" smtClean="0"/>
              <a:t>Now, he is going to summarize the virtues that must be present in those who are in the guardian classes.</a:t>
            </a:r>
            <a:endParaRPr lang="en-US" dirty="0"/>
          </a:p>
        </p:txBody>
      </p:sp>
    </p:spTree>
    <p:extLst>
      <p:ext uri="{BB962C8B-B14F-4D97-AF65-F5344CB8AC3E}">
        <p14:creationId xmlns:p14="http://schemas.microsoft.com/office/powerpoint/2010/main" val="3611364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Allegory of the Cave</a:t>
            </a:r>
            <a:endParaRPr lang="en-US" dirty="0"/>
          </a:p>
        </p:txBody>
      </p:sp>
      <p:sp>
        <p:nvSpPr>
          <p:cNvPr id="3" name="Content Placeholder 2"/>
          <p:cNvSpPr>
            <a:spLocks noGrp="1"/>
          </p:cNvSpPr>
          <p:nvPr>
            <p:ph sz="half" idx="1"/>
          </p:nvPr>
        </p:nvSpPr>
        <p:spPr/>
        <p:txBody>
          <a:bodyPr/>
          <a:lstStyle/>
          <a:p>
            <a:r>
              <a:rPr lang="en-US" dirty="0" smtClean="0"/>
              <a:t>The allegory of the cave is perhaps the dominant metaphor in the </a:t>
            </a:r>
            <a:r>
              <a:rPr lang="en-US" i="1" dirty="0" smtClean="0"/>
              <a:t>Republic.  </a:t>
            </a:r>
            <a:r>
              <a:rPr lang="en-US" dirty="0" smtClean="0"/>
              <a:t>This is what it is most remembered for.</a:t>
            </a:r>
          </a:p>
          <a:p>
            <a:endParaRPr lang="en-US" dirty="0"/>
          </a:p>
        </p:txBody>
      </p:sp>
      <p:pic>
        <p:nvPicPr>
          <p:cNvPr id="5" name="Content Placeholder 4" descr="cave.jpg"/>
          <p:cNvPicPr>
            <a:picLocks noGrp="1" noChangeAspect="1"/>
          </p:cNvPicPr>
          <p:nvPr>
            <p:ph sz="half" idx="2"/>
          </p:nvPr>
        </p:nvPicPr>
        <p:blipFill>
          <a:blip r:embed="rId2">
            <a:extLst>
              <a:ext uri="{28A0092B-C50C-407E-A947-70E740481C1C}">
                <a14:useLocalDpi xmlns:a14="http://schemas.microsoft.com/office/drawing/2010/main" val="0"/>
              </a:ext>
            </a:extLst>
          </a:blip>
          <a:srcRect l="16538" r="16538"/>
          <a:stretch>
            <a:fillRect/>
          </a:stretch>
        </p:blipFill>
        <p:spPr/>
      </p:pic>
    </p:spTree>
    <p:extLst>
      <p:ext uri="{BB962C8B-B14F-4D97-AF65-F5344CB8AC3E}">
        <p14:creationId xmlns:p14="http://schemas.microsoft.com/office/powerpoint/2010/main" val="1843167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Divided Line and Cave</a:t>
            </a:r>
            <a:endParaRPr lang="en-US" dirty="0"/>
          </a:p>
        </p:txBody>
      </p:sp>
      <p:sp>
        <p:nvSpPr>
          <p:cNvPr id="5" name="Content Placeholder 4"/>
          <p:cNvSpPr>
            <a:spLocks noGrp="1"/>
          </p:cNvSpPr>
          <p:nvPr>
            <p:ph idx="1"/>
          </p:nvPr>
        </p:nvSpPr>
        <p:spPr/>
        <p:txBody>
          <a:bodyPr/>
          <a:lstStyle/>
          <a:p>
            <a:r>
              <a:rPr lang="en-US" dirty="0">
                <a:latin typeface="Calibri" charset="0"/>
              </a:rPr>
              <a:t>The Divided is a like a map whereas the allegory of the cave is like a description of a journey one has taken using the map provided. The Allegory of the Cave tells us of Socrates</a:t>
            </a:r>
            <a:r>
              <a:rPr lang="ja-JP" altLang="en-US" dirty="0">
                <a:latin typeface="Calibri" charset="0"/>
              </a:rPr>
              <a:t>’</a:t>
            </a:r>
            <a:r>
              <a:rPr lang="en-US" dirty="0">
                <a:latin typeface="Calibri" charset="0"/>
              </a:rPr>
              <a:t> journey from the bottom to the top of the Divided Line.</a:t>
            </a:r>
          </a:p>
          <a:p>
            <a:endParaRPr lang="en-US" dirty="0"/>
          </a:p>
        </p:txBody>
      </p:sp>
    </p:spTree>
    <p:extLst>
      <p:ext uri="{BB962C8B-B14F-4D97-AF65-F5344CB8AC3E}">
        <p14:creationId xmlns:p14="http://schemas.microsoft.com/office/powerpoint/2010/main" val="1507779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Claymation Allegory of the Cave</a:t>
            </a:r>
            <a:endParaRPr lang="en-US" dirty="0"/>
          </a:p>
        </p:txBody>
      </p:sp>
      <p:sp>
        <p:nvSpPr>
          <p:cNvPr id="6" name="Content Placeholder 5"/>
          <p:cNvSpPr>
            <a:spLocks noGrp="1"/>
          </p:cNvSpPr>
          <p:nvPr>
            <p:ph idx="1"/>
          </p:nvPr>
        </p:nvSpPr>
        <p:spPr/>
        <p:txBody>
          <a:bodyPr>
            <a:normAutofit/>
          </a:bodyPr>
          <a:lstStyle/>
          <a:p>
            <a:r>
              <a:rPr lang="en-US" dirty="0"/>
              <a:t>https://</a:t>
            </a:r>
            <a:r>
              <a:rPr lang="en-US" dirty="0" err="1"/>
              <a:t>www.youtube.com</a:t>
            </a:r>
            <a:r>
              <a:rPr lang="en-US" dirty="0"/>
              <a:t>/</a:t>
            </a:r>
            <a:r>
              <a:rPr lang="en-US" dirty="0" err="1"/>
              <a:t>watch?v</a:t>
            </a:r>
            <a:r>
              <a:rPr lang="en-US" dirty="0"/>
              <a:t>=69F7GhASOdM</a:t>
            </a:r>
          </a:p>
        </p:txBody>
      </p:sp>
    </p:spTree>
    <p:extLst>
      <p:ext uri="{BB962C8B-B14F-4D97-AF65-F5344CB8AC3E}">
        <p14:creationId xmlns:p14="http://schemas.microsoft.com/office/powerpoint/2010/main" val="2196501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Adaptation of Allegory of the Cave</a:t>
            </a:r>
            <a:endParaRPr lang="en-US" dirty="0"/>
          </a:p>
        </p:txBody>
      </p:sp>
      <p:pic>
        <p:nvPicPr>
          <p:cNvPr id="4" name="Within The Cave-S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68432135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 from Cave</a:t>
            </a:r>
            <a:endParaRPr lang="en-US" dirty="0"/>
          </a:p>
        </p:txBody>
      </p:sp>
      <p:sp>
        <p:nvSpPr>
          <p:cNvPr id="3" name="Content Placeholder 2"/>
          <p:cNvSpPr>
            <a:spLocks noGrp="1"/>
          </p:cNvSpPr>
          <p:nvPr>
            <p:ph idx="1"/>
          </p:nvPr>
        </p:nvSpPr>
        <p:spPr/>
        <p:txBody>
          <a:bodyPr>
            <a:normAutofit lnSpcReduction="10000"/>
          </a:bodyPr>
          <a:lstStyle/>
          <a:p>
            <a:r>
              <a:rPr lang="en-US" dirty="0" smtClean="0"/>
              <a:t>According to Plato, the senses are the least reliable means of perception.</a:t>
            </a:r>
          </a:p>
          <a:p>
            <a:r>
              <a:rPr lang="en-US" dirty="0" smtClean="0"/>
              <a:t>The duty of those who are educated is to bring those who are bound in chains in the darkness of the cave into the light of knowledge and truth.</a:t>
            </a:r>
          </a:p>
          <a:p>
            <a:r>
              <a:rPr lang="en-US" dirty="0" smtClean="0"/>
              <a:t>Those who are in the cave will mock and laugh at the reports from those who have been “above.”</a:t>
            </a:r>
            <a:endParaRPr lang="en-US" dirty="0"/>
          </a:p>
        </p:txBody>
      </p:sp>
    </p:spTree>
    <p:extLst>
      <p:ext uri="{BB962C8B-B14F-4D97-AF65-F5344CB8AC3E}">
        <p14:creationId xmlns:p14="http://schemas.microsoft.com/office/powerpoint/2010/main" val="242961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 from the Cave</a:t>
            </a:r>
            <a:endParaRPr lang="en-US" dirty="0"/>
          </a:p>
        </p:txBody>
      </p:sp>
      <p:sp>
        <p:nvSpPr>
          <p:cNvPr id="3" name="Content Placeholder 2"/>
          <p:cNvSpPr>
            <a:spLocks noGrp="1"/>
          </p:cNvSpPr>
          <p:nvPr>
            <p:ph idx="1"/>
          </p:nvPr>
        </p:nvSpPr>
        <p:spPr/>
        <p:txBody>
          <a:bodyPr/>
          <a:lstStyle/>
          <a:p>
            <a:r>
              <a:rPr lang="en-US" dirty="0" smtClean="0"/>
              <a:t>Once people get used to being “above”, they will want to stay “above” (517d).</a:t>
            </a:r>
            <a:endParaRPr lang="en-US" dirty="0"/>
          </a:p>
        </p:txBody>
      </p:sp>
    </p:spTree>
    <p:extLst>
      <p:ext uri="{BB962C8B-B14F-4D97-AF65-F5344CB8AC3E}">
        <p14:creationId xmlns:p14="http://schemas.microsoft.com/office/powerpoint/2010/main" val="2645507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 Compared To Eye</a:t>
            </a:r>
            <a:endParaRPr lang="en-US" dirty="0"/>
          </a:p>
        </p:txBody>
      </p:sp>
      <p:sp>
        <p:nvSpPr>
          <p:cNvPr id="4" name="Content Placeholder 3"/>
          <p:cNvSpPr>
            <a:spLocks noGrp="1"/>
          </p:cNvSpPr>
          <p:nvPr>
            <p:ph sz="half" idx="1"/>
          </p:nvPr>
        </p:nvSpPr>
        <p:spPr/>
        <p:txBody>
          <a:bodyPr/>
          <a:lstStyle/>
          <a:p>
            <a:r>
              <a:rPr lang="en-US" dirty="0" smtClean="0"/>
              <a:t>The human mind is compared to an eye that is “not </a:t>
            </a:r>
            <a:r>
              <a:rPr lang="en-US" dirty="0" err="1" smtClean="0"/>
              <a:t>rigthly</a:t>
            </a:r>
            <a:r>
              <a:rPr lang="en-US" dirty="0" smtClean="0"/>
              <a:t> turned” (518c).  The purpose of dialectic is to turn the eye in the right direction.  </a:t>
            </a:r>
            <a:endParaRPr lang="en-US" dirty="0"/>
          </a:p>
        </p:txBody>
      </p:sp>
      <p:pic>
        <p:nvPicPr>
          <p:cNvPr id="6" name="Content Placeholder 5" descr="Learning-is-the-eye-of__quotes-by-French-Proverb-19.png"/>
          <p:cNvPicPr>
            <a:picLocks noGrp="1" noChangeAspect="1"/>
          </p:cNvPicPr>
          <p:nvPr>
            <p:ph sz="half" idx="2"/>
          </p:nvPr>
        </p:nvPicPr>
        <p:blipFill>
          <a:blip r:embed="rId2">
            <a:extLst>
              <a:ext uri="{28A0092B-C50C-407E-A947-70E740481C1C}">
                <a14:useLocalDpi xmlns:a14="http://schemas.microsoft.com/office/drawing/2010/main" val="0"/>
              </a:ext>
            </a:extLst>
          </a:blip>
          <a:srcRect l="5384" r="5384"/>
          <a:stretch>
            <a:fillRect/>
          </a:stretch>
        </p:blipFill>
        <p:spPr/>
      </p:pic>
    </p:spTree>
    <p:extLst>
      <p:ext uri="{BB962C8B-B14F-4D97-AF65-F5344CB8AC3E}">
        <p14:creationId xmlns:p14="http://schemas.microsoft.com/office/powerpoint/2010/main" val="3040471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Review--Education</a:t>
            </a:r>
            <a:endParaRPr lang="en-US" dirty="0"/>
          </a:p>
        </p:txBody>
      </p:sp>
      <p:sp>
        <p:nvSpPr>
          <p:cNvPr id="6" name="Content Placeholder 5"/>
          <p:cNvSpPr>
            <a:spLocks noGrp="1"/>
          </p:cNvSpPr>
          <p:nvPr>
            <p:ph idx="1"/>
          </p:nvPr>
        </p:nvSpPr>
        <p:spPr/>
        <p:txBody>
          <a:bodyPr/>
          <a:lstStyle/>
          <a:p>
            <a:r>
              <a:rPr lang="en-US" dirty="0" smtClean="0"/>
              <a:t>Then, they discuss music, mathematics, and gymnastics again.  In this discussion, he reiterates that education is not merely about developing knowledge and </a:t>
            </a:r>
            <a:r>
              <a:rPr lang="en-US" dirty="0" err="1" smtClean="0"/>
              <a:t>sikks</a:t>
            </a:r>
            <a:r>
              <a:rPr lang="en-US" dirty="0" smtClean="0"/>
              <a:t>, but that the most important aim is to create a virtuous person.  It’s the person of good character who will govern best.  </a:t>
            </a:r>
            <a:endParaRPr lang="en-US" dirty="0"/>
          </a:p>
        </p:txBody>
      </p:sp>
    </p:spTree>
    <p:extLst>
      <p:ext uri="{BB962C8B-B14F-4D97-AF65-F5344CB8AC3E}">
        <p14:creationId xmlns:p14="http://schemas.microsoft.com/office/powerpoint/2010/main" val="2699794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Formative Effect of Education</a:t>
            </a:r>
            <a:endParaRPr lang="en-US" dirty="0"/>
          </a:p>
        </p:txBody>
      </p:sp>
      <p:sp>
        <p:nvSpPr>
          <p:cNvPr id="3" name="Content Placeholder 2"/>
          <p:cNvSpPr>
            <a:spLocks noGrp="1"/>
          </p:cNvSpPr>
          <p:nvPr>
            <p:ph idx="1"/>
          </p:nvPr>
        </p:nvSpPr>
        <p:spPr/>
        <p:txBody>
          <a:bodyPr/>
          <a:lstStyle/>
          <a:p>
            <a:r>
              <a:rPr lang="en-US" dirty="0" smtClean="0"/>
              <a:t>“You are like a man who is afraid of the many in your not wanting to seem to command useless studies.  It’s scarcely an ordinary thing, rather it’s hard, to trust that in these studies, a certain instrument of everyone’s soul – one that is destroyed and blinded by other practices – is purified and rekindled, an instrument more important than to save ten thousand eyes” (527e).</a:t>
            </a:r>
            <a:endParaRPr lang="en-US" dirty="0"/>
          </a:p>
        </p:txBody>
      </p:sp>
    </p:spTree>
    <p:extLst>
      <p:ext uri="{BB962C8B-B14F-4D97-AF65-F5344CB8AC3E}">
        <p14:creationId xmlns:p14="http://schemas.microsoft.com/office/powerpoint/2010/main" val="1765355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Formative Effects of Education</a:t>
            </a:r>
            <a:endParaRPr lang="en-US" dirty="0"/>
          </a:p>
        </p:txBody>
      </p:sp>
      <p:sp>
        <p:nvSpPr>
          <p:cNvPr id="5" name="Content Placeholder 4"/>
          <p:cNvSpPr>
            <a:spLocks noGrp="1"/>
          </p:cNvSpPr>
          <p:nvPr>
            <p:ph sz="half" idx="1"/>
          </p:nvPr>
        </p:nvSpPr>
        <p:spPr/>
        <p:txBody>
          <a:bodyPr/>
          <a:lstStyle/>
          <a:p>
            <a:r>
              <a:rPr lang="en-US" dirty="0" smtClean="0"/>
              <a:t>Disciplines of education make you into a certain kind of person apart from the skills and knowledge that you learn.  For example, memorizing multiplication tables makes you an exact person.  </a:t>
            </a:r>
            <a:endParaRPr lang="en-US" dirty="0"/>
          </a:p>
        </p:txBody>
      </p:sp>
      <p:pic>
        <p:nvPicPr>
          <p:cNvPr id="7" name="Content Placeholder 6" descr="francis-bacon-quote-reading-makes-a-full-man-conference-a-ready-man.jpg"/>
          <p:cNvPicPr>
            <a:picLocks noGrp="1" noChangeAspect="1"/>
          </p:cNvPicPr>
          <p:nvPr>
            <p:ph sz="half" idx="2"/>
          </p:nvPr>
        </p:nvPicPr>
        <p:blipFill>
          <a:blip r:embed="rId2">
            <a:extLst>
              <a:ext uri="{28A0092B-C50C-407E-A947-70E740481C1C}">
                <a14:useLocalDpi xmlns:a14="http://schemas.microsoft.com/office/drawing/2010/main" val="0"/>
              </a:ext>
            </a:extLst>
          </a:blip>
          <a:srcRect t="-6034" b="-6034"/>
          <a:stretch>
            <a:fillRect/>
          </a:stretch>
        </p:blipFill>
        <p:spPr/>
      </p:pic>
    </p:spTree>
    <p:extLst>
      <p:ext uri="{BB962C8B-B14F-4D97-AF65-F5344CB8AC3E}">
        <p14:creationId xmlns:p14="http://schemas.microsoft.com/office/powerpoint/2010/main" val="2551424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Governing Virtues</a:t>
            </a:r>
            <a:endParaRPr lang="en-US" dirty="0"/>
          </a:p>
        </p:txBody>
      </p:sp>
      <p:sp>
        <p:nvSpPr>
          <p:cNvPr id="3" name="Content Placeholder 2"/>
          <p:cNvSpPr>
            <a:spLocks noGrp="1"/>
          </p:cNvSpPr>
          <p:nvPr>
            <p:ph idx="1"/>
          </p:nvPr>
        </p:nvSpPr>
        <p:spPr/>
        <p:txBody>
          <a:bodyPr/>
          <a:lstStyle/>
          <a:p>
            <a:pPr marL="0" indent="0">
              <a:buNone/>
            </a:pPr>
            <a:r>
              <a:rPr lang="en-US" dirty="0" smtClean="0"/>
              <a:t>1.  Always in love with learning (485b)</a:t>
            </a:r>
          </a:p>
          <a:p>
            <a:pPr marL="0" indent="0">
              <a:buNone/>
            </a:pPr>
            <a:r>
              <a:rPr lang="en-US" dirty="0" smtClean="0"/>
              <a:t>2.  Love the truth and hate falsehood (485c)</a:t>
            </a:r>
          </a:p>
          <a:p>
            <a:pPr marL="0" indent="0">
              <a:buNone/>
            </a:pPr>
            <a:r>
              <a:rPr lang="en-US" dirty="0" smtClean="0"/>
              <a:t>3.  Love wisdom (485c)</a:t>
            </a:r>
          </a:p>
          <a:p>
            <a:pPr marL="0" indent="0">
              <a:buNone/>
            </a:pPr>
            <a:r>
              <a:rPr lang="en-US" dirty="0" smtClean="0"/>
              <a:t>4.  Does not love sensual pleasure (485e)</a:t>
            </a:r>
          </a:p>
          <a:p>
            <a:pPr marL="514350" indent="-514350">
              <a:buAutoNum type="arabicPeriod" startAt="5"/>
            </a:pPr>
            <a:r>
              <a:rPr lang="en-US" dirty="0" smtClean="0"/>
              <a:t>Not a lover of money (486a)</a:t>
            </a:r>
          </a:p>
          <a:p>
            <a:pPr marL="514350" indent="-514350">
              <a:buAutoNum type="arabicPeriod" startAt="5"/>
            </a:pPr>
            <a:r>
              <a:rPr lang="en-US" dirty="0" smtClean="0"/>
              <a:t>Not terrified of death (486b)</a:t>
            </a:r>
            <a:endParaRPr lang="en-US" dirty="0"/>
          </a:p>
        </p:txBody>
      </p:sp>
    </p:spTree>
    <p:extLst>
      <p:ext uri="{BB962C8B-B14F-4D97-AF65-F5344CB8AC3E}">
        <p14:creationId xmlns:p14="http://schemas.microsoft.com/office/powerpoint/2010/main" val="3912313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Formative Effects of Education</a:t>
            </a:r>
            <a:endParaRPr lang="en-US" dirty="0"/>
          </a:p>
        </p:txBody>
      </p:sp>
      <p:sp>
        <p:nvSpPr>
          <p:cNvPr id="7" name="Content Placeholder 6"/>
          <p:cNvSpPr>
            <a:spLocks noGrp="1"/>
          </p:cNvSpPr>
          <p:nvPr>
            <p:ph idx="1"/>
          </p:nvPr>
        </p:nvSpPr>
        <p:spPr/>
        <p:txBody>
          <a:bodyPr/>
          <a:lstStyle/>
          <a:p>
            <a:r>
              <a:rPr lang="en-US" dirty="0" smtClean="0"/>
              <a:t>Geometry = </a:t>
            </a:r>
            <a:r>
              <a:rPr lang="en-US" dirty="0" err="1" smtClean="0"/>
              <a:t>awarness</a:t>
            </a:r>
            <a:r>
              <a:rPr lang="en-US" dirty="0" smtClean="0"/>
              <a:t> of spatial dimensions</a:t>
            </a:r>
          </a:p>
          <a:p>
            <a:r>
              <a:rPr lang="en-US" dirty="0" smtClean="0"/>
              <a:t>Scripture memorization = grow in godliness</a:t>
            </a:r>
          </a:p>
          <a:p>
            <a:r>
              <a:rPr lang="en-US" dirty="0" smtClean="0"/>
              <a:t>Language learning = precision and fluency in expression</a:t>
            </a:r>
            <a:endParaRPr lang="en-US" dirty="0"/>
          </a:p>
        </p:txBody>
      </p:sp>
    </p:spTree>
    <p:extLst>
      <p:ext uri="{BB962C8B-B14F-4D97-AF65-F5344CB8AC3E}">
        <p14:creationId xmlns:p14="http://schemas.microsoft.com/office/powerpoint/2010/main" val="1172393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Astronomy</a:t>
            </a:r>
            <a:endParaRPr lang="en-US" dirty="0"/>
          </a:p>
        </p:txBody>
      </p:sp>
      <p:sp>
        <p:nvSpPr>
          <p:cNvPr id="5" name="Content Placeholder 4"/>
          <p:cNvSpPr>
            <a:spLocks noGrp="1"/>
          </p:cNvSpPr>
          <p:nvPr>
            <p:ph sz="half" idx="1"/>
          </p:nvPr>
        </p:nvSpPr>
        <p:spPr/>
        <p:txBody>
          <a:bodyPr/>
          <a:lstStyle/>
          <a:p>
            <a:r>
              <a:rPr lang="en-US" dirty="0" smtClean="0"/>
              <a:t>Plato gives special mention to astronomy, because one could access the concept of the forms from the study of the stars, planets, and constellations.</a:t>
            </a:r>
            <a:endParaRPr lang="en-US" dirty="0"/>
          </a:p>
        </p:txBody>
      </p:sp>
      <p:pic>
        <p:nvPicPr>
          <p:cNvPr id="8" name="Content Placeholder 7" descr="Science - Astronomy - Visible stars, French 19th C.jpg"/>
          <p:cNvPicPr>
            <a:picLocks noGrp="1" noChangeAspect="1"/>
          </p:cNvPicPr>
          <p:nvPr>
            <p:ph sz="half" idx="2"/>
          </p:nvPr>
        </p:nvPicPr>
        <p:blipFill>
          <a:blip r:embed="rId2">
            <a:extLst>
              <a:ext uri="{28A0092B-C50C-407E-A947-70E740481C1C}">
                <a14:useLocalDpi xmlns:a14="http://schemas.microsoft.com/office/drawing/2010/main" val="0"/>
              </a:ext>
            </a:extLst>
          </a:blip>
          <a:srcRect l="5997" r="5997"/>
          <a:stretch>
            <a:fillRect/>
          </a:stretch>
        </p:blipFill>
        <p:spPr/>
      </p:pic>
    </p:spTree>
    <p:extLst>
      <p:ext uri="{BB962C8B-B14F-4D97-AF65-F5344CB8AC3E}">
        <p14:creationId xmlns:p14="http://schemas.microsoft.com/office/powerpoint/2010/main" val="3481508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Dialectic Does</a:t>
            </a:r>
            <a:endParaRPr lang="en-US" dirty="0"/>
          </a:p>
        </p:txBody>
      </p:sp>
      <p:sp>
        <p:nvSpPr>
          <p:cNvPr id="6" name="Content Placeholder 5"/>
          <p:cNvSpPr>
            <a:spLocks noGrp="1"/>
          </p:cNvSpPr>
          <p:nvPr>
            <p:ph idx="1"/>
          </p:nvPr>
        </p:nvSpPr>
        <p:spPr/>
        <p:txBody>
          <a:bodyPr>
            <a:normAutofit lnSpcReduction="10000"/>
          </a:bodyPr>
          <a:lstStyle/>
          <a:p>
            <a:r>
              <a:rPr lang="en-US" dirty="0" smtClean="0"/>
              <a:t>“The release from the bonds and the turning around from the shadows to . . . The light . . .to the sun, and once there . . . Looking at the things that are rather than as before as shadows of phantoms cast by a light that . . . Also has the quality of the shadow of a phantom.  All this activity . . . Has the power to release and leads what is best in the soul up to the contemplation of things that are . . .” (532c).</a:t>
            </a:r>
            <a:endParaRPr lang="en-US" dirty="0"/>
          </a:p>
        </p:txBody>
      </p:sp>
    </p:spTree>
    <p:extLst>
      <p:ext uri="{BB962C8B-B14F-4D97-AF65-F5344CB8AC3E}">
        <p14:creationId xmlns:p14="http://schemas.microsoft.com/office/powerpoint/2010/main" val="625376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Studies of Free People</a:t>
            </a:r>
            <a:endParaRPr lang="en-US" dirty="0"/>
          </a:p>
        </p:txBody>
      </p:sp>
      <p:sp>
        <p:nvSpPr>
          <p:cNvPr id="3" name="Content Placeholder 2"/>
          <p:cNvSpPr>
            <a:spLocks noGrp="1"/>
          </p:cNvSpPr>
          <p:nvPr>
            <p:ph idx="1"/>
          </p:nvPr>
        </p:nvSpPr>
        <p:spPr/>
        <p:txBody>
          <a:bodyPr/>
          <a:lstStyle/>
          <a:p>
            <a:r>
              <a:rPr lang="en-US" dirty="0" smtClean="0"/>
              <a:t>After reviewing the plan of education and the stages in the advancement into guardianship, Plato then differentiates between the studies of free people and the studies of the slave.  </a:t>
            </a:r>
          </a:p>
          <a:p>
            <a:r>
              <a:rPr lang="en-US" dirty="0" smtClean="0"/>
              <a:t>“The free man ought not to learn any study slavishly.  Forced labors performed by the body don’t make the body any worse, but not forced study abides in a soul” (536e).</a:t>
            </a:r>
            <a:endParaRPr lang="en-US" dirty="0"/>
          </a:p>
        </p:txBody>
      </p:sp>
    </p:spTree>
    <p:extLst>
      <p:ext uri="{BB962C8B-B14F-4D97-AF65-F5344CB8AC3E}">
        <p14:creationId xmlns:p14="http://schemas.microsoft.com/office/powerpoint/2010/main" val="2647976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Liberal Arts</a:t>
            </a:r>
            <a:endParaRPr lang="en-US" dirty="0"/>
          </a:p>
        </p:txBody>
      </p:sp>
      <p:sp>
        <p:nvSpPr>
          <p:cNvPr id="3" name="Content Placeholder 2"/>
          <p:cNvSpPr>
            <a:spLocks noGrp="1"/>
          </p:cNvSpPr>
          <p:nvPr>
            <p:ph idx="1"/>
          </p:nvPr>
        </p:nvSpPr>
        <p:spPr/>
        <p:txBody>
          <a:bodyPr/>
          <a:lstStyle/>
          <a:p>
            <a:r>
              <a:rPr lang="en-US" dirty="0" smtClean="0"/>
              <a:t>It is the </a:t>
            </a:r>
            <a:r>
              <a:rPr lang="en-US" i="1" u="sng" dirty="0" smtClean="0"/>
              <a:t>free</a:t>
            </a:r>
            <a:r>
              <a:rPr lang="en-US" dirty="0"/>
              <a:t> </a:t>
            </a:r>
            <a:r>
              <a:rPr lang="en-US" dirty="0" smtClean="0"/>
              <a:t>person who has the privilege of studying the liberal arts. (Liberal comes from </a:t>
            </a:r>
            <a:r>
              <a:rPr lang="en-US" i="1" dirty="0" smtClean="0"/>
              <a:t>liber</a:t>
            </a:r>
            <a:r>
              <a:rPr lang="en-US" dirty="0" smtClean="0"/>
              <a:t>, Latin for “free”).  It is free people who are taught how to think and taught the classics of ages past up through the present.  </a:t>
            </a:r>
          </a:p>
          <a:p>
            <a:r>
              <a:rPr lang="en-US" dirty="0" smtClean="0"/>
              <a:t>It is the </a:t>
            </a:r>
            <a:r>
              <a:rPr lang="en-US" i="1" u="sng" dirty="0" smtClean="0"/>
              <a:t>slave</a:t>
            </a:r>
            <a:r>
              <a:rPr lang="en-US" dirty="0" smtClean="0"/>
              <a:t> who receives an education merely to develop skills and make one employable.  </a:t>
            </a:r>
            <a:endParaRPr lang="en-US" dirty="0"/>
          </a:p>
        </p:txBody>
      </p:sp>
    </p:spTree>
    <p:extLst>
      <p:ext uri="{BB962C8B-B14F-4D97-AF65-F5344CB8AC3E}">
        <p14:creationId xmlns:p14="http://schemas.microsoft.com/office/powerpoint/2010/main" val="1564957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Lifetime Preparation</a:t>
            </a:r>
            <a:endParaRPr lang="en-US" dirty="0"/>
          </a:p>
        </p:txBody>
      </p:sp>
      <p:sp>
        <p:nvSpPr>
          <p:cNvPr id="3" name="Content Placeholder 2"/>
          <p:cNvSpPr>
            <a:spLocks noGrp="1"/>
          </p:cNvSpPr>
          <p:nvPr>
            <p:ph sz="half" idx="1"/>
          </p:nvPr>
        </p:nvSpPr>
        <p:spPr/>
        <p:txBody>
          <a:bodyPr/>
          <a:lstStyle/>
          <a:p>
            <a:r>
              <a:rPr lang="en-US" dirty="0" smtClean="0"/>
              <a:t>Finally, Plato concludes this section on the preparation of the guardians by stressing that they will need lifetime education and equipping for their task.  </a:t>
            </a:r>
            <a:endParaRPr lang="en-US" dirty="0"/>
          </a:p>
        </p:txBody>
      </p:sp>
      <p:pic>
        <p:nvPicPr>
          <p:cNvPr id="5" name="Content Placeholder 4" descr="Winston-Churchill-Learning-Quotes.jpg"/>
          <p:cNvPicPr>
            <a:picLocks noGrp="1" noChangeAspect="1"/>
          </p:cNvPicPr>
          <p:nvPr>
            <p:ph sz="half" idx="2"/>
          </p:nvPr>
        </p:nvPicPr>
        <p:blipFill>
          <a:blip r:embed="rId2">
            <a:extLst>
              <a:ext uri="{28A0092B-C50C-407E-A947-70E740481C1C}">
                <a14:useLocalDpi xmlns:a14="http://schemas.microsoft.com/office/drawing/2010/main" val="0"/>
              </a:ext>
            </a:extLst>
          </a:blip>
          <a:srcRect t="-17241" b="-17241"/>
          <a:stretch>
            <a:fillRect/>
          </a:stretch>
        </p:blipFill>
        <p:spPr/>
      </p:pic>
    </p:spTree>
    <p:extLst>
      <p:ext uri="{BB962C8B-B14F-4D97-AF65-F5344CB8AC3E}">
        <p14:creationId xmlns:p14="http://schemas.microsoft.com/office/powerpoint/2010/main" val="98022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Governing Virtues</a:t>
            </a:r>
            <a:endParaRPr lang="en-US" dirty="0"/>
          </a:p>
        </p:txBody>
      </p:sp>
      <p:sp>
        <p:nvSpPr>
          <p:cNvPr id="3" name="Content Placeholder 2"/>
          <p:cNvSpPr>
            <a:spLocks noGrp="1"/>
          </p:cNvSpPr>
          <p:nvPr>
            <p:ph idx="1"/>
          </p:nvPr>
        </p:nvSpPr>
        <p:spPr/>
        <p:txBody>
          <a:bodyPr/>
          <a:lstStyle/>
          <a:p>
            <a:pPr marL="514350" indent="-514350">
              <a:buAutoNum type="arabicPeriod" startAt="7"/>
            </a:pPr>
            <a:r>
              <a:rPr lang="en-US" dirty="0" smtClean="0"/>
              <a:t>Courageous (486b)</a:t>
            </a:r>
          </a:p>
          <a:p>
            <a:pPr marL="514350" indent="-514350">
              <a:buAutoNum type="arabicPeriod" startAt="7"/>
            </a:pPr>
            <a:r>
              <a:rPr lang="en-US" dirty="0" smtClean="0"/>
              <a:t>Not proud (486b)</a:t>
            </a:r>
          </a:p>
          <a:p>
            <a:pPr marL="514350" indent="-514350">
              <a:buAutoNum type="arabicPeriod" startAt="7"/>
            </a:pPr>
            <a:r>
              <a:rPr lang="en-US" dirty="0" smtClean="0"/>
              <a:t>Generous (486b)</a:t>
            </a:r>
          </a:p>
          <a:p>
            <a:pPr marL="514350" indent="-514350">
              <a:buAutoNum type="arabicPeriod" startAt="7"/>
            </a:pPr>
            <a:r>
              <a:rPr lang="en-US" dirty="0"/>
              <a:t> </a:t>
            </a:r>
            <a:r>
              <a:rPr lang="en-US" dirty="0" smtClean="0"/>
              <a:t> Learns quickly (486c)</a:t>
            </a:r>
          </a:p>
          <a:p>
            <a:pPr marL="514350" indent="-514350">
              <a:buAutoNum type="arabicPeriod" startAt="7"/>
            </a:pPr>
            <a:r>
              <a:rPr lang="en-US" dirty="0"/>
              <a:t> </a:t>
            </a:r>
            <a:r>
              <a:rPr lang="en-US" dirty="0" smtClean="0"/>
              <a:t> Has a good memory and exercises it (486c)</a:t>
            </a:r>
          </a:p>
          <a:p>
            <a:pPr marL="514350" indent="-514350">
              <a:buAutoNum type="arabicPeriod" startAt="7"/>
            </a:pPr>
            <a:r>
              <a:rPr lang="en-US" dirty="0"/>
              <a:t> </a:t>
            </a:r>
            <a:r>
              <a:rPr lang="en-US" dirty="0" smtClean="0"/>
              <a:t> Musical (486d)</a:t>
            </a:r>
          </a:p>
          <a:p>
            <a:pPr marL="514350" indent="-514350">
              <a:buAutoNum type="arabicPeriod" startAt="7"/>
            </a:pPr>
            <a:r>
              <a:rPr lang="en-US" dirty="0"/>
              <a:t> </a:t>
            </a:r>
            <a:r>
              <a:rPr lang="en-US" dirty="0" smtClean="0"/>
              <a:t> Is able to see the “idea” behind each “thing”</a:t>
            </a:r>
            <a:endParaRPr lang="en-US" dirty="0"/>
          </a:p>
        </p:txBody>
      </p:sp>
    </p:spTree>
    <p:extLst>
      <p:ext uri="{BB962C8B-B14F-4D97-AF65-F5344CB8AC3E}">
        <p14:creationId xmlns:p14="http://schemas.microsoft.com/office/powerpoint/2010/main" val="1794090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Governing Virtues</a:t>
            </a:r>
            <a:endParaRPr lang="en-US" dirty="0"/>
          </a:p>
        </p:txBody>
      </p:sp>
      <p:sp>
        <p:nvSpPr>
          <p:cNvPr id="3" name="Content Placeholder 2"/>
          <p:cNvSpPr>
            <a:spLocks noGrp="1"/>
          </p:cNvSpPr>
          <p:nvPr>
            <p:ph idx="1"/>
          </p:nvPr>
        </p:nvSpPr>
        <p:spPr/>
        <p:txBody>
          <a:bodyPr/>
          <a:lstStyle/>
          <a:p>
            <a:r>
              <a:rPr lang="en-US" dirty="0" smtClean="0"/>
              <a:t>Finally, the virtues of wisdom, courage, moderation, and temperance must be apparent to all in the live of the prospective guardian</a:t>
            </a:r>
            <a:endParaRPr lang="en-US" dirty="0"/>
          </a:p>
        </p:txBody>
      </p:sp>
    </p:spTree>
    <p:extLst>
      <p:ext uri="{BB962C8B-B14F-4D97-AF65-F5344CB8AC3E}">
        <p14:creationId xmlns:p14="http://schemas.microsoft.com/office/powerpoint/2010/main" val="3550544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Nature</a:t>
            </a:r>
            <a:endParaRPr lang="en-US" dirty="0"/>
          </a:p>
        </p:txBody>
      </p:sp>
      <p:sp>
        <p:nvSpPr>
          <p:cNvPr id="3" name="Content Placeholder 2"/>
          <p:cNvSpPr>
            <a:spLocks noGrp="1"/>
          </p:cNvSpPr>
          <p:nvPr>
            <p:ph idx="1"/>
          </p:nvPr>
        </p:nvSpPr>
        <p:spPr/>
        <p:txBody>
          <a:bodyPr>
            <a:normAutofit lnSpcReduction="10000"/>
          </a:bodyPr>
          <a:lstStyle/>
          <a:p>
            <a:r>
              <a:rPr lang="en-US" dirty="0" smtClean="0"/>
              <a:t>This discussion of virtues necessary for governing leads to a discussion of human nature in general.</a:t>
            </a:r>
          </a:p>
          <a:p>
            <a:r>
              <a:rPr lang="en-US" dirty="0" smtClean="0"/>
              <a:t>490d:  Why are the many bad?</a:t>
            </a:r>
          </a:p>
          <a:p>
            <a:r>
              <a:rPr lang="en-US" dirty="0" smtClean="0"/>
              <a:t>491a:  Many are corrupt.</a:t>
            </a:r>
          </a:p>
          <a:p>
            <a:r>
              <a:rPr lang="en-US" dirty="0" smtClean="0"/>
              <a:t>Some people are useless (remember, the eugenics discussion – “useless eaters, human weeds, some people are put on earth to be a burden to the rest of us” . . .)</a:t>
            </a:r>
            <a:endParaRPr lang="en-US" dirty="0"/>
          </a:p>
        </p:txBody>
      </p:sp>
    </p:spTree>
    <p:extLst>
      <p:ext uri="{BB962C8B-B14F-4D97-AF65-F5344CB8AC3E}">
        <p14:creationId xmlns:p14="http://schemas.microsoft.com/office/powerpoint/2010/main" val="34266188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Human Weeds?</a:t>
            </a:r>
            <a:endParaRPr lang="en-US" dirty="0"/>
          </a:p>
        </p:txBody>
      </p:sp>
      <p:pic>
        <p:nvPicPr>
          <p:cNvPr id="7" name="Content Placeholder 6" descr="9c0e7a1aac030a6a6e523013c78805a6.jpg"/>
          <p:cNvPicPr>
            <a:picLocks noGrp="1" noChangeAspect="1"/>
          </p:cNvPicPr>
          <p:nvPr>
            <p:ph idx="1"/>
          </p:nvPr>
        </p:nvPicPr>
        <p:blipFill>
          <a:blip r:embed="rId2">
            <a:extLst>
              <a:ext uri="{28A0092B-C50C-407E-A947-70E740481C1C}">
                <a14:useLocalDpi xmlns:a14="http://schemas.microsoft.com/office/drawing/2010/main" val="0"/>
              </a:ext>
            </a:extLst>
          </a:blip>
          <a:srcRect l="-32127" r="-32127"/>
          <a:stretch>
            <a:fillRect/>
          </a:stretch>
        </p:blipFill>
        <p:spPr/>
      </p:pic>
    </p:spTree>
    <p:extLst>
      <p:ext uri="{BB962C8B-B14F-4D97-AF65-F5344CB8AC3E}">
        <p14:creationId xmlns:p14="http://schemas.microsoft.com/office/powerpoint/2010/main" val="8008067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Nature</a:t>
            </a:r>
            <a:endParaRPr lang="en-US" dirty="0"/>
          </a:p>
        </p:txBody>
      </p:sp>
      <p:sp>
        <p:nvSpPr>
          <p:cNvPr id="3" name="Content Placeholder 2"/>
          <p:cNvSpPr>
            <a:spLocks noGrp="1"/>
          </p:cNvSpPr>
          <p:nvPr>
            <p:ph idx="1"/>
          </p:nvPr>
        </p:nvSpPr>
        <p:spPr/>
        <p:txBody>
          <a:bodyPr/>
          <a:lstStyle/>
          <a:p>
            <a:r>
              <a:rPr lang="en-US" dirty="0" smtClean="0"/>
              <a:t>Finally, in Plato’s discussion of human nature “some . . . Imitate a philosophic nature.”</a:t>
            </a:r>
          </a:p>
          <a:p>
            <a:r>
              <a:rPr lang="en-US" dirty="0" smtClean="0"/>
              <a:t>491e:  The best natured people become the worst apart from proper nurture.  The person with the nature of the philosopher king will become the opposite, unless he is properly nurtured.</a:t>
            </a:r>
            <a:endParaRPr lang="en-US" dirty="0"/>
          </a:p>
        </p:txBody>
      </p:sp>
    </p:spTree>
    <p:extLst>
      <p:ext uri="{BB962C8B-B14F-4D97-AF65-F5344CB8AC3E}">
        <p14:creationId xmlns:p14="http://schemas.microsoft.com/office/powerpoint/2010/main" val="1444841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 to Knowledge</a:t>
            </a:r>
            <a:endParaRPr lang="en-US" dirty="0"/>
          </a:p>
        </p:txBody>
      </p:sp>
      <p:sp>
        <p:nvSpPr>
          <p:cNvPr id="3" name="Content Placeholder 2"/>
          <p:cNvSpPr>
            <a:spLocks noGrp="1"/>
          </p:cNvSpPr>
          <p:nvPr>
            <p:ph idx="1"/>
          </p:nvPr>
        </p:nvSpPr>
        <p:spPr/>
        <p:txBody>
          <a:bodyPr/>
          <a:lstStyle/>
          <a:p>
            <a:r>
              <a:rPr lang="en-US" dirty="0" smtClean="0"/>
              <a:t>This discussion of the virtues necessary for guardians leads Plato to begin to communicate his theory of knowledge.  The philosophers begin to take about “how we know what we know,” which, in philosophy, is called </a:t>
            </a:r>
            <a:r>
              <a:rPr lang="en-US" i="1" dirty="0" smtClean="0"/>
              <a:t>epistemology.</a:t>
            </a:r>
            <a:endParaRPr lang="en-US" dirty="0"/>
          </a:p>
        </p:txBody>
      </p:sp>
    </p:spTree>
    <p:extLst>
      <p:ext uri="{BB962C8B-B14F-4D97-AF65-F5344CB8AC3E}">
        <p14:creationId xmlns:p14="http://schemas.microsoft.com/office/powerpoint/2010/main" val="90245324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203</TotalTime>
  <Words>1498</Words>
  <Application>Microsoft Macintosh PowerPoint</Application>
  <PresentationFormat>On-screen Show (4:3)</PresentationFormat>
  <Paragraphs>92</Paragraphs>
  <Slides>35</Slides>
  <Notes>0</Notes>
  <HiddenSlides>0</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Black</vt:lpstr>
      <vt:lpstr>Plato’s Republic</vt:lpstr>
      <vt:lpstr>Virtues necessary in Philosopher Kings</vt:lpstr>
      <vt:lpstr>Governing Virtues</vt:lpstr>
      <vt:lpstr>Governing Virtues</vt:lpstr>
      <vt:lpstr>Governing Virtues</vt:lpstr>
      <vt:lpstr>Human Nature</vt:lpstr>
      <vt:lpstr>Human Weeds?</vt:lpstr>
      <vt:lpstr>Human Nature</vt:lpstr>
      <vt:lpstr>Transition to Knowledge</vt:lpstr>
      <vt:lpstr>Theory of the Forms</vt:lpstr>
      <vt:lpstr>Theory of the Forms</vt:lpstr>
      <vt:lpstr>Analogy of the Sun</vt:lpstr>
      <vt:lpstr>Analogy of the Sun/The Good</vt:lpstr>
      <vt:lpstr>The Divided Line</vt:lpstr>
      <vt:lpstr>The Divided Line</vt:lpstr>
      <vt:lpstr>Divided Line Explanation</vt:lpstr>
      <vt:lpstr>The Divided Line</vt:lpstr>
      <vt:lpstr>Another Conception of the Divided Line</vt:lpstr>
      <vt:lpstr>Book VII</vt:lpstr>
      <vt:lpstr>Allegory of the Cave</vt:lpstr>
      <vt:lpstr>Divided Line and Cave</vt:lpstr>
      <vt:lpstr>Claymation Allegory of the Cave</vt:lpstr>
      <vt:lpstr>Adaptation of Allegory of the Cave</vt:lpstr>
      <vt:lpstr>Lessons Learned from Cave</vt:lpstr>
      <vt:lpstr>Lessons Learned from the Cave</vt:lpstr>
      <vt:lpstr>Mind Compared To Eye</vt:lpstr>
      <vt:lpstr>Review--Education</vt:lpstr>
      <vt:lpstr>Formative Effect of Education</vt:lpstr>
      <vt:lpstr>Formative Effects of Education</vt:lpstr>
      <vt:lpstr>Formative Effects of Education</vt:lpstr>
      <vt:lpstr>Astronomy</vt:lpstr>
      <vt:lpstr>What Dialectic Does</vt:lpstr>
      <vt:lpstr>Studies of Free People</vt:lpstr>
      <vt:lpstr>Liberal Arts</vt:lpstr>
      <vt:lpstr>Lifetime Preparation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Plato’s Republic</dc:title>
  <dc:creator>Daniel Clay</dc:creator>
  <cp:lastModifiedBy>Daniel Clay</cp:lastModifiedBy>
  <cp:revision>13</cp:revision>
  <dcterms:created xsi:type="dcterms:W3CDTF">2015-01-29T21:32:28Z</dcterms:created>
  <dcterms:modified xsi:type="dcterms:W3CDTF">2015-01-30T00:56:08Z</dcterms:modified>
</cp:coreProperties>
</file>