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98" r:id="rId10"/>
    <p:sldId id="299" r:id="rId11"/>
    <p:sldId id="264" r:id="rId12"/>
    <p:sldId id="265" r:id="rId13"/>
    <p:sldId id="266" r:id="rId14"/>
    <p:sldId id="267" r:id="rId15"/>
    <p:sldId id="268" r:id="rId16"/>
    <p:sldId id="269" r:id="rId17"/>
    <p:sldId id="270" r:id="rId18"/>
    <p:sldId id="271" r:id="rId19"/>
    <p:sldId id="272" r:id="rId20"/>
    <p:sldId id="297" r:id="rId21"/>
    <p:sldId id="296"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93" r:id="rId38"/>
    <p:sldId id="294" r:id="rId39"/>
    <p:sldId id="288" r:id="rId40"/>
    <p:sldId id="289" r:id="rId41"/>
    <p:sldId id="290" r:id="rId42"/>
    <p:sldId id="291" r:id="rId43"/>
    <p:sldId id="292" r:id="rId44"/>
    <p:sldId id="29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3" d="100"/>
          <a:sy n="43" d="100"/>
        </p:scale>
        <p:origin x="-13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Republic</a:t>
            </a:r>
            <a:r>
              <a:rPr lang="en-US" dirty="0" smtClean="0"/>
              <a:t>, Book IV and V</a:t>
            </a:r>
            <a:endParaRPr lang="en-US" i="1" dirty="0"/>
          </a:p>
        </p:txBody>
      </p:sp>
      <p:sp>
        <p:nvSpPr>
          <p:cNvPr id="3" name="Subtitle 2"/>
          <p:cNvSpPr>
            <a:spLocks noGrp="1"/>
          </p:cNvSpPr>
          <p:nvPr>
            <p:ph type="subTitle" idx="1"/>
          </p:nvPr>
        </p:nvSpPr>
        <p:spPr/>
        <p:txBody>
          <a:bodyPr>
            <a:normAutofit/>
          </a:bodyPr>
          <a:lstStyle/>
          <a:p>
            <a:r>
              <a:rPr lang="en-US" sz="2800" dirty="0" smtClean="0"/>
              <a:t>More on Property and Ed-</a:t>
            </a:r>
            <a:r>
              <a:rPr lang="en-US" sz="2800" dirty="0" err="1" smtClean="0"/>
              <a:t>yoo</a:t>
            </a:r>
            <a:r>
              <a:rPr lang="en-US" sz="2800" dirty="0" smtClean="0"/>
              <a:t>-mi-</a:t>
            </a:r>
            <a:r>
              <a:rPr lang="en-US" sz="2800" dirty="0" err="1" smtClean="0"/>
              <a:t>ka</a:t>
            </a:r>
            <a:r>
              <a:rPr lang="en-US" sz="2800" dirty="0" smtClean="0"/>
              <a:t>-shun.</a:t>
            </a:r>
          </a:p>
          <a:p>
            <a:r>
              <a:rPr lang="en-US" sz="2800" dirty="0" smtClean="0"/>
              <a:t>Highlighting what Mr. Clay finds interesting in Books Four and Five</a:t>
            </a:r>
            <a:endParaRPr lang="en-US" sz="2800" dirty="0"/>
          </a:p>
        </p:txBody>
      </p:sp>
    </p:spTree>
    <p:extLst>
      <p:ext uri="{BB962C8B-B14F-4D97-AF65-F5344CB8AC3E}">
        <p14:creationId xmlns:p14="http://schemas.microsoft.com/office/powerpoint/2010/main" val="35878145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 . Or this</a:t>
            </a:r>
            <a:endParaRPr lang="en-US" dirty="0"/>
          </a:p>
        </p:txBody>
      </p:sp>
      <p:sp>
        <p:nvSpPr>
          <p:cNvPr id="4" name="Content Placeholder 3"/>
          <p:cNvSpPr>
            <a:spLocks noGrp="1"/>
          </p:cNvSpPr>
          <p:nvPr>
            <p:ph sz="half" idx="1"/>
          </p:nvPr>
        </p:nvSpPr>
        <p:spPr/>
        <p:txBody>
          <a:bodyPr/>
          <a:lstStyle/>
          <a:p>
            <a:r>
              <a:rPr lang="en-US" dirty="0" smtClean="0"/>
              <a:t>Actually, they planned this!!!  It’s Soviet era worker housing.  In Eastern European countries, most people still live in buildings like these.  I think Plato would have like these for the “bronze” and “iron” classes. </a:t>
            </a:r>
            <a:endParaRPr lang="en-US" dirty="0"/>
          </a:p>
        </p:txBody>
      </p:sp>
      <p:pic>
        <p:nvPicPr>
          <p:cNvPr id="6" name="Content Placeholder 5" descr="eyesore_201207d.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17808140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Aesthetics</a:t>
            </a:r>
            <a:endParaRPr lang="en-US" dirty="0"/>
          </a:p>
        </p:txBody>
      </p:sp>
      <p:sp>
        <p:nvSpPr>
          <p:cNvPr id="3" name="Content Placeholder 2"/>
          <p:cNvSpPr>
            <a:spLocks noGrp="1"/>
          </p:cNvSpPr>
          <p:nvPr>
            <p:ph sz="half" idx="1"/>
          </p:nvPr>
        </p:nvSpPr>
        <p:spPr/>
        <p:txBody>
          <a:bodyPr/>
          <a:lstStyle/>
          <a:p>
            <a:r>
              <a:rPr lang="en-US" dirty="0" smtClean="0"/>
              <a:t>Here is what you have when you have smart growth and urban planning in place.</a:t>
            </a:r>
            <a:endParaRPr lang="en-US" dirty="0"/>
          </a:p>
        </p:txBody>
      </p:sp>
      <p:pic>
        <p:nvPicPr>
          <p:cNvPr id="5" name="Content Placeholder 4" descr="blog-3.jpg"/>
          <p:cNvPicPr>
            <a:picLocks noGrp="1" noChangeAspect="1"/>
          </p:cNvPicPr>
          <p:nvPr>
            <p:ph sz="half" idx="2"/>
          </p:nvPr>
        </p:nvPicPr>
        <p:blipFill>
          <a:blip r:embed="rId2">
            <a:extLst>
              <a:ext uri="{28A0092B-C50C-407E-A947-70E740481C1C}">
                <a14:useLocalDpi xmlns:a14="http://schemas.microsoft.com/office/drawing/2010/main" val="0"/>
              </a:ext>
            </a:extLst>
          </a:blip>
          <a:srcRect l="20135" r="20135"/>
          <a:stretch>
            <a:fillRect/>
          </a:stretch>
        </p:blipFill>
        <p:spPr/>
      </p:pic>
    </p:spTree>
    <p:extLst>
      <p:ext uri="{BB962C8B-B14F-4D97-AF65-F5344CB8AC3E}">
        <p14:creationId xmlns:p14="http://schemas.microsoft.com/office/powerpoint/2010/main" val="19474489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Child Rearing</a:t>
            </a:r>
            <a:endParaRPr lang="en-US" dirty="0"/>
          </a:p>
        </p:txBody>
      </p:sp>
      <p:sp>
        <p:nvSpPr>
          <p:cNvPr id="6" name="Content Placeholder 5"/>
          <p:cNvSpPr>
            <a:spLocks noGrp="1"/>
          </p:cNvSpPr>
          <p:nvPr>
            <p:ph idx="1"/>
          </p:nvPr>
        </p:nvSpPr>
        <p:spPr/>
        <p:txBody>
          <a:bodyPr/>
          <a:lstStyle/>
          <a:p>
            <a:r>
              <a:rPr lang="en-US" dirty="0" smtClean="0"/>
              <a:t>“Friends have all things in common.”  The community is the family.</a:t>
            </a:r>
          </a:p>
          <a:p>
            <a:r>
              <a:rPr lang="en-US" dirty="0" smtClean="0"/>
              <a:t>The city is in harmony when every child grows to bring out the virtue of his metal.  </a:t>
            </a:r>
            <a:endParaRPr lang="en-US" dirty="0"/>
          </a:p>
        </p:txBody>
      </p:sp>
    </p:spTree>
    <p:extLst>
      <p:ext uri="{BB962C8B-B14F-4D97-AF65-F5344CB8AC3E}">
        <p14:creationId xmlns:p14="http://schemas.microsoft.com/office/powerpoint/2010/main" val="27057560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a Culture</a:t>
            </a:r>
            <a:endParaRPr lang="en-US" dirty="0"/>
          </a:p>
        </p:txBody>
      </p:sp>
      <p:sp>
        <p:nvSpPr>
          <p:cNvPr id="3" name="Content Placeholder 2"/>
          <p:cNvSpPr>
            <a:spLocks noGrp="1"/>
          </p:cNvSpPr>
          <p:nvPr>
            <p:ph idx="1"/>
          </p:nvPr>
        </p:nvSpPr>
        <p:spPr/>
        <p:txBody>
          <a:bodyPr/>
          <a:lstStyle/>
          <a:p>
            <a:r>
              <a:rPr lang="en-US" dirty="0" smtClean="0"/>
              <a:t>Plato is inventing “a city in speech” which will have a culture radically different from Athens.  </a:t>
            </a:r>
          </a:p>
          <a:p>
            <a:r>
              <a:rPr lang="en-US" dirty="0" smtClean="0"/>
              <a:t>His prescription is that once the educational practices are decided on, there is to be “no innovation.”  For example, in 424d, we read, “the guardians must build the guardhouse.”  Educating is “the guardhouse” in this metaphor.</a:t>
            </a:r>
            <a:endParaRPr lang="en-US" dirty="0"/>
          </a:p>
        </p:txBody>
      </p:sp>
    </p:spTree>
    <p:extLst>
      <p:ext uri="{BB962C8B-B14F-4D97-AF65-F5344CB8AC3E}">
        <p14:creationId xmlns:p14="http://schemas.microsoft.com/office/powerpoint/2010/main" val="23446936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Virtue</a:t>
            </a:r>
            <a:endParaRPr lang="en-US" dirty="0"/>
          </a:p>
        </p:txBody>
      </p:sp>
      <p:sp>
        <p:nvSpPr>
          <p:cNvPr id="3" name="Content Placeholder 2"/>
          <p:cNvSpPr>
            <a:spLocks noGrp="1"/>
          </p:cNvSpPr>
          <p:nvPr>
            <p:ph idx="1"/>
          </p:nvPr>
        </p:nvSpPr>
        <p:spPr/>
        <p:txBody>
          <a:bodyPr/>
          <a:lstStyle/>
          <a:p>
            <a:r>
              <a:rPr lang="en-US" dirty="0" smtClean="0"/>
              <a:t>They then go on to discussing the outcomes of education – virtue</a:t>
            </a:r>
          </a:p>
          <a:p>
            <a:pPr lvl="1"/>
            <a:r>
              <a:rPr lang="en-US" dirty="0" smtClean="0"/>
              <a:t>Courage  429 b-c</a:t>
            </a:r>
          </a:p>
          <a:p>
            <a:pPr lvl="1"/>
            <a:r>
              <a:rPr lang="en-US" dirty="0" smtClean="0"/>
              <a:t>Justice  429d</a:t>
            </a:r>
          </a:p>
          <a:p>
            <a:pPr lvl="1"/>
            <a:r>
              <a:rPr lang="en-US" dirty="0" smtClean="0"/>
              <a:t>Moderation</a:t>
            </a:r>
          </a:p>
          <a:p>
            <a:r>
              <a:rPr lang="en-US" dirty="0" smtClean="0"/>
              <a:t>Moderation (432a) is a virtue that is to stretch across all classes, “making the weaker and the stronger sing the same chant together.”</a:t>
            </a:r>
            <a:endParaRPr lang="en-US" dirty="0"/>
          </a:p>
        </p:txBody>
      </p:sp>
    </p:spTree>
    <p:extLst>
      <p:ext uri="{BB962C8B-B14F-4D97-AF65-F5344CB8AC3E}">
        <p14:creationId xmlns:p14="http://schemas.microsoft.com/office/powerpoint/2010/main" val="39936018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Justice</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Justice must reside in the guardian class (432a).</a:t>
            </a:r>
          </a:p>
          <a:p>
            <a:r>
              <a:rPr lang="en-US" dirty="0" smtClean="0"/>
              <a:t>“Extreme evil-doing  = Meddling across the classes”</a:t>
            </a:r>
          </a:p>
          <a:p>
            <a:r>
              <a:rPr lang="en-US" dirty="0" smtClean="0"/>
              <a:t>People must mind their own business rather than seeking after unjust gain.</a:t>
            </a:r>
          </a:p>
          <a:p>
            <a:r>
              <a:rPr lang="en-US" dirty="0" smtClean="0"/>
              <a:t>It would be unjust for people to move into classes for which they are not suited.</a:t>
            </a:r>
            <a:endParaRPr lang="en-US" dirty="0"/>
          </a:p>
        </p:txBody>
      </p:sp>
      <p:pic>
        <p:nvPicPr>
          <p:cNvPr id="7" name="Content Placeholder 6" descr="plato-head.jpg"/>
          <p:cNvPicPr>
            <a:picLocks noGrp="1" noChangeAspect="1"/>
          </p:cNvPicPr>
          <p:nvPr>
            <p:ph sz="half" idx="2"/>
          </p:nvPr>
        </p:nvPicPr>
        <p:blipFill>
          <a:blip r:embed="rId2">
            <a:extLst>
              <a:ext uri="{28A0092B-C50C-407E-A947-70E740481C1C}">
                <a14:useLocalDpi xmlns:a14="http://schemas.microsoft.com/office/drawing/2010/main" val="0"/>
              </a:ext>
            </a:extLst>
          </a:blip>
          <a:srcRect l="-13510" r="-13510"/>
          <a:stretch>
            <a:fillRect/>
          </a:stretch>
        </p:blipFill>
        <p:spPr/>
      </p:pic>
    </p:spTree>
    <p:extLst>
      <p:ext uri="{BB962C8B-B14F-4D97-AF65-F5344CB8AC3E}">
        <p14:creationId xmlns:p14="http://schemas.microsoft.com/office/powerpoint/2010/main" val="13520624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Plato’s idea of the just state and the just man</a:t>
            </a:r>
            <a:endParaRPr lang="en-US" dirty="0"/>
          </a:p>
        </p:txBody>
      </p:sp>
      <p:pic>
        <p:nvPicPr>
          <p:cNvPr id="8" name="Picture Placeholder 7" descr="plato.gif"/>
          <p:cNvPicPr>
            <a:picLocks noGrp="1" noChangeAspect="1"/>
          </p:cNvPicPr>
          <p:nvPr>
            <p:ph type="pic" idx="1"/>
          </p:nvPr>
        </p:nvPicPr>
        <p:blipFill>
          <a:blip r:embed="rId2">
            <a:extLst>
              <a:ext uri="{28A0092B-C50C-407E-A947-70E740481C1C}">
                <a14:useLocalDpi xmlns:a14="http://schemas.microsoft.com/office/drawing/2010/main" val="0"/>
              </a:ext>
            </a:extLst>
          </a:blip>
          <a:srcRect t="-29641" b="-29641"/>
          <a:stretch>
            <a:fillRect/>
          </a:stretch>
        </p:blipFill>
        <p:spPr/>
      </p:pic>
      <p:sp>
        <p:nvSpPr>
          <p:cNvPr id="7" name="Text Placeholder 6"/>
          <p:cNvSpPr>
            <a:spLocks noGrp="1"/>
          </p:cNvSpPr>
          <p:nvPr>
            <p:ph type="body" sz="half" idx="2"/>
          </p:nvPr>
        </p:nvSpPr>
        <p:spPr/>
        <p:txBody>
          <a:bodyPr/>
          <a:lstStyle/>
          <a:p>
            <a:r>
              <a:rPr lang="en-US" dirty="0" smtClean="0"/>
              <a:t>Note how the virtues correspond to the classes they represent.</a:t>
            </a:r>
            <a:endParaRPr lang="en-US" dirty="0"/>
          </a:p>
        </p:txBody>
      </p:sp>
    </p:spTree>
    <p:extLst>
      <p:ext uri="{BB962C8B-B14F-4D97-AF65-F5344CB8AC3E}">
        <p14:creationId xmlns:p14="http://schemas.microsoft.com/office/powerpoint/2010/main" val="26233498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Constitutionalism</a:t>
            </a:r>
            <a:endParaRPr lang="en-US" dirty="0"/>
          </a:p>
        </p:txBody>
      </p:sp>
      <p:sp>
        <p:nvSpPr>
          <p:cNvPr id="6" name="Content Placeholder 5"/>
          <p:cNvSpPr>
            <a:spLocks noGrp="1"/>
          </p:cNvSpPr>
          <p:nvPr>
            <p:ph idx="1"/>
          </p:nvPr>
        </p:nvSpPr>
        <p:spPr/>
        <p:txBody>
          <a:bodyPr/>
          <a:lstStyle/>
          <a:p>
            <a:r>
              <a:rPr lang="en-US" dirty="0" smtClean="0"/>
              <a:t>425b-427b:  Rather than creating complex legislation, Plato puts his trust in the competence of the guardian class.  They will be able to govern through the virtues of justice, wisdom, and moderation.</a:t>
            </a:r>
            <a:endParaRPr lang="en-US" dirty="0"/>
          </a:p>
        </p:txBody>
      </p:sp>
    </p:spTree>
    <p:extLst>
      <p:ext uri="{BB962C8B-B14F-4D97-AF65-F5344CB8AC3E}">
        <p14:creationId xmlns:p14="http://schemas.microsoft.com/office/powerpoint/2010/main" val="23779817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Unwritten Constitutionalism</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Seen in the best light, English constitutionalism  has been built through the Common Law tradition rather than a written constitution.</a:t>
            </a:r>
          </a:p>
          <a:p>
            <a:r>
              <a:rPr lang="en-US" dirty="0" smtClean="0"/>
              <a:t>People are “under law,” including the sovereign, through 800 years of judicial precedent, i.e., “the Rights of </a:t>
            </a:r>
            <a:r>
              <a:rPr lang="en-US" dirty="0" err="1" smtClean="0"/>
              <a:t>Englishment</a:t>
            </a:r>
            <a:r>
              <a:rPr lang="en-US" dirty="0" smtClean="0"/>
              <a:t>”</a:t>
            </a:r>
            <a:endParaRPr lang="en-US" dirty="0"/>
          </a:p>
        </p:txBody>
      </p:sp>
      <p:pic>
        <p:nvPicPr>
          <p:cNvPr id="7" name="Content Placeholder 6" descr="5136cMagnaCarta_wl.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0194" r="10194"/>
          <a:stretch>
            <a:fillRect/>
          </a:stretch>
        </p:blipFill>
        <p:spPr/>
      </p:pic>
    </p:spTree>
    <p:extLst>
      <p:ext uri="{BB962C8B-B14F-4D97-AF65-F5344CB8AC3E}">
        <p14:creationId xmlns:p14="http://schemas.microsoft.com/office/powerpoint/2010/main" val="29285263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for Injustice</a:t>
            </a:r>
            <a:endParaRPr lang="en-US" dirty="0"/>
          </a:p>
        </p:txBody>
      </p:sp>
      <p:sp>
        <p:nvSpPr>
          <p:cNvPr id="3" name="Content Placeholder 2"/>
          <p:cNvSpPr>
            <a:spLocks noGrp="1"/>
          </p:cNvSpPr>
          <p:nvPr>
            <p:ph sz="half" idx="1"/>
          </p:nvPr>
        </p:nvSpPr>
        <p:spPr/>
        <p:txBody>
          <a:bodyPr/>
          <a:lstStyle/>
          <a:p>
            <a:r>
              <a:rPr lang="en-US" dirty="0" smtClean="0"/>
              <a:t>Seen in it’s worst light, putting men in charge without a constitution and allowing them to govern according to their competencies  leads to dictatorship, abuse of power, and </a:t>
            </a:r>
            <a:r>
              <a:rPr lang="en-US" dirty="0" err="1" smtClean="0"/>
              <a:t>tyrrany</a:t>
            </a:r>
            <a:endParaRPr lang="en-US" dirty="0"/>
          </a:p>
        </p:txBody>
      </p:sp>
      <p:pic>
        <p:nvPicPr>
          <p:cNvPr id="5" name="Content Placeholder 4" descr="Madison_Tyranny.gif"/>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31212944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Property</a:t>
            </a:r>
            <a:endParaRPr lang="en-US" dirty="0"/>
          </a:p>
        </p:txBody>
      </p:sp>
      <p:sp>
        <p:nvSpPr>
          <p:cNvPr id="3" name="Content Placeholder 2"/>
          <p:cNvSpPr>
            <a:spLocks noGrp="1"/>
          </p:cNvSpPr>
          <p:nvPr>
            <p:ph idx="1"/>
          </p:nvPr>
        </p:nvSpPr>
        <p:spPr/>
        <p:txBody>
          <a:bodyPr/>
          <a:lstStyle/>
          <a:p>
            <a:r>
              <a:rPr lang="en-US" dirty="0" err="1" smtClean="0"/>
              <a:t>Adeimantus</a:t>
            </a:r>
            <a:r>
              <a:rPr lang="en-US" dirty="0" smtClean="0"/>
              <a:t> objects to the lack of private property for guardians (419-420)</a:t>
            </a:r>
          </a:p>
          <a:p>
            <a:pPr lvl="1"/>
            <a:r>
              <a:rPr lang="en-US" dirty="0" smtClean="0"/>
              <a:t>They won’t be happy</a:t>
            </a:r>
          </a:p>
          <a:p>
            <a:pPr lvl="1"/>
            <a:r>
              <a:rPr lang="en-US" dirty="0" smtClean="0"/>
              <a:t>It’s their fault</a:t>
            </a:r>
          </a:p>
          <a:p>
            <a:pPr lvl="1"/>
            <a:r>
              <a:rPr lang="en-US" dirty="0" smtClean="0"/>
              <a:t>Others have big houses, fine clothes, etc.</a:t>
            </a:r>
          </a:p>
          <a:p>
            <a:pPr lvl="1"/>
            <a:r>
              <a:rPr lang="en-US" dirty="0" smtClean="0"/>
              <a:t>They can’t even travel!</a:t>
            </a:r>
            <a:endParaRPr lang="en-US" dirty="0"/>
          </a:p>
        </p:txBody>
      </p:sp>
    </p:spTree>
    <p:extLst>
      <p:ext uri="{BB962C8B-B14F-4D97-AF65-F5344CB8AC3E}">
        <p14:creationId xmlns:p14="http://schemas.microsoft.com/office/powerpoint/2010/main" val="23032781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 Conflict of Visions, </a:t>
            </a:r>
            <a:r>
              <a:rPr lang="en-US" dirty="0" smtClean="0"/>
              <a:t> Thomas Sowell</a:t>
            </a:r>
            <a:endParaRPr lang="en-US" i="1" dirty="0"/>
          </a:p>
        </p:txBody>
      </p:sp>
      <p:sp>
        <p:nvSpPr>
          <p:cNvPr id="3" name="Content Placeholder 2"/>
          <p:cNvSpPr>
            <a:spLocks noGrp="1"/>
          </p:cNvSpPr>
          <p:nvPr>
            <p:ph sz="half" idx="1"/>
          </p:nvPr>
        </p:nvSpPr>
        <p:spPr/>
        <p:txBody>
          <a:bodyPr/>
          <a:lstStyle/>
          <a:p>
            <a:r>
              <a:rPr lang="en-US" dirty="0" smtClean="0"/>
              <a:t>Thomas Sowell analyzes why attempts to create outcomes rather than to set processes in motion that lead to justice end up having unintended consequences.</a:t>
            </a:r>
            <a:endParaRPr lang="en-US" dirty="0"/>
          </a:p>
        </p:txBody>
      </p:sp>
      <p:pic>
        <p:nvPicPr>
          <p:cNvPr id="5" name="Content Placeholder 4" descr="419FIx-9IQL._SY344_BO1,204,203,200_.jpg"/>
          <p:cNvPicPr>
            <a:picLocks noGrp="1" noChangeAspect="1"/>
          </p:cNvPicPr>
          <p:nvPr>
            <p:ph sz="half" idx="2"/>
          </p:nvPr>
        </p:nvPicPr>
        <p:blipFill>
          <a:blip r:embed="rId2">
            <a:extLst>
              <a:ext uri="{28A0092B-C50C-407E-A947-70E740481C1C}">
                <a14:useLocalDpi xmlns:a14="http://schemas.microsoft.com/office/drawing/2010/main" val="0"/>
              </a:ext>
            </a:extLst>
          </a:blip>
          <a:srcRect t="12914" b="12914"/>
          <a:stretch>
            <a:fillRect/>
          </a:stretch>
        </p:blipFill>
        <p:spPr/>
      </p:pic>
    </p:spTree>
    <p:extLst>
      <p:ext uri="{BB962C8B-B14F-4D97-AF65-F5344CB8AC3E}">
        <p14:creationId xmlns:p14="http://schemas.microsoft.com/office/powerpoint/2010/main" val="26646162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Sowell, </a:t>
            </a:r>
            <a:r>
              <a:rPr lang="en-US" i="1" dirty="0" smtClean="0"/>
              <a:t>A Conflict of </a:t>
            </a:r>
            <a:r>
              <a:rPr lang="en-US" i="1" dirty="0" err="1" smtClean="0"/>
              <a:t>Visons</a:t>
            </a:r>
            <a:endParaRPr lang="en-US" dirty="0"/>
          </a:p>
        </p:txBody>
      </p:sp>
      <p:sp>
        <p:nvSpPr>
          <p:cNvPr id="6" name="Content Placeholder 5"/>
          <p:cNvSpPr>
            <a:spLocks noGrp="1"/>
          </p:cNvSpPr>
          <p:nvPr>
            <p:ph idx="1"/>
          </p:nvPr>
        </p:nvSpPr>
        <p:spPr/>
        <p:txBody>
          <a:bodyPr/>
          <a:lstStyle/>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378701240"/>
              </p:ext>
            </p:extLst>
          </p:nvPr>
        </p:nvGraphicFramePr>
        <p:xfrm>
          <a:off x="1536700" y="1743075"/>
          <a:ext cx="6070600" cy="4229100"/>
        </p:xfrm>
        <a:graphic>
          <a:graphicData uri="http://schemas.openxmlformats.org/presentationml/2006/ole">
            <mc:AlternateContent xmlns:mc="http://schemas.openxmlformats.org/markup-compatibility/2006">
              <mc:Choice xmlns:v="urn:schemas-microsoft-com:vml" Requires="v">
                <p:oleObj spid="_x0000_s1031" name="Document" r:id="rId3" imgW="6070600" imgH="4229100" progId="Word.Document.12">
                  <p:embed/>
                </p:oleObj>
              </mc:Choice>
              <mc:Fallback>
                <p:oleObj name="Document" r:id="rId3" imgW="6070600" imgH="4229100" progId="Word.Document.12">
                  <p:embed/>
                  <p:pic>
                    <p:nvPicPr>
                      <p:cNvPr id="0" name=""/>
                      <p:cNvPicPr/>
                      <p:nvPr/>
                    </p:nvPicPr>
                    <p:blipFill>
                      <a:blip r:embed="rId4"/>
                      <a:stretch>
                        <a:fillRect/>
                      </a:stretch>
                    </p:blipFill>
                    <p:spPr>
                      <a:xfrm>
                        <a:off x="1536700" y="1743075"/>
                        <a:ext cx="6070600" cy="4229100"/>
                      </a:xfrm>
                      <a:prstGeom prst="rect">
                        <a:avLst/>
                      </a:prstGeom>
                    </p:spPr>
                  </p:pic>
                </p:oleObj>
              </mc:Fallback>
            </mc:AlternateContent>
          </a:graphicData>
        </a:graphic>
      </p:graphicFrame>
    </p:spTree>
    <p:extLst>
      <p:ext uri="{BB962C8B-B14F-4D97-AF65-F5344CB8AC3E}">
        <p14:creationId xmlns:p14="http://schemas.microsoft.com/office/powerpoint/2010/main" val="7818191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Distribution of Population</a:t>
            </a:r>
            <a:endParaRPr lang="en-US" dirty="0"/>
          </a:p>
        </p:txBody>
      </p:sp>
      <p:pic>
        <p:nvPicPr>
          <p:cNvPr id="8" name="Content Placeholder 7" descr="plato_society pyramid 2.gif"/>
          <p:cNvPicPr>
            <a:picLocks noGrp="1" noChangeAspect="1"/>
          </p:cNvPicPr>
          <p:nvPr>
            <p:ph idx="1"/>
          </p:nvPr>
        </p:nvPicPr>
        <p:blipFill>
          <a:blip r:embed="rId2">
            <a:extLst>
              <a:ext uri="{28A0092B-C50C-407E-A947-70E740481C1C}">
                <a14:useLocalDpi xmlns:a14="http://schemas.microsoft.com/office/drawing/2010/main" val="0"/>
              </a:ext>
            </a:extLst>
          </a:blip>
          <a:srcRect l="-11595" r="-11595"/>
          <a:stretch>
            <a:fillRect/>
          </a:stretch>
        </p:blipFill>
        <p:spPr/>
      </p:pic>
    </p:spTree>
    <p:extLst>
      <p:ext uri="{BB962C8B-B14F-4D97-AF65-F5344CB8AC3E}">
        <p14:creationId xmlns:p14="http://schemas.microsoft.com/office/powerpoint/2010/main" val="25436149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Nature</a:t>
            </a:r>
            <a:endParaRPr lang="en-US" dirty="0"/>
          </a:p>
        </p:txBody>
      </p:sp>
      <p:sp>
        <p:nvSpPr>
          <p:cNvPr id="3" name="Content Placeholder 2"/>
          <p:cNvSpPr>
            <a:spLocks noGrp="1"/>
          </p:cNvSpPr>
          <p:nvPr>
            <p:ph idx="1"/>
          </p:nvPr>
        </p:nvSpPr>
        <p:spPr/>
        <p:txBody>
          <a:bodyPr>
            <a:normAutofit/>
          </a:bodyPr>
          <a:lstStyle/>
          <a:p>
            <a:r>
              <a:rPr lang="en-US" dirty="0" smtClean="0"/>
              <a:t>440c-442d: Socrates develops a valuable insight into human nature when he describes the soul as having a “calculating part” and a “desiring part.”  He takes a while to make his point, but what he wants is for rulers to rule from the “calculating” part rather than the “desiring” part.</a:t>
            </a:r>
            <a:endParaRPr lang="en-US" dirty="0"/>
          </a:p>
        </p:txBody>
      </p:sp>
    </p:spTree>
    <p:extLst>
      <p:ext uri="{BB962C8B-B14F-4D97-AF65-F5344CB8AC3E}">
        <p14:creationId xmlns:p14="http://schemas.microsoft.com/office/powerpoint/2010/main" val="29007376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Souls and Virtues of Government</a:t>
            </a:r>
            <a:endParaRPr lang="en-US" dirty="0"/>
          </a:p>
        </p:txBody>
      </p:sp>
      <p:sp>
        <p:nvSpPr>
          <p:cNvPr id="5" name="Content Placeholder 4"/>
          <p:cNvSpPr>
            <a:spLocks noGrp="1"/>
          </p:cNvSpPr>
          <p:nvPr>
            <p:ph sz="half" idx="1"/>
          </p:nvPr>
        </p:nvSpPr>
        <p:spPr/>
        <p:txBody>
          <a:bodyPr/>
          <a:lstStyle/>
          <a:p>
            <a:r>
              <a:rPr lang="en-US" dirty="0" smtClean="0"/>
              <a:t>In 445c, they begin an examination of the the souls of men and the corresponding virtues of government</a:t>
            </a:r>
            <a:endParaRPr lang="en-US" dirty="0"/>
          </a:p>
        </p:txBody>
      </p:sp>
      <p:pic>
        <p:nvPicPr>
          <p:cNvPr id="7" name="Content Placeholder 6" descr="tripartite-soul.jpg"/>
          <p:cNvPicPr>
            <a:picLocks noGrp="1" noChangeAspect="1"/>
          </p:cNvPicPr>
          <p:nvPr>
            <p:ph sz="half" idx="2"/>
          </p:nvPr>
        </p:nvPicPr>
        <p:blipFill>
          <a:blip r:embed="rId2">
            <a:extLst>
              <a:ext uri="{28A0092B-C50C-407E-A947-70E740481C1C}">
                <a14:useLocalDpi xmlns:a14="http://schemas.microsoft.com/office/drawing/2010/main" val="0"/>
              </a:ext>
            </a:extLst>
          </a:blip>
          <a:srcRect t="-15373" b="-15373"/>
          <a:stretch>
            <a:fillRect/>
          </a:stretch>
        </p:blipFill>
        <p:spPr/>
      </p:pic>
    </p:spTree>
    <p:extLst>
      <p:ext uri="{BB962C8B-B14F-4D97-AF65-F5344CB8AC3E}">
        <p14:creationId xmlns:p14="http://schemas.microsoft.com/office/powerpoint/2010/main" val="25534383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Kingship</a:t>
            </a:r>
            <a:endParaRPr lang="en-US" dirty="0"/>
          </a:p>
        </p:txBody>
      </p:sp>
      <p:sp>
        <p:nvSpPr>
          <p:cNvPr id="3" name="Content Placeholder 2"/>
          <p:cNvSpPr>
            <a:spLocks noGrp="1"/>
          </p:cNvSpPr>
          <p:nvPr>
            <p:ph sz="half" idx="1"/>
          </p:nvPr>
        </p:nvSpPr>
        <p:spPr/>
        <p:txBody>
          <a:bodyPr/>
          <a:lstStyle/>
          <a:p>
            <a:r>
              <a:rPr lang="en-US" dirty="0" smtClean="0"/>
              <a:t>445d:  an exceptional man rising to the top.</a:t>
            </a:r>
          </a:p>
          <a:p>
            <a:pPr lvl="1"/>
            <a:r>
              <a:rPr lang="en-US" dirty="0" smtClean="0"/>
              <a:t>No laws or principles need to change</a:t>
            </a:r>
          </a:p>
          <a:p>
            <a:pPr lvl="1"/>
            <a:r>
              <a:rPr lang="en-US" dirty="0" smtClean="0"/>
              <a:t>Probably won’t last long</a:t>
            </a:r>
            <a:endParaRPr lang="en-US" dirty="0"/>
          </a:p>
        </p:txBody>
      </p:sp>
      <p:pic>
        <p:nvPicPr>
          <p:cNvPr id="5" name="Content Placeholder 4" descr="King_Henry_I_from_NPG.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7577" b="7577"/>
          <a:stretch>
            <a:fillRect/>
          </a:stretch>
        </p:blipFill>
        <p:spPr/>
      </p:pic>
    </p:spTree>
    <p:extLst>
      <p:ext uri="{BB962C8B-B14F-4D97-AF65-F5344CB8AC3E}">
        <p14:creationId xmlns:p14="http://schemas.microsoft.com/office/powerpoint/2010/main" val="6626937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Book V</a:t>
            </a:r>
            <a:endParaRPr lang="en-US" dirty="0"/>
          </a:p>
        </p:txBody>
      </p:sp>
      <p:sp>
        <p:nvSpPr>
          <p:cNvPr id="6" name="Text Placeholder 5"/>
          <p:cNvSpPr>
            <a:spLocks noGrp="1"/>
          </p:cNvSpPr>
          <p:nvPr>
            <p:ph type="body" idx="1"/>
          </p:nvPr>
        </p:nvSpPr>
        <p:spPr/>
        <p:txBody>
          <a:bodyPr/>
          <a:lstStyle/>
          <a:p>
            <a:r>
              <a:rPr lang="en-US" dirty="0" smtClean="0"/>
              <a:t>Gender roles, war, and thesis of the dialogue</a:t>
            </a:r>
            <a:endParaRPr lang="en-US" dirty="0"/>
          </a:p>
        </p:txBody>
      </p:sp>
    </p:spTree>
    <p:extLst>
      <p:ext uri="{BB962C8B-B14F-4D97-AF65-F5344CB8AC3E}">
        <p14:creationId xmlns:p14="http://schemas.microsoft.com/office/powerpoint/2010/main" val="7113125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Four Forms of Badness</a:t>
            </a:r>
            <a:endParaRPr lang="en-US" dirty="0"/>
          </a:p>
        </p:txBody>
      </p:sp>
      <p:sp>
        <p:nvSpPr>
          <p:cNvPr id="5" name="Content Placeholder 4"/>
          <p:cNvSpPr>
            <a:spLocks noGrp="1"/>
          </p:cNvSpPr>
          <p:nvPr>
            <p:ph idx="1"/>
          </p:nvPr>
        </p:nvSpPr>
        <p:spPr/>
        <p:txBody>
          <a:bodyPr/>
          <a:lstStyle/>
          <a:p>
            <a:r>
              <a:rPr lang="en-US" dirty="0" smtClean="0"/>
              <a:t>Socrates starts to discourse on the four forms of badness.  He will come back to this in Book VIII.  However, he gets sidetracked with the mention of “the things that friends have in common” (449c).</a:t>
            </a:r>
            <a:endParaRPr lang="en-US" dirty="0"/>
          </a:p>
        </p:txBody>
      </p:sp>
    </p:spTree>
    <p:extLst>
      <p:ext uri="{BB962C8B-B14F-4D97-AF65-F5344CB8AC3E}">
        <p14:creationId xmlns:p14="http://schemas.microsoft.com/office/powerpoint/2010/main" val="22339900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Family	</a:t>
            </a:r>
            <a:endParaRPr lang="en-US" dirty="0"/>
          </a:p>
        </p:txBody>
      </p:sp>
      <p:sp>
        <p:nvSpPr>
          <p:cNvPr id="3" name="Content Placeholder 2"/>
          <p:cNvSpPr>
            <a:spLocks noGrp="1"/>
          </p:cNvSpPr>
          <p:nvPr>
            <p:ph idx="1"/>
          </p:nvPr>
        </p:nvSpPr>
        <p:spPr/>
        <p:txBody>
          <a:bodyPr/>
          <a:lstStyle/>
          <a:p>
            <a:r>
              <a:rPr lang="en-US" dirty="0" smtClean="0"/>
              <a:t>They go through the whole child rearing discussion again (which we won’t).</a:t>
            </a:r>
          </a:p>
          <a:p>
            <a:r>
              <a:rPr lang="en-US" dirty="0" smtClean="0"/>
              <a:t>451c:  The community of the republic is compared to a “herd.”  Thus, we see the “breeding” that is mentioned in Book III and Book V.</a:t>
            </a:r>
          </a:p>
          <a:p>
            <a:pPr marL="0" indent="0">
              <a:buNone/>
            </a:pPr>
            <a:endParaRPr lang="en-US" dirty="0"/>
          </a:p>
        </p:txBody>
      </p:sp>
    </p:spTree>
    <p:extLst>
      <p:ext uri="{BB962C8B-B14F-4D97-AF65-F5344CB8AC3E}">
        <p14:creationId xmlns:p14="http://schemas.microsoft.com/office/powerpoint/2010/main" val="42630469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Gender Roles</a:t>
            </a:r>
            <a:endParaRPr lang="en-US" dirty="0"/>
          </a:p>
        </p:txBody>
      </p:sp>
      <p:sp>
        <p:nvSpPr>
          <p:cNvPr id="3" name="Content Placeholder 2"/>
          <p:cNvSpPr>
            <a:spLocks noGrp="1"/>
          </p:cNvSpPr>
          <p:nvPr>
            <p:ph idx="1"/>
          </p:nvPr>
        </p:nvSpPr>
        <p:spPr/>
        <p:txBody>
          <a:bodyPr/>
          <a:lstStyle/>
          <a:p>
            <a:r>
              <a:rPr lang="en-US" dirty="0" smtClean="0"/>
              <a:t>1.  It is recognized that generally as a class of people, males are physically stronger than females.</a:t>
            </a:r>
          </a:p>
          <a:p>
            <a:r>
              <a:rPr lang="en-US" dirty="0" smtClean="0"/>
              <a:t>2.  However, the education of males and females will be identical (452a).</a:t>
            </a:r>
          </a:p>
          <a:p>
            <a:pPr lvl="1"/>
            <a:r>
              <a:rPr lang="en-US" dirty="0" smtClean="0"/>
              <a:t>He then gives us a rather gross description of coeducational exercising (452b).</a:t>
            </a:r>
            <a:endParaRPr lang="en-US" dirty="0"/>
          </a:p>
        </p:txBody>
      </p:sp>
    </p:spTree>
    <p:extLst>
      <p:ext uri="{BB962C8B-B14F-4D97-AF65-F5344CB8AC3E}">
        <p14:creationId xmlns:p14="http://schemas.microsoft.com/office/powerpoint/2010/main" val="24303563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Socrates’ response</a:t>
            </a:r>
            <a:endParaRPr lang="en-US" dirty="0"/>
          </a:p>
        </p:txBody>
      </p:sp>
      <p:sp>
        <p:nvSpPr>
          <p:cNvPr id="3" name="Content Placeholder 2"/>
          <p:cNvSpPr>
            <a:spLocks noGrp="1"/>
          </p:cNvSpPr>
          <p:nvPr>
            <p:ph idx="1"/>
          </p:nvPr>
        </p:nvSpPr>
        <p:spPr/>
        <p:txBody>
          <a:bodyPr>
            <a:normAutofit fontScale="92500"/>
          </a:bodyPr>
          <a:lstStyle/>
          <a:p>
            <a:r>
              <a:rPr lang="en-US" dirty="0" smtClean="0"/>
              <a:t>If the </a:t>
            </a:r>
            <a:r>
              <a:rPr lang="en-US" dirty="0" err="1" smtClean="0"/>
              <a:t>practioners</a:t>
            </a:r>
            <a:r>
              <a:rPr lang="en-US" dirty="0" smtClean="0"/>
              <a:t> of all the arts become wealthy, they will lose interest in their </a:t>
            </a:r>
            <a:r>
              <a:rPr lang="en-US" dirty="0" err="1" smtClean="0"/>
              <a:t>arets</a:t>
            </a:r>
            <a:r>
              <a:rPr lang="en-US" dirty="0" smtClean="0"/>
              <a:t> (421 c-e)</a:t>
            </a:r>
          </a:p>
          <a:p>
            <a:r>
              <a:rPr lang="en-US" dirty="0" smtClean="0"/>
              <a:t>He advocates a managed economy </a:t>
            </a:r>
            <a:r>
              <a:rPr lang="en-US" dirty="0" err="1" smtClean="0"/>
              <a:t>rathter</a:t>
            </a:r>
            <a:r>
              <a:rPr lang="en-US" dirty="0" smtClean="0"/>
              <a:t> than a free market economy to keep this from happening.</a:t>
            </a:r>
          </a:p>
          <a:p>
            <a:r>
              <a:rPr lang="en-US" dirty="0" smtClean="0"/>
              <a:t>Indirectly, Socrates </a:t>
            </a:r>
            <a:r>
              <a:rPr lang="en-US" dirty="0" err="1" smtClean="0"/>
              <a:t>answerd</a:t>
            </a:r>
            <a:r>
              <a:rPr lang="en-US" dirty="0" smtClean="0"/>
              <a:t> that the guardians are made happy because of the health of the city and excelling in her craft (421b)</a:t>
            </a:r>
            <a:endParaRPr lang="en-US" dirty="0"/>
          </a:p>
        </p:txBody>
      </p:sp>
    </p:spTree>
    <p:extLst>
      <p:ext uri="{BB962C8B-B14F-4D97-AF65-F5344CB8AC3E}">
        <p14:creationId xmlns:p14="http://schemas.microsoft.com/office/powerpoint/2010/main" val="1662239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posed about gender roles</a:t>
            </a:r>
            <a:endParaRPr lang="en-US" dirty="0"/>
          </a:p>
        </p:txBody>
      </p:sp>
      <p:sp>
        <p:nvSpPr>
          <p:cNvPr id="3" name="Content Placeholder 2"/>
          <p:cNvSpPr>
            <a:spLocks noGrp="1"/>
          </p:cNvSpPr>
          <p:nvPr>
            <p:ph idx="1"/>
          </p:nvPr>
        </p:nvSpPr>
        <p:spPr/>
        <p:txBody>
          <a:bodyPr/>
          <a:lstStyle/>
          <a:p>
            <a:r>
              <a:rPr lang="en-US" dirty="0" smtClean="0"/>
              <a:t>Are men and women of the same constitution?</a:t>
            </a:r>
          </a:p>
          <a:p>
            <a:r>
              <a:rPr lang="en-US" dirty="0" smtClean="0"/>
              <a:t>Is there anything about guardianship that would prohibit females from participating?</a:t>
            </a:r>
          </a:p>
          <a:p>
            <a:r>
              <a:rPr lang="en-US" dirty="0" smtClean="0"/>
              <a:t>If the answer to the first question is “yes” and the second question is “no”, then justice dictates that guardians be both male and female (454c).</a:t>
            </a:r>
            <a:endParaRPr lang="en-US" dirty="0"/>
          </a:p>
        </p:txBody>
      </p:sp>
    </p:spTree>
    <p:extLst>
      <p:ext uri="{BB962C8B-B14F-4D97-AF65-F5344CB8AC3E}">
        <p14:creationId xmlns:p14="http://schemas.microsoft.com/office/powerpoint/2010/main" val="8457876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Beauty of Biblical </a:t>
            </a:r>
            <a:r>
              <a:rPr lang="en-US" dirty="0" err="1" smtClean="0"/>
              <a:t>Complimentariaism</a:t>
            </a:r>
            <a:endParaRPr lang="en-US" dirty="0"/>
          </a:p>
        </p:txBody>
      </p:sp>
      <p:sp>
        <p:nvSpPr>
          <p:cNvPr id="5" name="Content Placeholder 4"/>
          <p:cNvSpPr>
            <a:spLocks noGrp="1"/>
          </p:cNvSpPr>
          <p:nvPr>
            <p:ph sz="half" idx="1"/>
          </p:nvPr>
        </p:nvSpPr>
        <p:spPr/>
        <p:txBody>
          <a:bodyPr>
            <a:normAutofit fontScale="85000" lnSpcReduction="10000"/>
          </a:bodyPr>
          <a:lstStyle/>
          <a:p>
            <a:r>
              <a:rPr lang="en-US" u="sng" dirty="0" smtClean="0"/>
              <a:t>Ontological Equality</a:t>
            </a:r>
          </a:p>
          <a:p>
            <a:r>
              <a:rPr lang="en-US" dirty="0" smtClean="0"/>
              <a:t>Galatians </a:t>
            </a:r>
            <a:r>
              <a:rPr lang="en-US" dirty="0"/>
              <a:t>3:26 For you are all sons of God through faith in Christ Jesus. 27 For as many of you as were baptized into Christ have put on Christ. 28 There is neither Jew nor Greek, there is neither slave nor free, there is neither male nor female; for you are all one in Christ Jesus.</a:t>
            </a:r>
          </a:p>
        </p:txBody>
      </p:sp>
      <p:sp>
        <p:nvSpPr>
          <p:cNvPr id="6" name="Content Placeholder 5"/>
          <p:cNvSpPr>
            <a:spLocks noGrp="1"/>
          </p:cNvSpPr>
          <p:nvPr>
            <p:ph sz="half" idx="2"/>
          </p:nvPr>
        </p:nvSpPr>
        <p:spPr/>
        <p:txBody>
          <a:bodyPr>
            <a:normAutofit fontScale="85000" lnSpcReduction="10000"/>
          </a:bodyPr>
          <a:lstStyle/>
          <a:p>
            <a:r>
              <a:rPr lang="en-US" u="sng" dirty="0" smtClean="0"/>
              <a:t>Economic subordination</a:t>
            </a:r>
          </a:p>
          <a:p>
            <a:r>
              <a:rPr lang="en-US" dirty="0"/>
              <a:t>Ephesians 5:22 Wives, submit to your own husbands, as to the Lord. 23 For the husband is head of the wife, as also Christ is head of the church; and He is the Savior of the body. 24 Therefore, just as the church is subject to Christ, so let the wives be to their own husbands in everything.</a:t>
            </a:r>
          </a:p>
        </p:txBody>
      </p:sp>
    </p:spTree>
    <p:extLst>
      <p:ext uri="{BB962C8B-B14F-4D97-AF65-F5344CB8AC3E}">
        <p14:creationId xmlns:p14="http://schemas.microsoft.com/office/powerpoint/2010/main" val="6888651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Gender Roles Mirror the Trinity</a:t>
            </a:r>
            <a:endParaRPr lang="en-US" dirty="0"/>
          </a:p>
        </p:txBody>
      </p:sp>
      <p:sp>
        <p:nvSpPr>
          <p:cNvPr id="7" name="Content Placeholder 6"/>
          <p:cNvSpPr>
            <a:spLocks noGrp="1"/>
          </p:cNvSpPr>
          <p:nvPr>
            <p:ph sz="half" idx="1"/>
          </p:nvPr>
        </p:nvSpPr>
        <p:spPr/>
        <p:txBody>
          <a:bodyPr>
            <a:normAutofit fontScale="92500" lnSpcReduction="10000"/>
          </a:bodyPr>
          <a:lstStyle/>
          <a:p>
            <a:r>
              <a:rPr lang="en-US" u="sng" dirty="0" smtClean="0"/>
              <a:t>Ontological Equality</a:t>
            </a:r>
          </a:p>
          <a:p>
            <a:r>
              <a:rPr lang="en-US" dirty="0" smtClean="0"/>
              <a:t>The Father, Son, and Holy Spirit are “the same in substance, equal in power and glory” (</a:t>
            </a:r>
            <a:r>
              <a:rPr lang="en-US" i="1" dirty="0" smtClean="0"/>
              <a:t>Westminster Shorter Catechism, Q. 6).</a:t>
            </a:r>
            <a:endParaRPr lang="en-US" dirty="0"/>
          </a:p>
        </p:txBody>
      </p:sp>
      <p:sp>
        <p:nvSpPr>
          <p:cNvPr id="8" name="Content Placeholder 7"/>
          <p:cNvSpPr>
            <a:spLocks noGrp="1"/>
          </p:cNvSpPr>
          <p:nvPr>
            <p:ph sz="half" idx="2"/>
          </p:nvPr>
        </p:nvSpPr>
        <p:spPr/>
        <p:txBody>
          <a:bodyPr>
            <a:normAutofit fontScale="92500" lnSpcReduction="10000"/>
          </a:bodyPr>
          <a:lstStyle/>
          <a:p>
            <a:r>
              <a:rPr lang="en-US" u="sng" dirty="0" smtClean="0"/>
              <a:t>Economic Subordination</a:t>
            </a:r>
          </a:p>
          <a:p>
            <a:r>
              <a:rPr lang="en-US" dirty="0" smtClean="0"/>
              <a:t>The Father designs the mission of redemption.</a:t>
            </a:r>
          </a:p>
          <a:p>
            <a:r>
              <a:rPr lang="en-US" dirty="0" smtClean="0"/>
              <a:t>The Son, in obedience to the Father, undertakes to accomplish redemption.</a:t>
            </a:r>
          </a:p>
          <a:p>
            <a:r>
              <a:rPr lang="en-US" dirty="0" smtClean="0"/>
              <a:t>The Spirit, in obedience to the Father and the Son, applies the work of redemption to the children of God.</a:t>
            </a:r>
          </a:p>
          <a:p>
            <a:endParaRPr lang="en-US" u="sng" dirty="0"/>
          </a:p>
        </p:txBody>
      </p:sp>
    </p:spTree>
    <p:extLst>
      <p:ext uri="{BB962C8B-B14F-4D97-AF65-F5344CB8AC3E}">
        <p14:creationId xmlns:p14="http://schemas.microsoft.com/office/powerpoint/2010/main" val="330400453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Clothing and Christianity</a:t>
            </a:r>
            <a:endParaRPr lang="en-US" dirty="0"/>
          </a:p>
        </p:txBody>
      </p:sp>
      <p:sp>
        <p:nvSpPr>
          <p:cNvPr id="6" name="Content Placeholder 5"/>
          <p:cNvSpPr>
            <a:spLocks noGrp="1"/>
          </p:cNvSpPr>
          <p:nvPr>
            <p:ph idx="1"/>
          </p:nvPr>
        </p:nvSpPr>
        <p:spPr/>
        <p:txBody>
          <a:bodyPr/>
          <a:lstStyle/>
          <a:p>
            <a:r>
              <a:rPr lang="en-US" dirty="0" smtClean="0"/>
              <a:t>How do we respond to the “naked exercising” passages?</a:t>
            </a:r>
          </a:p>
          <a:p>
            <a:pPr lvl="1"/>
            <a:r>
              <a:rPr lang="en-US" dirty="0" smtClean="0"/>
              <a:t>“</a:t>
            </a:r>
            <a:r>
              <a:rPr lang="en-US" dirty="0" err="1" smtClean="0"/>
              <a:t>eww</a:t>
            </a:r>
            <a:r>
              <a:rPr lang="en-US" dirty="0" smtClean="0"/>
              <a:t> . . .” is a good place to start.</a:t>
            </a:r>
          </a:p>
          <a:p>
            <a:pPr lvl="1"/>
            <a:r>
              <a:rPr lang="en-US" dirty="0" smtClean="0"/>
              <a:t>But here, we can also see the beauty of living in a civilization that has been influenced by a Christian world view.</a:t>
            </a:r>
          </a:p>
          <a:p>
            <a:pPr lvl="1"/>
            <a:r>
              <a:rPr lang="en-US" dirty="0"/>
              <a:t>Genesis 3:21:   And the Lord God made for Adam and for his wife garments of skins and clothed them.</a:t>
            </a:r>
          </a:p>
        </p:txBody>
      </p:sp>
    </p:spTree>
    <p:extLst>
      <p:ext uri="{BB962C8B-B14F-4D97-AF65-F5344CB8AC3E}">
        <p14:creationId xmlns:p14="http://schemas.microsoft.com/office/powerpoint/2010/main" val="37857939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Clothing and Christianity</a:t>
            </a:r>
            <a:endParaRPr lang="en-US" dirty="0"/>
          </a:p>
        </p:txBody>
      </p:sp>
      <p:sp>
        <p:nvSpPr>
          <p:cNvPr id="3" name="Content Placeholder 2"/>
          <p:cNvSpPr>
            <a:spLocks noGrp="1"/>
          </p:cNvSpPr>
          <p:nvPr>
            <p:ph idx="1"/>
          </p:nvPr>
        </p:nvSpPr>
        <p:spPr/>
        <p:txBody>
          <a:bodyPr>
            <a:normAutofit lnSpcReduction="10000"/>
          </a:bodyPr>
          <a:lstStyle/>
          <a:p>
            <a:r>
              <a:rPr lang="en-US" dirty="0" smtClean="0"/>
              <a:t>Genesis 3:21 isn’t the throwaway comment that we might think it to be.</a:t>
            </a:r>
          </a:p>
          <a:p>
            <a:r>
              <a:rPr lang="en-US" dirty="0" smtClean="0"/>
              <a:t>After the Fall, Adam and Eve were “naked and ashamed.”</a:t>
            </a:r>
          </a:p>
          <a:p>
            <a:r>
              <a:rPr lang="en-US" dirty="0" smtClean="0"/>
              <a:t>God covered their sin and their shame, prefiguring how He would cover our sin and shame at the cross.</a:t>
            </a:r>
          </a:p>
          <a:p>
            <a:r>
              <a:rPr lang="en-US" dirty="0" smtClean="0"/>
              <a:t>So, there’s a Biblical reason for clothing and privacy in such matters beyond personal taste.</a:t>
            </a:r>
            <a:endParaRPr lang="en-US" dirty="0"/>
          </a:p>
        </p:txBody>
      </p:sp>
    </p:spTree>
    <p:extLst>
      <p:ext uri="{BB962C8B-B14F-4D97-AF65-F5344CB8AC3E}">
        <p14:creationId xmlns:p14="http://schemas.microsoft.com/office/powerpoint/2010/main" val="21257415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Gender-blind dorm rooms (male and female rooming together) are now becoming the norm at many colleges.</a:t>
            </a:r>
          </a:p>
          <a:p>
            <a:r>
              <a:rPr lang="en-US" dirty="0" smtClean="0"/>
              <a:t>You may have to specify that you want a same-sex roommate, depending on where you go to college.</a:t>
            </a:r>
            <a:endParaRPr lang="en-US" dirty="0"/>
          </a:p>
        </p:txBody>
      </p:sp>
      <p:pic>
        <p:nvPicPr>
          <p:cNvPr id="6" name="Content Placeholder 5" descr="Screen-shot-2012-04-21-at-3.14.13-PM.png"/>
          <p:cNvPicPr>
            <a:picLocks noGrp="1" noChangeAspect="1"/>
          </p:cNvPicPr>
          <p:nvPr>
            <p:ph sz="half" idx="2"/>
          </p:nvPr>
        </p:nvPicPr>
        <p:blipFill>
          <a:blip r:embed="rId2">
            <a:extLst>
              <a:ext uri="{28A0092B-C50C-407E-A947-70E740481C1C}">
                <a14:useLocalDpi xmlns:a14="http://schemas.microsoft.com/office/drawing/2010/main" val="0"/>
              </a:ext>
            </a:extLst>
          </a:blip>
          <a:srcRect l="31304" r="31304"/>
          <a:stretch>
            <a:fillRect/>
          </a:stretch>
        </p:blipFill>
        <p:spPr/>
      </p:pic>
    </p:spTree>
    <p:extLst>
      <p:ext uri="{BB962C8B-B14F-4D97-AF65-F5344CB8AC3E}">
        <p14:creationId xmlns:p14="http://schemas.microsoft.com/office/powerpoint/2010/main" val="12377061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Eugenics</a:t>
            </a:r>
            <a:endParaRPr lang="en-US" dirty="0"/>
          </a:p>
        </p:txBody>
      </p:sp>
      <p:sp>
        <p:nvSpPr>
          <p:cNvPr id="3" name="Content Placeholder 2"/>
          <p:cNvSpPr>
            <a:spLocks noGrp="1"/>
          </p:cNvSpPr>
          <p:nvPr>
            <p:ph sz="half" idx="1"/>
          </p:nvPr>
        </p:nvSpPr>
        <p:spPr/>
        <p:txBody>
          <a:bodyPr/>
          <a:lstStyle/>
          <a:p>
            <a:r>
              <a:rPr lang="en-US" dirty="0" smtClean="0"/>
              <a:t>Plato advocates for eugenics in 459d-e, providing for those of “good stock” to breed more numerously and “hiding the deformed away in an unspeakable and unseen place” (460d).</a:t>
            </a:r>
            <a:endParaRPr lang="en-US" dirty="0"/>
          </a:p>
        </p:txBody>
      </p:sp>
      <p:pic>
        <p:nvPicPr>
          <p:cNvPr id="7" name="Content Placeholder 6" descr="1330563235.jpg"/>
          <p:cNvPicPr>
            <a:picLocks noGrp="1" noChangeAspect="1"/>
          </p:cNvPicPr>
          <p:nvPr>
            <p:ph sz="half" idx="2"/>
          </p:nvPr>
        </p:nvPicPr>
        <p:blipFill>
          <a:blip r:embed="rId2">
            <a:extLst>
              <a:ext uri="{28A0092B-C50C-407E-A947-70E740481C1C}">
                <a14:useLocalDpi xmlns:a14="http://schemas.microsoft.com/office/drawing/2010/main" val="0"/>
              </a:ext>
            </a:extLst>
          </a:blip>
          <a:srcRect l="-16180" r="-16180"/>
          <a:stretch>
            <a:fillRect/>
          </a:stretch>
        </p:blipFill>
        <p:spPr/>
      </p:pic>
    </p:spTree>
    <p:extLst>
      <p:ext uri="{BB962C8B-B14F-4D97-AF65-F5344CB8AC3E}">
        <p14:creationId xmlns:p14="http://schemas.microsoft.com/office/powerpoint/2010/main" val="328716348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against Private Property</a:t>
            </a:r>
            <a:endParaRPr lang="en-US" dirty="0"/>
          </a:p>
        </p:txBody>
      </p:sp>
      <p:sp>
        <p:nvSpPr>
          <p:cNvPr id="5" name="Content Placeholder 4"/>
          <p:cNvSpPr>
            <a:spLocks noGrp="1"/>
          </p:cNvSpPr>
          <p:nvPr>
            <p:ph idx="1"/>
          </p:nvPr>
        </p:nvSpPr>
        <p:spPr/>
        <p:txBody>
          <a:bodyPr/>
          <a:lstStyle/>
          <a:p>
            <a:r>
              <a:rPr lang="en-US" dirty="0" smtClean="0"/>
              <a:t>Removing ownership and inheritance:</a:t>
            </a:r>
          </a:p>
          <a:p>
            <a:pPr lvl="1"/>
            <a:r>
              <a:rPr lang="en-US" dirty="0" smtClean="0"/>
              <a:t>Gives extraordinary power to the state</a:t>
            </a:r>
          </a:p>
          <a:p>
            <a:pPr lvl="1"/>
            <a:r>
              <a:rPr lang="en-US" dirty="0" smtClean="0"/>
              <a:t>Prohibits generational wealth transfer</a:t>
            </a:r>
          </a:p>
          <a:p>
            <a:pPr lvl="1"/>
            <a:r>
              <a:rPr lang="en-US" dirty="0" smtClean="0"/>
              <a:t>Will keep families from becoming powerful over generations</a:t>
            </a:r>
          </a:p>
          <a:p>
            <a:r>
              <a:rPr lang="en-US" dirty="0" smtClean="0"/>
              <a:t>“When one person is in pain, the community is in pain.”</a:t>
            </a:r>
            <a:endParaRPr lang="en-US" dirty="0"/>
          </a:p>
        </p:txBody>
      </p:sp>
    </p:spTree>
    <p:extLst>
      <p:ext uri="{BB962C8B-B14F-4D97-AF65-F5344CB8AC3E}">
        <p14:creationId xmlns:p14="http://schemas.microsoft.com/office/powerpoint/2010/main" val="15643847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and Inheritance Today	</a:t>
            </a:r>
            <a:endParaRPr lang="en-US" dirty="0"/>
          </a:p>
        </p:txBody>
      </p:sp>
      <p:sp>
        <p:nvSpPr>
          <p:cNvPr id="3" name="Content Placeholder 2"/>
          <p:cNvSpPr>
            <a:spLocks noGrp="1"/>
          </p:cNvSpPr>
          <p:nvPr>
            <p:ph idx="1"/>
          </p:nvPr>
        </p:nvSpPr>
        <p:spPr/>
        <p:txBody>
          <a:bodyPr/>
          <a:lstStyle/>
          <a:p>
            <a:r>
              <a:rPr lang="en-US" dirty="0" smtClean="0"/>
              <a:t>Estate taxes are among the highest taxes percentage-wise of all taxation in America.</a:t>
            </a:r>
          </a:p>
          <a:p>
            <a:r>
              <a:rPr lang="en-US" dirty="0" smtClean="0"/>
              <a:t>Private property is heavily regulated and taxed.</a:t>
            </a:r>
          </a:p>
          <a:p>
            <a:r>
              <a:rPr lang="en-US" dirty="0" smtClean="0"/>
              <a:t>These measures limit generational wealth transfer and give exponentially more power to the state.  </a:t>
            </a:r>
            <a:endParaRPr lang="en-US" dirty="0"/>
          </a:p>
        </p:txBody>
      </p:sp>
    </p:spTree>
    <p:extLst>
      <p:ext uri="{BB962C8B-B14F-4D97-AF65-F5344CB8AC3E}">
        <p14:creationId xmlns:p14="http://schemas.microsoft.com/office/powerpoint/2010/main" val="35856212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Eugenics</a:t>
            </a:r>
            <a:endParaRPr lang="en-US" dirty="0"/>
          </a:p>
        </p:txBody>
      </p:sp>
      <p:sp>
        <p:nvSpPr>
          <p:cNvPr id="6" name="Content Placeholder 5"/>
          <p:cNvSpPr>
            <a:spLocks noGrp="1"/>
          </p:cNvSpPr>
          <p:nvPr>
            <p:ph idx="1"/>
          </p:nvPr>
        </p:nvSpPr>
        <p:spPr/>
        <p:txBody>
          <a:bodyPr>
            <a:normAutofit lnSpcReduction="10000"/>
          </a:bodyPr>
          <a:lstStyle/>
          <a:p>
            <a:r>
              <a:rPr lang="en-US" dirty="0" smtClean="0"/>
              <a:t>Came into vogue following the popularity of Darwin’s theory of evolution in the late 19</a:t>
            </a:r>
            <a:r>
              <a:rPr lang="en-US" baseline="30000" dirty="0" smtClean="0"/>
              <a:t>th</a:t>
            </a:r>
            <a:r>
              <a:rPr lang="en-US" dirty="0" smtClean="0"/>
              <a:t> and early 20</a:t>
            </a:r>
            <a:r>
              <a:rPr lang="en-US" baseline="30000" dirty="0" smtClean="0"/>
              <a:t>th</a:t>
            </a:r>
            <a:r>
              <a:rPr lang="en-US" dirty="0" smtClean="0"/>
              <a:t> centuries.</a:t>
            </a:r>
          </a:p>
          <a:p>
            <a:r>
              <a:rPr lang="en-US" i="1" dirty="0" smtClean="0"/>
              <a:t>Buck v. Bell</a:t>
            </a:r>
            <a:r>
              <a:rPr lang="en-US" dirty="0" smtClean="0"/>
              <a:t> Supreme Court Case (1927) was at the height of the American government’s involvement in eugenics.</a:t>
            </a:r>
          </a:p>
          <a:p>
            <a:r>
              <a:rPr lang="en-US" dirty="0" smtClean="0"/>
              <a:t>Because eugenics was a major part of Adolf Hitler’s ideology, it became repugnant to the rest of the Western world.  </a:t>
            </a:r>
            <a:endParaRPr lang="en-US" dirty="0"/>
          </a:p>
        </p:txBody>
      </p:sp>
    </p:spTree>
    <p:extLst>
      <p:ext uri="{BB962C8B-B14F-4D97-AF65-F5344CB8AC3E}">
        <p14:creationId xmlns:p14="http://schemas.microsoft.com/office/powerpoint/2010/main" val="5875371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Managed Growth</a:t>
            </a:r>
            <a:endParaRPr lang="en-US" dirty="0"/>
          </a:p>
        </p:txBody>
      </p:sp>
      <p:sp>
        <p:nvSpPr>
          <p:cNvPr id="5" name="Content Placeholder 4"/>
          <p:cNvSpPr>
            <a:spLocks noGrp="1"/>
          </p:cNvSpPr>
          <p:nvPr>
            <p:ph sz="half" idx="1"/>
          </p:nvPr>
        </p:nvSpPr>
        <p:spPr/>
        <p:txBody>
          <a:bodyPr/>
          <a:lstStyle/>
          <a:p>
            <a:r>
              <a:rPr lang="en-US" dirty="0" smtClean="0"/>
              <a:t>Socrates points to the necessity of managing growth to keep the population at such a </a:t>
            </a:r>
            <a:r>
              <a:rPr lang="en-US" dirty="0" smtClean="0"/>
              <a:t>level </a:t>
            </a:r>
            <a:r>
              <a:rPr lang="en-US" dirty="0" smtClean="0"/>
              <a:t>that it won’t outgrow the infrastructure.  </a:t>
            </a:r>
            <a:endParaRPr lang="en-US" dirty="0"/>
          </a:p>
        </p:txBody>
      </p:sp>
      <p:pic>
        <p:nvPicPr>
          <p:cNvPr id="7" name="Content Placeholder 6" descr="Wave_Real-Boulder.jpg"/>
          <p:cNvPicPr>
            <a:picLocks noGrp="1" noChangeAspect="1"/>
          </p:cNvPicPr>
          <p:nvPr>
            <p:ph sz="half" idx="2"/>
          </p:nvPr>
        </p:nvPicPr>
        <p:blipFill>
          <a:blip r:embed="rId2">
            <a:extLst>
              <a:ext uri="{28A0092B-C50C-407E-A947-70E740481C1C}">
                <a14:useLocalDpi xmlns:a14="http://schemas.microsoft.com/office/drawing/2010/main" val="0"/>
              </a:ext>
            </a:extLst>
          </a:blip>
          <a:srcRect l="30879" r="30879"/>
          <a:stretch>
            <a:fillRect/>
          </a:stretch>
        </p:blipFill>
        <p:spPr/>
      </p:pic>
    </p:spTree>
    <p:extLst>
      <p:ext uri="{BB962C8B-B14F-4D97-AF65-F5344CB8AC3E}">
        <p14:creationId xmlns:p14="http://schemas.microsoft.com/office/powerpoint/2010/main" val="103977753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Children would be taken to war for assessment and educational purposes (467a).</a:t>
            </a:r>
          </a:p>
          <a:p>
            <a:r>
              <a:rPr lang="en-US" dirty="0" smtClean="0"/>
              <a:t>They can be assessed for the virtue of courage.</a:t>
            </a:r>
          </a:p>
          <a:p>
            <a:r>
              <a:rPr lang="en-US" dirty="0" smtClean="0"/>
              <a:t>This will also give guardian children pause when it comes time for them to commit troops to war.</a:t>
            </a:r>
            <a:endParaRPr lang="en-US" dirty="0"/>
          </a:p>
        </p:txBody>
      </p:sp>
      <p:pic>
        <p:nvPicPr>
          <p:cNvPr id="6" name="Content Placeholder 5" descr="Troy.jpg"/>
          <p:cNvPicPr>
            <a:picLocks noGrp="1" noChangeAspect="1"/>
          </p:cNvPicPr>
          <p:nvPr>
            <p:ph sz="half" idx="2"/>
          </p:nvPr>
        </p:nvPicPr>
        <p:blipFill>
          <a:blip r:embed="rId2">
            <a:extLst>
              <a:ext uri="{28A0092B-C50C-407E-A947-70E740481C1C}">
                <a14:useLocalDpi xmlns:a14="http://schemas.microsoft.com/office/drawing/2010/main" val="0"/>
              </a:ext>
            </a:extLst>
          </a:blip>
          <a:srcRect t="-32441" b="-32441"/>
          <a:stretch>
            <a:fillRect/>
          </a:stretch>
        </p:blipFill>
        <p:spPr/>
      </p:pic>
    </p:spTree>
    <p:extLst>
      <p:ext uri="{BB962C8B-B14F-4D97-AF65-F5344CB8AC3E}">
        <p14:creationId xmlns:p14="http://schemas.microsoft.com/office/powerpoint/2010/main" val="377929291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Wars Are To Be Fought</a:t>
            </a:r>
            <a:endParaRPr lang="en-US" dirty="0"/>
          </a:p>
        </p:txBody>
      </p:sp>
      <p:sp>
        <p:nvSpPr>
          <p:cNvPr id="6" name="Content Placeholder 5"/>
          <p:cNvSpPr>
            <a:spLocks noGrp="1"/>
          </p:cNvSpPr>
          <p:nvPr>
            <p:ph idx="1"/>
          </p:nvPr>
        </p:nvSpPr>
        <p:spPr/>
        <p:txBody>
          <a:bodyPr/>
          <a:lstStyle/>
          <a:p>
            <a:r>
              <a:rPr lang="en-US" dirty="0" smtClean="0"/>
              <a:t>Both men and women will fight.</a:t>
            </a:r>
          </a:p>
          <a:p>
            <a:r>
              <a:rPr lang="en-US" dirty="0" smtClean="0"/>
              <a:t>Greeks will be treated differently than “barbarians.”  They will not be enslaved and made to suffer other humiliations.</a:t>
            </a:r>
            <a:endParaRPr lang="en-US" dirty="0"/>
          </a:p>
        </p:txBody>
      </p:sp>
    </p:spTree>
    <p:extLst>
      <p:ext uri="{BB962C8B-B14F-4D97-AF65-F5344CB8AC3E}">
        <p14:creationId xmlns:p14="http://schemas.microsoft.com/office/powerpoint/2010/main" val="396885814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of Republic</a:t>
            </a:r>
            <a:endParaRPr lang="en-US" dirty="0"/>
          </a:p>
        </p:txBody>
      </p:sp>
      <p:sp>
        <p:nvSpPr>
          <p:cNvPr id="3" name="Content Placeholder 2"/>
          <p:cNvSpPr>
            <a:spLocks noGrp="1"/>
          </p:cNvSpPr>
          <p:nvPr>
            <p:ph idx="1"/>
          </p:nvPr>
        </p:nvSpPr>
        <p:spPr/>
        <p:txBody>
          <a:bodyPr/>
          <a:lstStyle/>
          <a:p>
            <a:pPr marL="0" indent="0">
              <a:buNone/>
            </a:pPr>
            <a:r>
              <a:rPr lang="en-US" dirty="0" smtClean="0"/>
              <a:t>“Unless . . . The philosophers rule as kings or those now called kings and chiefs genuinely and adequately philosophize, and political power and philosophy coincide in the same place . . . There is no rest from ills for the cities . . . Nor I think for human kind, nor will the regime we have now described in speech ever come forth from nature . . . “ (473d-e).</a:t>
            </a:r>
            <a:endParaRPr lang="en-US" dirty="0"/>
          </a:p>
        </p:txBody>
      </p:sp>
    </p:spTree>
    <p:extLst>
      <p:ext uri="{BB962C8B-B14F-4D97-AF65-F5344CB8AC3E}">
        <p14:creationId xmlns:p14="http://schemas.microsoft.com/office/powerpoint/2010/main" val="296750624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a:t>
            </a:r>
            <a:endParaRPr lang="en-US" dirty="0"/>
          </a:p>
        </p:txBody>
      </p:sp>
      <p:sp>
        <p:nvSpPr>
          <p:cNvPr id="3" name="Content Placeholder 2"/>
          <p:cNvSpPr>
            <a:spLocks noGrp="1"/>
          </p:cNvSpPr>
          <p:nvPr>
            <p:ph idx="1"/>
          </p:nvPr>
        </p:nvSpPr>
        <p:spPr/>
        <p:txBody>
          <a:bodyPr/>
          <a:lstStyle/>
          <a:p>
            <a:r>
              <a:rPr lang="en-US" dirty="0" smtClean="0"/>
              <a:t>Lastly, Plato gets into the nature of knowledge which he will discuss fully in Books VI and VII</a:t>
            </a:r>
          </a:p>
          <a:p>
            <a:pPr lvl="1" algn="ctr"/>
            <a:r>
              <a:rPr lang="en-US" u="sng" dirty="0" smtClean="0"/>
              <a:t>Knowledge</a:t>
            </a:r>
          </a:p>
          <a:p>
            <a:pPr lvl="1" algn="ctr"/>
            <a:r>
              <a:rPr lang="en-US" dirty="0" smtClean="0"/>
              <a:t>Opinion</a:t>
            </a:r>
          </a:p>
          <a:p>
            <a:r>
              <a:rPr lang="en-US" dirty="0" smtClean="0"/>
              <a:t>Has some correspondence to Schaeffer’s upper story/lower story.</a:t>
            </a:r>
            <a:endParaRPr lang="en-US" dirty="0"/>
          </a:p>
        </p:txBody>
      </p:sp>
    </p:spTree>
    <p:extLst>
      <p:ext uri="{BB962C8B-B14F-4D97-AF65-F5344CB8AC3E}">
        <p14:creationId xmlns:p14="http://schemas.microsoft.com/office/powerpoint/2010/main" val="51192016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That’s all for now!</a:t>
            </a:r>
            <a:endParaRPr lang="en-US" dirty="0"/>
          </a:p>
        </p:txBody>
      </p:sp>
      <p:pic>
        <p:nvPicPr>
          <p:cNvPr id="7" name="Picture Placeholder 6" descr="2940013491809_p0_v1_s260x420.JPG"/>
          <p:cNvPicPr>
            <a:picLocks noGrp="1" noChangeAspect="1"/>
          </p:cNvPicPr>
          <p:nvPr>
            <p:ph type="pic" idx="1"/>
          </p:nvPr>
        </p:nvPicPr>
        <p:blipFill>
          <a:blip r:embed="rId2">
            <a:extLst>
              <a:ext uri="{28A0092B-C50C-407E-A947-70E740481C1C}">
                <a14:useLocalDpi xmlns:a14="http://schemas.microsoft.com/office/drawing/2010/main" val="0"/>
              </a:ext>
            </a:extLst>
          </a:blip>
          <a:srcRect l="-50000" r="-50000"/>
          <a:stretch>
            <a:fillRect/>
          </a:stretch>
        </p:blipFill>
        <p:spPr/>
      </p:pic>
      <p:sp>
        <p:nvSpPr>
          <p:cNvPr id="6" name="Text Placeholder 5"/>
          <p:cNvSpPr>
            <a:spLocks noGrp="1"/>
          </p:cNvSpPr>
          <p:nvPr>
            <p:ph type="body" sz="half" idx="2"/>
          </p:nvPr>
        </p:nvSpPr>
        <p:spPr/>
        <p:txBody>
          <a:bodyPr/>
          <a:lstStyle/>
          <a:p>
            <a:r>
              <a:rPr lang="en-US" dirty="0" smtClean="0"/>
              <a:t>Books VI and VII next week</a:t>
            </a:r>
            <a:endParaRPr lang="en-US" dirty="0"/>
          </a:p>
        </p:txBody>
      </p:sp>
    </p:spTree>
    <p:extLst>
      <p:ext uri="{BB962C8B-B14F-4D97-AF65-F5344CB8AC3E}">
        <p14:creationId xmlns:p14="http://schemas.microsoft.com/office/powerpoint/2010/main" val="29746095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Smart”Growth</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Socrates was actually onto a 21</a:t>
            </a:r>
            <a:r>
              <a:rPr lang="en-US" baseline="30000" dirty="0" smtClean="0"/>
              <a:t>st</a:t>
            </a:r>
            <a:r>
              <a:rPr lang="en-US" dirty="0" smtClean="0"/>
              <a:t> century concept with he brings up the subject of managing growth.</a:t>
            </a:r>
          </a:p>
          <a:p>
            <a:r>
              <a:rPr lang="en-US" dirty="0" smtClean="0"/>
              <a:t>“Smart growth” is urban planning that includes high enough pop. Density to make services within </a:t>
            </a:r>
            <a:r>
              <a:rPr lang="en-US" dirty="0" err="1" smtClean="0"/>
              <a:t>walkable</a:t>
            </a:r>
            <a:r>
              <a:rPr lang="en-US" dirty="0" smtClean="0"/>
              <a:t> distances</a:t>
            </a:r>
            <a:endParaRPr lang="en-US" dirty="0"/>
          </a:p>
        </p:txBody>
      </p:sp>
      <p:pic>
        <p:nvPicPr>
          <p:cNvPr id="5" name="Content Placeholder 4" descr="SGTC6 Harriet Island Photo Sim.jpg"/>
          <p:cNvPicPr>
            <a:picLocks noGrp="1" noChangeAspect="1"/>
          </p:cNvPicPr>
          <p:nvPr>
            <p:ph sz="half" idx="2"/>
          </p:nvPr>
        </p:nvPicPr>
        <p:blipFill>
          <a:blip r:embed="rId2">
            <a:extLst>
              <a:ext uri="{28A0092B-C50C-407E-A947-70E740481C1C}">
                <a14:useLocalDpi xmlns:a14="http://schemas.microsoft.com/office/drawing/2010/main" val="0"/>
              </a:ext>
            </a:extLst>
          </a:blip>
          <a:srcRect l="24123" r="24123"/>
          <a:stretch>
            <a:fillRect/>
          </a:stretch>
        </p:blipFill>
        <p:spPr/>
      </p:pic>
    </p:spTree>
    <p:extLst>
      <p:ext uri="{BB962C8B-B14F-4D97-AF65-F5344CB8AC3E}">
        <p14:creationId xmlns:p14="http://schemas.microsoft.com/office/powerpoint/2010/main" val="5753453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Advantages of Smart Growth</a:t>
            </a:r>
            <a:endParaRPr lang="en-US" dirty="0"/>
          </a:p>
        </p:txBody>
      </p:sp>
      <p:sp>
        <p:nvSpPr>
          <p:cNvPr id="6" name="Content Placeholder 5"/>
          <p:cNvSpPr>
            <a:spLocks noGrp="1"/>
          </p:cNvSpPr>
          <p:nvPr>
            <p:ph idx="1"/>
          </p:nvPr>
        </p:nvSpPr>
        <p:spPr/>
        <p:txBody>
          <a:bodyPr/>
          <a:lstStyle/>
          <a:p>
            <a:r>
              <a:rPr lang="en-US" dirty="0" smtClean="0"/>
              <a:t>Cities are “</a:t>
            </a:r>
            <a:r>
              <a:rPr lang="en-US" dirty="0" err="1" smtClean="0"/>
              <a:t>walkable</a:t>
            </a:r>
            <a:r>
              <a:rPr lang="en-US" dirty="0" smtClean="0"/>
              <a:t>”</a:t>
            </a:r>
          </a:p>
          <a:p>
            <a:r>
              <a:rPr lang="en-US" dirty="0" smtClean="0"/>
              <a:t>Public transit is reliable</a:t>
            </a:r>
          </a:p>
          <a:p>
            <a:r>
              <a:rPr lang="en-US" dirty="0" smtClean="0"/>
              <a:t>Children, adolescent, and elderly are not homebound because they can’t drive.</a:t>
            </a:r>
          </a:p>
          <a:p>
            <a:r>
              <a:rPr lang="en-US" dirty="0" smtClean="0"/>
              <a:t>Property values are either stable or growing.  </a:t>
            </a:r>
          </a:p>
          <a:p>
            <a:r>
              <a:rPr lang="en-US" dirty="0" smtClean="0"/>
              <a:t>Environmentally friendly.</a:t>
            </a:r>
            <a:endParaRPr lang="en-US" dirty="0"/>
          </a:p>
        </p:txBody>
      </p:sp>
    </p:spTree>
    <p:extLst>
      <p:ext uri="{BB962C8B-B14F-4D97-AF65-F5344CB8AC3E}">
        <p14:creationId xmlns:p14="http://schemas.microsoft.com/office/powerpoint/2010/main" val="525892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Disadvantages of Smart Growth</a:t>
            </a:r>
            <a:endParaRPr lang="en-US" dirty="0"/>
          </a:p>
        </p:txBody>
      </p:sp>
      <p:sp>
        <p:nvSpPr>
          <p:cNvPr id="6" name="Content Placeholder 5"/>
          <p:cNvSpPr>
            <a:spLocks noGrp="1"/>
          </p:cNvSpPr>
          <p:nvPr>
            <p:ph idx="1"/>
          </p:nvPr>
        </p:nvSpPr>
        <p:spPr/>
        <p:txBody>
          <a:bodyPr/>
          <a:lstStyle/>
          <a:p>
            <a:r>
              <a:rPr lang="en-US" dirty="0" smtClean="0"/>
              <a:t>Harms poor people</a:t>
            </a:r>
          </a:p>
          <a:p>
            <a:pPr lvl="1"/>
            <a:r>
              <a:rPr lang="en-US" dirty="0" smtClean="0"/>
              <a:t>Causes gentrification in cities</a:t>
            </a:r>
          </a:p>
          <a:p>
            <a:pPr lvl="1"/>
            <a:r>
              <a:rPr lang="en-US" dirty="0" smtClean="0"/>
              <a:t>Generally pushes poor people out of the cities</a:t>
            </a:r>
          </a:p>
          <a:p>
            <a:pPr lvl="1"/>
            <a:r>
              <a:rPr lang="en-US" dirty="0" smtClean="0"/>
              <a:t>Pushes home prices beyond the affordability of middle class Americans</a:t>
            </a:r>
          </a:p>
          <a:p>
            <a:pPr lvl="1"/>
            <a:r>
              <a:rPr lang="en-US" dirty="0" smtClean="0"/>
              <a:t>Creates traffic congestion going in and out of cities</a:t>
            </a:r>
          </a:p>
        </p:txBody>
      </p:sp>
    </p:spTree>
    <p:extLst>
      <p:ext uri="{BB962C8B-B14F-4D97-AF65-F5344CB8AC3E}">
        <p14:creationId xmlns:p14="http://schemas.microsoft.com/office/powerpoint/2010/main" val="35566432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Aesthetics</a:t>
            </a:r>
            <a:endParaRPr lang="en-US" dirty="0"/>
          </a:p>
        </p:txBody>
      </p:sp>
      <p:sp>
        <p:nvSpPr>
          <p:cNvPr id="5" name="Content Placeholder 4"/>
          <p:cNvSpPr>
            <a:spLocks noGrp="1"/>
          </p:cNvSpPr>
          <p:nvPr>
            <p:ph sz="half" idx="1"/>
          </p:nvPr>
        </p:nvSpPr>
        <p:spPr/>
        <p:txBody>
          <a:bodyPr/>
          <a:lstStyle/>
          <a:p>
            <a:r>
              <a:rPr lang="en-US" dirty="0" smtClean="0"/>
              <a:t>Here is what you get when you don’t have smart growth policies and urban planning</a:t>
            </a:r>
          </a:p>
        </p:txBody>
      </p:sp>
      <p:pic>
        <p:nvPicPr>
          <p:cNvPr id="7" name="Content Placeholder 6" descr="460_Sprawl.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4003332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 . Or this</a:t>
            </a:r>
            <a:endParaRPr lang="en-US" dirty="0"/>
          </a:p>
        </p:txBody>
      </p:sp>
      <p:pic>
        <p:nvPicPr>
          <p:cNvPr id="7" name="Content Placeholder 6" descr="photo-003.jpg"/>
          <p:cNvPicPr>
            <a:picLocks noGrp="1" noChangeAspect="1"/>
          </p:cNvPicPr>
          <p:nvPr>
            <p:ph idx="1"/>
          </p:nvPr>
        </p:nvPicPr>
        <p:blipFill>
          <a:blip r:embed="rId2">
            <a:extLst>
              <a:ext uri="{28A0092B-C50C-407E-A947-70E740481C1C}">
                <a14:useLocalDpi xmlns:a14="http://schemas.microsoft.com/office/drawing/2010/main" val="0"/>
              </a:ext>
            </a:extLst>
          </a:blip>
          <a:srcRect t="13483" b="13483"/>
          <a:stretch>
            <a:fillRect/>
          </a:stretch>
        </p:blipFill>
        <p:spPr/>
      </p:pic>
    </p:spTree>
    <p:extLst>
      <p:ext uri="{BB962C8B-B14F-4D97-AF65-F5344CB8AC3E}">
        <p14:creationId xmlns:p14="http://schemas.microsoft.com/office/powerpoint/2010/main" val="22001003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2658</TotalTime>
  <Words>1917</Words>
  <Application>Microsoft Macintosh PowerPoint</Application>
  <PresentationFormat>On-screen Show (4:3)</PresentationFormat>
  <Paragraphs>147</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 Black </vt:lpstr>
      <vt:lpstr>Document</vt:lpstr>
      <vt:lpstr>Republic, Book IV and V</vt:lpstr>
      <vt:lpstr>Private Property</vt:lpstr>
      <vt:lpstr>Socrates’ response</vt:lpstr>
      <vt:lpstr>Managed Growth</vt:lpstr>
      <vt:lpstr>“Smart”Growth</vt:lpstr>
      <vt:lpstr>Advantages of Smart Growth</vt:lpstr>
      <vt:lpstr>Disadvantages of Smart Growth</vt:lpstr>
      <vt:lpstr>Aesthetics</vt:lpstr>
      <vt:lpstr>. . . Or this</vt:lpstr>
      <vt:lpstr>. . . Or this</vt:lpstr>
      <vt:lpstr>Aesthetics</vt:lpstr>
      <vt:lpstr>Child Rearing</vt:lpstr>
      <vt:lpstr>Changing a Culture</vt:lpstr>
      <vt:lpstr>Virtue</vt:lpstr>
      <vt:lpstr>Justice</vt:lpstr>
      <vt:lpstr>Plato’s idea of the just state and the just man</vt:lpstr>
      <vt:lpstr>Constitutionalism</vt:lpstr>
      <vt:lpstr>Unwritten Constitutionalism</vt:lpstr>
      <vt:lpstr>Prescription for Injustice</vt:lpstr>
      <vt:lpstr>A Conflict of Visions,  Thomas Sowell</vt:lpstr>
      <vt:lpstr>Sowell, A Conflict of Visons</vt:lpstr>
      <vt:lpstr>Distribution of Population</vt:lpstr>
      <vt:lpstr>Human Nature</vt:lpstr>
      <vt:lpstr>Souls and Virtues of Government</vt:lpstr>
      <vt:lpstr>Kingship</vt:lpstr>
      <vt:lpstr>Book V</vt:lpstr>
      <vt:lpstr>Four Forms of Badness</vt:lpstr>
      <vt:lpstr>Back to the Family </vt:lpstr>
      <vt:lpstr>Principles of Gender Roles</vt:lpstr>
      <vt:lpstr>Questions posed about gender roles</vt:lpstr>
      <vt:lpstr>Beauty of Biblical Complimentariaism</vt:lpstr>
      <vt:lpstr>Gender Roles Mirror the Trinity</vt:lpstr>
      <vt:lpstr>Clothing and Christianity</vt:lpstr>
      <vt:lpstr>Clothing and Christianity</vt:lpstr>
      <vt:lpstr>Relevance</vt:lpstr>
      <vt:lpstr>Eugenics</vt:lpstr>
      <vt:lpstr>Argument against Private Property</vt:lpstr>
      <vt:lpstr>Property and Inheritance Today </vt:lpstr>
      <vt:lpstr>Eugenics</vt:lpstr>
      <vt:lpstr>War</vt:lpstr>
      <vt:lpstr>How Wars Are To Be Fought</vt:lpstr>
      <vt:lpstr>Thesis of Republic</vt:lpstr>
      <vt:lpstr>Knowledge</vt:lpstr>
      <vt:lpstr>That’s all for now!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Republic, Book IV</dc:title>
  <dc:creator>Daniel Clay</dc:creator>
  <cp:lastModifiedBy>Daniel Clay</cp:lastModifiedBy>
  <cp:revision>24</cp:revision>
  <dcterms:created xsi:type="dcterms:W3CDTF">2015-01-22T17:40:14Z</dcterms:created>
  <dcterms:modified xsi:type="dcterms:W3CDTF">2015-01-27T16:49:50Z</dcterms:modified>
</cp:coreProperties>
</file>