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21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8D39EC-2257-5E47-A1BC-FA0B1DA4B91B}" type="datetimeFigureOut">
              <a:rPr lang="en-US" smtClean="0"/>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D39EC-2257-5E47-A1BC-FA0B1DA4B91B}" type="datetimeFigureOut">
              <a:rPr lang="en-US" smtClean="0"/>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D39EC-2257-5E47-A1BC-FA0B1DA4B91B}" type="datetimeFigureOut">
              <a:rPr lang="en-US" smtClean="0"/>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D39EC-2257-5E47-A1BC-FA0B1DA4B91B}" type="datetimeFigureOut">
              <a:rPr lang="en-US" smtClean="0"/>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D39EC-2257-5E47-A1BC-FA0B1DA4B91B}" type="datetimeFigureOut">
              <a:rPr lang="en-US" smtClean="0"/>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8D39EC-2257-5E47-A1BC-FA0B1DA4B91B}" type="datetimeFigureOut">
              <a:rPr lang="en-US" smtClean="0"/>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D39EC-2257-5E47-A1BC-FA0B1DA4B91B}" type="datetimeFigureOut">
              <a:rPr lang="en-US" smtClean="0"/>
              <a:t>3/15/17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D39EC-2257-5E47-A1BC-FA0B1DA4B91B}" type="datetimeFigureOut">
              <a:rPr lang="en-US" smtClean="0"/>
              <a:t>3/15/17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D39EC-2257-5E47-A1BC-FA0B1DA4B91B}" type="datetimeFigureOut">
              <a:rPr lang="en-US" smtClean="0"/>
              <a:t>3/15/17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D39EC-2257-5E47-A1BC-FA0B1DA4B91B}" type="datetimeFigureOut">
              <a:rPr lang="en-US" smtClean="0"/>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D39EC-2257-5E47-A1BC-FA0B1DA4B91B}" type="datetimeFigureOut">
              <a:rPr lang="en-US" smtClean="0"/>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775E5-8EB3-3D41-A8E8-CF562956A19B}"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D39EC-2257-5E47-A1BC-FA0B1DA4B91B}" type="datetimeFigureOut">
              <a:rPr lang="en-US" smtClean="0"/>
              <a:t>3/15/17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775E5-8EB3-3D41-A8E8-CF562956A19B}"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Roaring Twenties</a:t>
            </a:r>
            <a:endParaRPr lang="en-US" dirty="0"/>
          </a:p>
        </p:txBody>
      </p:sp>
      <p:sp>
        <p:nvSpPr>
          <p:cNvPr id="3" name="Subtitle 2"/>
          <p:cNvSpPr>
            <a:spLocks noGrp="1"/>
          </p:cNvSpPr>
          <p:nvPr>
            <p:ph type="subTitle" idx="1"/>
          </p:nvPr>
        </p:nvSpPr>
        <p:spPr/>
        <p:txBody>
          <a:bodyPr/>
          <a:lstStyle/>
          <a:p>
            <a:r>
              <a:rPr lang="en-US" dirty="0" smtClean="0"/>
              <a:t>Prosperity, New Ideas, Mass Culture</a:t>
            </a:r>
          </a:p>
          <a:p>
            <a:endParaRPr lang="en-US" dirty="0"/>
          </a:p>
        </p:txBody>
      </p:sp>
    </p:spTree>
    <p:extLst>
      <p:ext uri="{BB962C8B-B14F-4D97-AF65-F5344CB8AC3E}">
        <p14:creationId xmlns:p14="http://schemas.microsoft.com/office/powerpoint/2010/main" val="411822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a:t>
            </a:r>
            <a:endParaRPr lang="en-US" dirty="0"/>
          </a:p>
        </p:txBody>
      </p:sp>
      <p:sp>
        <p:nvSpPr>
          <p:cNvPr id="3" name="Content Placeholder 2"/>
          <p:cNvSpPr>
            <a:spLocks noGrp="1"/>
          </p:cNvSpPr>
          <p:nvPr>
            <p:ph idx="1"/>
          </p:nvPr>
        </p:nvSpPr>
        <p:spPr/>
        <p:txBody>
          <a:bodyPr/>
          <a:lstStyle/>
          <a:p>
            <a:r>
              <a:rPr lang="en-US" dirty="0" smtClean="0"/>
              <a:t>Some of the writers of the “lost generation” were:</a:t>
            </a:r>
          </a:p>
          <a:p>
            <a:pPr lvl="1"/>
            <a:r>
              <a:rPr lang="en-US" dirty="0" smtClean="0"/>
              <a:t>F. Scott Fitzgerald</a:t>
            </a:r>
          </a:p>
          <a:p>
            <a:pPr lvl="1"/>
            <a:r>
              <a:rPr lang="en-US" dirty="0" smtClean="0"/>
              <a:t>Ernest Hemingway</a:t>
            </a:r>
          </a:p>
          <a:p>
            <a:pPr lvl="1"/>
            <a:r>
              <a:rPr lang="en-US" dirty="0" smtClean="0"/>
              <a:t>William Faulkner</a:t>
            </a:r>
          </a:p>
          <a:p>
            <a:pPr lvl="1"/>
            <a:r>
              <a:rPr lang="en-US" dirty="0" smtClean="0"/>
              <a:t>T. S. Eliot (although his writing would change after his conversion)</a:t>
            </a:r>
          </a:p>
          <a:p>
            <a:pPr marL="457200" lvl="1" indent="0">
              <a:buNone/>
            </a:pPr>
            <a:endParaRPr lang="en-US" dirty="0"/>
          </a:p>
        </p:txBody>
      </p:sp>
    </p:spTree>
    <p:extLst>
      <p:ext uri="{BB962C8B-B14F-4D97-AF65-F5344CB8AC3E}">
        <p14:creationId xmlns:p14="http://schemas.microsoft.com/office/powerpoint/2010/main" val="189202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Prohibition</a:t>
            </a:r>
            <a:endParaRPr lang="en-US" dirty="0"/>
          </a:p>
        </p:txBody>
      </p:sp>
      <p:sp>
        <p:nvSpPr>
          <p:cNvPr id="4" name="Content Placeholder 3"/>
          <p:cNvSpPr>
            <a:spLocks noGrp="1"/>
          </p:cNvSpPr>
          <p:nvPr>
            <p:ph sz="half" idx="1"/>
          </p:nvPr>
        </p:nvSpPr>
        <p:spPr/>
        <p:txBody>
          <a:bodyPr/>
          <a:lstStyle/>
          <a:p>
            <a:r>
              <a:rPr lang="en-US" dirty="0" smtClean="0"/>
              <a:t>In spite of Prohibition, it seems like the Twenties was one of the most alcohol soaked decades of American History!  Prohibition didn’t make alcohol impossible to get, only more difficult.</a:t>
            </a:r>
            <a:endParaRPr lang="en-US" dirty="0"/>
          </a:p>
        </p:txBody>
      </p:sp>
      <p:pic>
        <p:nvPicPr>
          <p:cNvPr id="6" name="Content Placeholder 5" descr="2d734252a11f0a9393e521891657cf81.jpg"/>
          <p:cNvPicPr>
            <a:picLocks noGrp="1" noChangeAspect="1"/>
          </p:cNvPicPr>
          <p:nvPr>
            <p:ph sz="half" idx="2"/>
          </p:nvPr>
        </p:nvPicPr>
        <p:blipFill>
          <a:blip r:embed="rId2">
            <a:extLst>
              <a:ext uri="{28A0092B-C50C-407E-A947-70E740481C1C}">
                <a14:useLocalDpi xmlns:a14="http://schemas.microsoft.com/office/drawing/2010/main" val="0"/>
              </a:ext>
            </a:extLst>
          </a:blip>
          <a:srcRect t="-18195" b="-18195"/>
          <a:stretch>
            <a:fillRect/>
          </a:stretch>
        </p:blipFill>
        <p:spPr/>
      </p:pic>
    </p:spTree>
    <p:extLst>
      <p:ext uri="{BB962C8B-B14F-4D97-AF65-F5344CB8AC3E}">
        <p14:creationId xmlns:p14="http://schemas.microsoft.com/office/powerpoint/2010/main" val="83372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Trends</a:t>
            </a:r>
            <a:endParaRPr lang="en-US" dirty="0"/>
          </a:p>
        </p:txBody>
      </p:sp>
      <p:sp>
        <p:nvSpPr>
          <p:cNvPr id="3" name="Content Placeholder 2"/>
          <p:cNvSpPr>
            <a:spLocks noGrp="1"/>
          </p:cNvSpPr>
          <p:nvPr>
            <p:ph sz="half" idx="1"/>
          </p:nvPr>
        </p:nvSpPr>
        <p:spPr/>
        <p:txBody>
          <a:bodyPr/>
          <a:lstStyle/>
          <a:p>
            <a:r>
              <a:rPr lang="en-US" dirty="0" smtClean="0"/>
              <a:t>Communism and Socialism:  There were thought to be 150,000 communists and 150,000 socialists in the US during the 1920s, which led the the first </a:t>
            </a:r>
            <a:r>
              <a:rPr lang="en-US" u="sng" dirty="0" smtClean="0"/>
              <a:t>Red Scare</a:t>
            </a:r>
            <a:r>
              <a:rPr lang="en-US" dirty="0" smtClean="0"/>
              <a:t>. As Russian </a:t>
            </a:r>
          </a:p>
          <a:p>
            <a:endParaRPr lang="en-US" dirty="0"/>
          </a:p>
        </p:txBody>
      </p:sp>
      <p:pic>
        <p:nvPicPr>
          <p:cNvPr id="5" name="Content Placeholder 4" descr="ap_4310220175_1.jpg"/>
          <p:cNvPicPr>
            <a:picLocks noGrp="1" noChangeAspect="1"/>
          </p:cNvPicPr>
          <p:nvPr>
            <p:ph sz="half" idx="2"/>
          </p:nvPr>
        </p:nvPicPr>
        <p:blipFill>
          <a:blip r:embed="rId2">
            <a:extLst>
              <a:ext uri="{28A0092B-C50C-407E-A947-70E740481C1C}">
                <a14:useLocalDpi xmlns:a14="http://schemas.microsoft.com/office/drawing/2010/main" val="0"/>
              </a:ext>
            </a:extLst>
          </a:blip>
          <a:srcRect l="13058" r="13058"/>
          <a:stretch>
            <a:fillRect/>
          </a:stretch>
        </p:blipFill>
        <p:spPr/>
      </p:pic>
    </p:spTree>
    <p:extLst>
      <p:ext uri="{BB962C8B-B14F-4D97-AF65-F5344CB8AC3E}">
        <p14:creationId xmlns:p14="http://schemas.microsoft.com/office/powerpoint/2010/main" val="411651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Trends</a:t>
            </a:r>
            <a:endParaRPr lang="en-US" dirty="0"/>
          </a:p>
        </p:txBody>
      </p:sp>
      <p:sp>
        <p:nvSpPr>
          <p:cNvPr id="6" name="Content Placeholder 5"/>
          <p:cNvSpPr>
            <a:spLocks noGrp="1"/>
          </p:cNvSpPr>
          <p:nvPr>
            <p:ph idx="1"/>
          </p:nvPr>
        </p:nvSpPr>
        <p:spPr/>
        <p:txBody>
          <a:bodyPr/>
          <a:lstStyle/>
          <a:p>
            <a:r>
              <a:rPr lang="en-US" dirty="0" smtClean="0"/>
              <a:t>The Ku Klux Klan was also revived in the 1920s.  It limited membership to white, native born Protestants.</a:t>
            </a:r>
          </a:p>
          <a:p>
            <a:r>
              <a:rPr lang="en-US" dirty="0" smtClean="0"/>
              <a:t>The Klan originated in the South.  In the 1920s, the Klan established itself in the North and the Midwest, where then would gain the majority of their membership.</a:t>
            </a:r>
          </a:p>
          <a:p>
            <a:endParaRPr lang="en-US" dirty="0"/>
          </a:p>
        </p:txBody>
      </p:sp>
    </p:spTree>
    <p:extLst>
      <p:ext uri="{BB962C8B-B14F-4D97-AF65-F5344CB8AC3E}">
        <p14:creationId xmlns:p14="http://schemas.microsoft.com/office/powerpoint/2010/main" val="205943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Ku Klux Klan causes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of the causes the Klan stood for:</a:t>
            </a:r>
          </a:p>
          <a:p>
            <a:pPr lvl="1"/>
            <a:r>
              <a:rPr lang="en-US" dirty="0" smtClean="0"/>
              <a:t>Racial purity</a:t>
            </a:r>
          </a:p>
          <a:p>
            <a:pPr lvl="1"/>
            <a:r>
              <a:rPr lang="en-US" dirty="0" smtClean="0"/>
              <a:t>Anti Catholic and Jew</a:t>
            </a:r>
          </a:p>
          <a:p>
            <a:pPr lvl="1"/>
            <a:r>
              <a:rPr lang="en-US" dirty="0" smtClean="0"/>
              <a:t>Against the decline of morals</a:t>
            </a:r>
          </a:p>
          <a:p>
            <a:pPr lvl="1"/>
            <a:r>
              <a:rPr lang="en-US" dirty="0" smtClean="0"/>
              <a:t>Against bootleggers and </a:t>
            </a:r>
            <a:r>
              <a:rPr lang="en-US" dirty="0" err="1" smtClean="0"/>
              <a:t>speakeasys</a:t>
            </a:r>
            <a:endParaRPr lang="en-US" dirty="0" smtClean="0"/>
          </a:p>
          <a:p>
            <a:pPr lvl="1"/>
            <a:r>
              <a:rPr lang="en-US" dirty="0" smtClean="0"/>
              <a:t>Against immoral books and movies</a:t>
            </a:r>
          </a:p>
          <a:p>
            <a:r>
              <a:rPr lang="en-US" dirty="0" smtClean="0"/>
              <a:t>The 1924 Immigration Act, which fixed limits of 2 percent of a nationality living in the US for annual immigration, reduced some of the fear of which the Klan and their violence and racism fed off.</a:t>
            </a:r>
            <a:endParaRPr lang="en-US" dirty="0"/>
          </a:p>
        </p:txBody>
      </p:sp>
    </p:spTree>
    <p:extLst>
      <p:ext uri="{BB962C8B-B14F-4D97-AF65-F5344CB8AC3E}">
        <p14:creationId xmlns:p14="http://schemas.microsoft.com/office/powerpoint/2010/main" val="317626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Fundamentalist/Modernist Controversy</a:t>
            </a:r>
            <a:endParaRPr lang="en-US" dirty="0"/>
          </a:p>
        </p:txBody>
      </p:sp>
      <p:sp>
        <p:nvSpPr>
          <p:cNvPr id="3" name="Content Placeholder 2"/>
          <p:cNvSpPr>
            <a:spLocks noGrp="1"/>
          </p:cNvSpPr>
          <p:nvPr>
            <p:ph idx="1"/>
          </p:nvPr>
        </p:nvSpPr>
        <p:spPr/>
        <p:txBody>
          <a:bodyPr/>
          <a:lstStyle/>
          <a:p>
            <a:r>
              <a:rPr lang="en-US" dirty="0" smtClean="0"/>
              <a:t>The Fundamentalist/Modernist Controversy was a development in American Protestantism which was to have great consequences for the future of Protestant churches.</a:t>
            </a:r>
          </a:p>
          <a:p>
            <a:r>
              <a:rPr lang="en-US" dirty="0" smtClean="0"/>
              <a:t>This was a trans-denominational controversy.  Although this did not take place in the Catholic Church, Catholic churches today are affected by it, as are Protestant churches.  </a:t>
            </a:r>
            <a:endParaRPr lang="en-US" dirty="0"/>
          </a:p>
        </p:txBody>
      </p:sp>
    </p:spTree>
    <p:extLst>
      <p:ext uri="{BB962C8B-B14F-4D97-AF65-F5344CB8AC3E}">
        <p14:creationId xmlns:p14="http://schemas.microsoft.com/office/powerpoint/2010/main" val="332337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Fundamentalist/Modernist</a:t>
            </a:r>
            <a:endParaRPr lang="en-US" dirty="0"/>
          </a:p>
        </p:txBody>
      </p:sp>
      <p:sp>
        <p:nvSpPr>
          <p:cNvPr id="8" name="Text Placeholder 7"/>
          <p:cNvSpPr>
            <a:spLocks noGrp="1"/>
          </p:cNvSpPr>
          <p:nvPr>
            <p:ph type="body" idx="1"/>
          </p:nvPr>
        </p:nvSpPr>
        <p:spPr/>
        <p:txBody>
          <a:bodyPr/>
          <a:lstStyle/>
          <a:p>
            <a:r>
              <a:rPr lang="en-US" dirty="0" smtClean="0"/>
              <a:t>Fundamentalist	</a:t>
            </a:r>
            <a:endParaRPr lang="en-US" dirty="0"/>
          </a:p>
        </p:txBody>
      </p:sp>
      <p:sp>
        <p:nvSpPr>
          <p:cNvPr id="9" name="Content Placeholder 8"/>
          <p:cNvSpPr>
            <a:spLocks noGrp="1"/>
          </p:cNvSpPr>
          <p:nvPr>
            <p:ph sz="half" idx="2"/>
          </p:nvPr>
        </p:nvSpPr>
        <p:spPr/>
        <p:txBody>
          <a:bodyPr/>
          <a:lstStyle/>
          <a:p>
            <a:r>
              <a:rPr lang="en-US" dirty="0" smtClean="0"/>
              <a:t>Verbal inspiration of the Bible by the Holy Spirit</a:t>
            </a:r>
          </a:p>
          <a:p>
            <a:r>
              <a:rPr lang="en-US" dirty="0" smtClean="0"/>
              <a:t>Bible is without error</a:t>
            </a:r>
          </a:p>
          <a:p>
            <a:r>
              <a:rPr lang="en-US" dirty="0" smtClean="0"/>
              <a:t>Bible is to be trusted as authoritative in all that teaches</a:t>
            </a:r>
            <a:endParaRPr lang="en-US" dirty="0"/>
          </a:p>
        </p:txBody>
      </p:sp>
      <p:sp>
        <p:nvSpPr>
          <p:cNvPr id="10" name="Text Placeholder 9"/>
          <p:cNvSpPr>
            <a:spLocks noGrp="1"/>
          </p:cNvSpPr>
          <p:nvPr>
            <p:ph type="body" sz="quarter" idx="3"/>
          </p:nvPr>
        </p:nvSpPr>
        <p:spPr/>
        <p:txBody>
          <a:bodyPr/>
          <a:lstStyle/>
          <a:p>
            <a:r>
              <a:rPr lang="en-US" dirty="0" smtClean="0"/>
              <a:t>Modernist</a:t>
            </a:r>
            <a:endParaRPr lang="en-US" dirty="0"/>
          </a:p>
        </p:txBody>
      </p:sp>
      <p:sp>
        <p:nvSpPr>
          <p:cNvPr id="11" name="Content Placeholder 10"/>
          <p:cNvSpPr>
            <a:spLocks noGrp="1"/>
          </p:cNvSpPr>
          <p:nvPr>
            <p:ph sz="quarter" idx="4"/>
          </p:nvPr>
        </p:nvSpPr>
        <p:spPr/>
        <p:txBody>
          <a:bodyPr/>
          <a:lstStyle/>
          <a:p>
            <a:r>
              <a:rPr lang="en-US" dirty="0" smtClean="0"/>
              <a:t>Bible is completely man-made</a:t>
            </a:r>
          </a:p>
          <a:p>
            <a:r>
              <a:rPr lang="en-US" dirty="0" smtClean="0"/>
              <a:t>Bible has errors</a:t>
            </a:r>
          </a:p>
          <a:p>
            <a:r>
              <a:rPr lang="en-US" dirty="0" smtClean="0"/>
              <a:t>Bible is a product of the evolutionary development of humanity and can be overruled by “human advances”</a:t>
            </a:r>
            <a:endParaRPr lang="en-US" dirty="0"/>
          </a:p>
        </p:txBody>
      </p:sp>
    </p:spTree>
    <p:extLst>
      <p:ext uri="{BB962C8B-B14F-4D97-AF65-F5344CB8AC3E}">
        <p14:creationId xmlns:p14="http://schemas.microsoft.com/office/powerpoint/2010/main" val="276181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Fundamentalist/Modernist</a:t>
            </a:r>
            <a:endParaRPr lang="en-US" dirty="0"/>
          </a:p>
        </p:txBody>
      </p:sp>
      <p:sp>
        <p:nvSpPr>
          <p:cNvPr id="3" name="Text Placeholder 2"/>
          <p:cNvSpPr>
            <a:spLocks noGrp="1"/>
          </p:cNvSpPr>
          <p:nvPr>
            <p:ph type="body" idx="1"/>
          </p:nvPr>
        </p:nvSpPr>
        <p:spPr/>
        <p:txBody>
          <a:bodyPr/>
          <a:lstStyle/>
          <a:p>
            <a:r>
              <a:rPr lang="en-US" dirty="0" smtClean="0"/>
              <a:t>Fundamentalist	</a:t>
            </a:r>
            <a:endParaRPr lang="en-US" dirty="0"/>
          </a:p>
        </p:txBody>
      </p:sp>
      <p:sp>
        <p:nvSpPr>
          <p:cNvPr id="4" name="Content Placeholder 3"/>
          <p:cNvSpPr>
            <a:spLocks noGrp="1"/>
          </p:cNvSpPr>
          <p:nvPr>
            <p:ph sz="half" idx="2"/>
          </p:nvPr>
        </p:nvSpPr>
        <p:spPr/>
        <p:txBody>
          <a:bodyPr/>
          <a:lstStyle/>
          <a:p>
            <a:r>
              <a:rPr lang="en-US" dirty="0" smtClean="0"/>
              <a:t>The doctrines of the Apostles and Nicene Creeds are true.</a:t>
            </a:r>
          </a:p>
          <a:p>
            <a:endParaRPr lang="en-US" dirty="0"/>
          </a:p>
          <a:p>
            <a:r>
              <a:rPr lang="en-US" dirty="0" smtClean="0"/>
              <a:t>Believed that churches must be kept pure from the false teachings of modernists</a:t>
            </a:r>
            <a:endParaRPr lang="en-US" dirty="0"/>
          </a:p>
        </p:txBody>
      </p:sp>
      <p:sp>
        <p:nvSpPr>
          <p:cNvPr id="5" name="Text Placeholder 4"/>
          <p:cNvSpPr>
            <a:spLocks noGrp="1"/>
          </p:cNvSpPr>
          <p:nvPr>
            <p:ph type="body" sz="quarter" idx="3"/>
          </p:nvPr>
        </p:nvSpPr>
        <p:spPr/>
        <p:txBody>
          <a:bodyPr/>
          <a:lstStyle/>
          <a:p>
            <a:r>
              <a:rPr lang="en-US" dirty="0" smtClean="0"/>
              <a:t>Modernist</a:t>
            </a:r>
            <a:endParaRPr lang="en-US" dirty="0"/>
          </a:p>
        </p:txBody>
      </p:sp>
      <p:sp>
        <p:nvSpPr>
          <p:cNvPr id="6" name="Content Placeholder 5"/>
          <p:cNvSpPr>
            <a:spLocks noGrp="1"/>
          </p:cNvSpPr>
          <p:nvPr>
            <p:ph sz="quarter" idx="4"/>
          </p:nvPr>
        </p:nvSpPr>
        <p:spPr/>
        <p:txBody>
          <a:bodyPr/>
          <a:lstStyle/>
          <a:p>
            <a:r>
              <a:rPr lang="en-US" dirty="0" smtClean="0"/>
              <a:t>Miracles and the Resurrection and Ascension of Christ are “Inspiring stories” but not true.</a:t>
            </a:r>
          </a:p>
          <a:p>
            <a:r>
              <a:rPr lang="en-US" dirty="0" smtClean="0"/>
              <a:t>Believed that Christian charity required that churches accommodate their teachings.</a:t>
            </a:r>
            <a:endParaRPr lang="en-US" dirty="0"/>
          </a:p>
        </p:txBody>
      </p:sp>
    </p:spTree>
    <p:extLst>
      <p:ext uri="{BB962C8B-B14F-4D97-AF65-F5344CB8AC3E}">
        <p14:creationId xmlns:p14="http://schemas.microsoft.com/office/powerpoint/2010/main" val="223586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Happened?</a:t>
            </a:r>
            <a:endParaRPr lang="en-US" dirty="0"/>
          </a:p>
        </p:txBody>
      </p:sp>
      <p:sp>
        <p:nvSpPr>
          <p:cNvPr id="8" name="Content Placeholder 7"/>
          <p:cNvSpPr>
            <a:spLocks noGrp="1"/>
          </p:cNvSpPr>
          <p:nvPr>
            <p:ph idx="1"/>
          </p:nvPr>
        </p:nvSpPr>
        <p:spPr/>
        <p:txBody>
          <a:bodyPr>
            <a:normAutofit lnSpcReduction="10000"/>
          </a:bodyPr>
          <a:lstStyle/>
          <a:p>
            <a:r>
              <a:rPr lang="en-US" dirty="0" smtClean="0"/>
              <a:t>Modernists and their doctrines gained control of many of the historic Protestant denominations, even though the people in the pew didn’t agree with them.</a:t>
            </a:r>
          </a:p>
          <a:p>
            <a:pPr lvl="1"/>
            <a:r>
              <a:rPr lang="en-US" dirty="0" smtClean="0"/>
              <a:t>Presbyterian</a:t>
            </a:r>
          </a:p>
          <a:p>
            <a:pPr lvl="1"/>
            <a:r>
              <a:rPr lang="en-US" dirty="0" smtClean="0"/>
              <a:t>Episcopalian</a:t>
            </a:r>
          </a:p>
          <a:p>
            <a:pPr lvl="1"/>
            <a:r>
              <a:rPr lang="en-US" dirty="0" smtClean="0"/>
              <a:t>Methodist</a:t>
            </a:r>
          </a:p>
          <a:p>
            <a:r>
              <a:rPr lang="en-US" dirty="0" smtClean="0"/>
              <a:t>Additionally, the Catholic Church has been deeply damaged by modernism.  </a:t>
            </a:r>
          </a:p>
          <a:p>
            <a:pPr lvl="1"/>
            <a:endParaRPr lang="en-US" dirty="0"/>
          </a:p>
        </p:txBody>
      </p:sp>
    </p:spTree>
    <p:extLst>
      <p:ext uri="{BB962C8B-B14F-4D97-AF65-F5344CB8AC3E}">
        <p14:creationId xmlns:p14="http://schemas.microsoft.com/office/powerpoint/2010/main" val="331364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Jazz Age</a:t>
            </a:r>
            <a:endParaRPr lang="en-US" dirty="0"/>
          </a:p>
        </p:txBody>
      </p:sp>
      <p:sp>
        <p:nvSpPr>
          <p:cNvPr id="4" name="Content Placeholder 3"/>
          <p:cNvSpPr>
            <a:spLocks noGrp="1"/>
          </p:cNvSpPr>
          <p:nvPr>
            <p:ph sz="half" idx="1"/>
          </p:nvPr>
        </p:nvSpPr>
        <p:spPr/>
        <p:txBody>
          <a:bodyPr>
            <a:normAutofit fontScale="92500"/>
          </a:bodyPr>
          <a:lstStyle/>
          <a:p>
            <a:r>
              <a:rPr lang="en-US" dirty="0" smtClean="0"/>
              <a:t>The 1920s is also known as the Jazz Age.</a:t>
            </a:r>
          </a:p>
          <a:p>
            <a:r>
              <a:rPr lang="en-US" dirty="0" smtClean="0"/>
              <a:t>Jazz symbolized the entire cultural movement</a:t>
            </a:r>
            <a:endParaRPr lang="en-US" dirty="0"/>
          </a:p>
          <a:p>
            <a:pPr lvl="1"/>
            <a:r>
              <a:rPr lang="en-US" dirty="0" smtClean="0"/>
              <a:t>An emerging African American culture</a:t>
            </a:r>
          </a:p>
          <a:p>
            <a:pPr lvl="1"/>
            <a:r>
              <a:rPr lang="en-US" dirty="0" smtClean="0"/>
              <a:t>Postwar prosperity</a:t>
            </a:r>
          </a:p>
          <a:p>
            <a:pPr lvl="1"/>
            <a:r>
              <a:rPr lang="en-US" dirty="0" smtClean="0"/>
              <a:t>Mass culture</a:t>
            </a:r>
          </a:p>
          <a:p>
            <a:pPr lvl="1"/>
            <a:r>
              <a:rPr lang="en-US" dirty="0" smtClean="0"/>
              <a:t>The abandonment of old conventions for new ones</a:t>
            </a:r>
            <a:endParaRPr lang="en-US" dirty="0"/>
          </a:p>
        </p:txBody>
      </p:sp>
      <p:pic>
        <p:nvPicPr>
          <p:cNvPr id="6" name="Content Placeholder 5" descr="coleman-hawkins-09.jpg"/>
          <p:cNvPicPr>
            <a:picLocks noGrp="1" noChangeAspect="1"/>
          </p:cNvPicPr>
          <p:nvPr>
            <p:ph sz="half" idx="2"/>
          </p:nvPr>
        </p:nvPicPr>
        <p:blipFill>
          <a:blip r:embed="rId2">
            <a:extLst>
              <a:ext uri="{28A0092B-C50C-407E-A947-70E740481C1C}">
                <a14:useLocalDpi xmlns:a14="http://schemas.microsoft.com/office/drawing/2010/main" val="0"/>
              </a:ext>
            </a:extLst>
          </a:blip>
          <a:srcRect t="-16423" b="-16423"/>
          <a:stretch>
            <a:fillRect/>
          </a:stretch>
        </p:blipFill>
        <p:spPr/>
      </p:pic>
    </p:spTree>
    <p:extLst>
      <p:ext uri="{BB962C8B-B14F-4D97-AF65-F5344CB8AC3E}">
        <p14:creationId xmlns:p14="http://schemas.microsoft.com/office/powerpoint/2010/main" val="41242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Importance of Jazz</a:t>
            </a:r>
            <a:endParaRPr lang="en-US" dirty="0"/>
          </a:p>
        </p:txBody>
      </p:sp>
      <p:sp>
        <p:nvSpPr>
          <p:cNvPr id="6" name="Content Placeholder 5"/>
          <p:cNvSpPr>
            <a:spLocks noGrp="1"/>
          </p:cNvSpPr>
          <p:nvPr>
            <p:ph idx="1"/>
          </p:nvPr>
        </p:nvSpPr>
        <p:spPr/>
        <p:txBody>
          <a:bodyPr>
            <a:normAutofit lnSpcReduction="10000"/>
          </a:bodyPr>
          <a:lstStyle/>
          <a:p>
            <a:r>
              <a:rPr lang="en-US" dirty="0" smtClean="0"/>
              <a:t>Jazz and its derivatives (blues, &amp;B, Soul, Hip-Hop, Rap</a:t>
            </a:r>
            <a:r>
              <a:rPr lang="mr-IN" dirty="0" smtClean="0"/>
              <a:t>–</a:t>
            </a:r>
            <a:r>
              <a:rPr lang="en-US" dirty="0" smtClean="0"/>
              <a:t> and country, believe it or not) is the only indigenous American form of music.</a:t>
            </a:r>
          </a:p>
          <a:p>
            <a:r>
              <a:rPr lang="en-US" dirty="0" smtClean="0"/>
              <a:t>African, European, and West Indian musical forms were combined.  Improvisation is a key element in jazz.</a:t>
            </a:r>
          </a:p>
          <a:p>
            <a:r>
              <a:rPr lang="en-US" dirty="0" smtClean="0"/>
              <a:t>Jazz transcended all cultural forms.  It arose from folk culture, made its way into mass or popular culture, and into high culture as well.</a:t>
            </a:r>
            <a:endParaRPr lang="en-US" dirty="0"/>
          </a:p>
        </p:txBody>
      </p:sp>
    </p:spTree>
    <p:extLst>
      <p:ext uri="{BB962C8B-B14F-4D97-AF65-F5344CB8AC3E}">
        <p14:creationId xmlns:p14="http://schemas.microsoft.com/office/powerpoint/2010/main" val="146102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Musical Style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Jazz and all of its varieties </a:t>
            </a:r>
            <a:r>
              <a:rPr lang="mr-IN" dirty="0" smtClean="0"/>
              <a:t>–</a:t>
            </a:r>
            <a:r>
              <a:rPr lang="en-US" dirty="0" smtClean="0"/>
              <a:t> Dixieland, ragtime, swing, blues, bebop </a:t>
            </a:r>
            <a:r>
              <a:rPr lang="mr-IN" dirty="0" smtClean="0"/>
              <a:t>–</a:t>
            </a:r>
            <a:r>
              <a:rPr lang="en-US" dirty="0" smtClean="0"/>
              <a:t> was the dominant form of popular music until the Fifties, when rock and roll began to supplant Jazz.</a:t>
            </a:r>
          </a:p>
          <a:p>
            <a:r>
              <a:rPr lang="en-US" dirty="0" smtClean="0"/>
              <a:t>Harlem quickly became the epicenter of Jazz, as well as a Black cultural movement known as the Harlem Renaissance</a:t>
            </a:r>
            <a:endParaRPr lang="en-US" dirty="0"/>
          </a:p>
        </p:txBody>
      </p:sp>
      <p:pic>
        <p:nvPicPr>
          <p:cNvPr id="5" name="Content Placeholder 4" descr="Lenoxlounge.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374661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Development of Mass Culture</a:t>
            </a:r>
            <a:endParaRPr lang="en-US" dirty="0"/>
          </a:p>
        </p:txBody>
      </p:sp>
      <p:sp>
        <p:nvSpPr>
          <p:cNvPr id="6" name="Content Placeholder 5"/>
          <p:cNvSpPr>
            <a:spLocks noGrp="1"/>
          </p:cNvSpPr>
          <p:nvPr>
            <p:ph idx="1"/>
          </p:nvPr>
        </p:nvSpPr>
        <p:spPr/>
        <p:txBody>
          <a:bodyPr/>
          <a:lstStyle/>
          <a:p>
            <a:r>
              <a:rPr lang="en-US" dirty="0" smtClean="0"/>
              <a:t>Postwar prosperity and technological developments brought about a new, mass culture in America.</a:t>
            </a:r>
          </a:p>
          <a:p>
            <a:pPr lvl="1"/>
            <a:r>
              <a:rPr lang="en-US" dirty="0" smtClean="0"/>
              <a:t>Radio</a:t>
            </a:r>
          </a:p>
          <a:p>
            <a:pPr lvl="1"/>
            <a:r>
              <a:rPr lang="en-US" dirty="0" smtClean="0"/>
              <a:t>Movies </a:t>
            </a:r>
          </a:p>
          <a:p>
            <a:pPr lvl="1"/>
            <a:r>
              <a:rPr lang="en-US" dirty="0" smtClean="0"/>
              <a:t>College and Professional Sports </a:t>
            </a:r>
          </a:p>
          <a:p>
            <a:pPr lvl="1"/>
            <a:r>
              <a:rPr lang="en-US" dirty="0" smtClean="0"/>
              <a:t>Automobiles</a:t>
            </a:r>
          </a:p>
          <a:p>
            <a:pPr lvl="1"/>
            <a:r>
              <a:rPr lang="en-US" dirty="0" smtClean="0"/>
              <a:t>Record players</a:t>
            </a:r>
            <a:endParaRPr lang="en-US" dirty="0"/>
          </a:p>
        </p:txBody>
      </p:sp>
    </p:spTree>
    <p:extLst>
      <p:ext uri="{BB962C8B-B14F-4D97-AF65-F5344CB8AC3E}">
        <p14:creationId xmlns:p14="http://schemas.microsoft.com/office/powerpoint/2010/main" val="148274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Mass Culture?</a:t>
            </a:r>
            <a:endParaRPr lang="en-US" dirty="0"/>
          </a:p>
        </p:txBody>
      </p:sp>
      <p:sp>
        <p:nvSpPr>
          <p:cNvPr id="3" name="Content Placeholder 2"/>
          <p:cNvSpPr>
            <a:spLocks noGrp="1"/>
          </p:cNvSpPr>
          <p:nvPr>
            <p:ph idx="1"/>
          </p:nvPr>
        </p:nvSpPr>
        <p:spPr/>
        <p:txBody>
          <a:bodyPr>
            <a:normAutofit lnSpcReduction="10000"/>
          </a:bodyPr>
          <a:lstStyle/>
          <a:p>
            <a:r>
              <a:rPr lang="en-US" dirty="0" smtClean="0"/>
              <a:t>Before the 1920s, if you wanted music, you would have to make your own music or go to a church, club, or concert hall.</a:t>
            </a:r>
          </a:p>
          <a:p>
            <a:r>
              <a:rPr lang="en-US" dirty="0" smtClean="0"/>
              <a:t>Radio and phonograph records made professionally performed music accessible to almost everyone.</a:t>
            </a:r>
          </a:p>
          <a:p>
            <a:r>
              <a:rPr lang="en-US" dirty="0" smtClean="0"/>
              <a:t>The mass communication of print and radio also helped recording artists to create national followings.</a:t>
            </a:r>
            <a:endParaRPr lang="en-US" dirty="0"/>
          </a:p>
        </p:txBody>
      </p:sp>
    </p:spTree>
    <p:extLst>
      <p:ext uri="{BB962C8B-B14F-4D97-AF65-F5344CB8AC3E}">
        <p14:creationId xmlns:p14="http://schemas.microsoft.com/office/powerpoint/2010/main" val="277102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Sports</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Baseball became the American pastime in the 20s.  The New York Yankees won the American League every year during the 20s and the World Series three times.  Babe Ruth set the seasonal home run record in 1927 with 60 home runs.  During his career, he hit 714 home runs.</a:t>
            </a:r>
            <a:endParaRPr lang="en-US" dirty="0"/>
          </a:p>
        </p:txBody>
      </p:sp>
      <p:pic>
        <p:nvPicPr>
          <p:cNvPr id="6" name="Content Placeholder 5" descr="333841-07e9f12731c224a9ed2e3ef7d68f219c.jpg"/>
          <p:cNvPicPr>
            <a:picLocks noGrp="1" noChangeAspect="1"/>
          </p:cNvPicPr>
          <p:nvPr>
            <p:ph sz="half" idx="2"/>
          </p:nvPr>
        </p:nvPicPr>
        <p:blipFill>
          <a:blip r:embed="rId2">
            <a:extLst>
              <a:ext uri="{28A0092B-C50C-407E-A947-70E740481C1C}">
                <a14:useLocalDpi xmlns:a14="http://schemas.microsoft.com/office/drawing/2010/main" val="0"/>
              </a:ext>
            </a:extLst>
          </a:blip>
          <a:srcRect l="-11675" r="-11675"/>
          <a:stretch>
            <a:fillRect/>
          </a:stretch>
        </p:blipFill>
        <p:spPr/>
      </p:pic>
    </p:spTree>
    <p:extLst>
      <p:ext uri="{BB962C8B-B14F-4D97-AF65-F5344CB8AC3E}">
        <p14:creationId xmlns:p14="http://schemas.microsoft.com/office/powerpoint/2010/main" val="288993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Football</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Although professional football would not establish itself as a leading form of entertainment until the 1960s, college football gained a nationwide following in the 20s.  Notre Dame and Army were the two perennial powers at this time.</a:t>
            </a:r>
            <a:endParaRPr lang="en-US" dirty="0"/>
          </a:p>
        </p:txBody>
      </p:sp>
      <p:pic>
        <p:nvPicPr>
          <p:cNvPr id="7" name="Content Placeholder 6" descr="dscf5860-1.jpg"/>
          <p:cNvPicPr>
            <a:picLocks noGrp="1" noChangeAspect="1"/>
          </p:cNvPicPr>
          <p:nvPr>
            <p:ph sz="half" idx="2"/>
          </p:nvPr>
        </p:nvPicPr>
        <p:blipFill>
          <a:blip r:embed="rId2">
            <a:extLst>
              <a:ext uri="{28A0092B-C50C-407E-A947-70E740481C1C}">
                <a14:useLocalDpi xmlns:a14="http://schemas.microsoft.com/office/drawing/2010/main" val="0"/>
              </a:ext>
            </a:extLst>
          </a:blip>
          <a:srcRect l="-9488" r="-9488"/>
          <a:stretch>
            <a:fillRect/>
          </a:stretch>
        </p:blipFill>
        <p:spPr/>
      </p:pic>
    </p:spTree>
    <p:extLst>
      <p:ext uri="{BB962C8B-B14F-4D97-AF65-F5344CB8AC3E}">
        <p14:creationId xmlns:p14="http://schemas.microsoft.com/office/powerpoint/2010/main" val="119216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Literature</a:t>
            </a:r>
            <a:endParaRPr lang="en-US" dirty="0"/>
          </a:p>
        </p:txBody>
      </p:sp>
      <p:sp>
        <p:nvSpPr>
          <p:cNvPr id="3" name="Content Placeholder 2"/>
          <p:cNvSpPr>
            <a:spLocks noGrp="1"/>
          </p:cNvSpPr>
          <p:nvPr>
            <p:ph idx="1"/>
          </p:nvPr>
        </p:nvSpPr>
        <p:spPr/>
        <p:txBody>
          <a:bodyPr/>
          <a:lstStyle/>
          <a:p>
            <a:r>
              <a:rPr lang="en-US" dirty="0" smtClean="0"/>
              <a:t>Artistically, the 1920s was known as “the lost generation” (African-American writing was not so </a:t>
            </a:r>
            <a:r>
              <a:rPr lang="mr-IN" dirty="0" smtClean="0"/>
              <a:t>–</a:t>
            </a:r>
            <a:r>
              <a:rPr lang="en-US" dirty="0" smtClean="0"/>
              <a:t> it tended to be upbeat about new possibilities).  The phrase “lost generation expresses the disillusionment of those who went to the war to make the world “safe for democracy” and found it anything but a heroic quest.</a:t>
            </a:r>
            <a:endParaRPr lang="en-US" dirty="0"/>
          </a:p>
        </p:txBody>
      </p:sp>
    </p:spTree>
    <p:extLst>
      <p:ext uri="{BB962C8B-B14F-4D97-AF65-F5344CB8AC3E}">
        <p14:creationId xmlns:p14="http://schemas.microsoft.com/office/powerpoint/2010/main" val="305415352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1288</TotalTime>
  <Words>897</Words>
  <Application>Microsoft Macintosh PowerPoint</Application>
  <PresentationFormat>On-screen Show (4:3)</PresentationFormat>
  <Paragraphs>80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Black</vt:lpstr>
      <vt:lpstr>The Roaring Twenties</vt:lpstr>
      <vt:lpstr>The Jazz Age</vt:lpstr>
      <vt:lpstr>The Importance of Jazz</vt:lpstr>
      <vt:lpstr>Dominant Musical Style</vt:lpstr>
      <vt:lpstr>Development of Mass Culture</vt:lpstr>
      <vt:lpstr>Why Mass Culture?</vt:lpstr>
      <vt:lpstr>Professional Sports</vt:lpstr>
      <vt:lpstr>College Football</vt:lpstr>
      <vt:lpstr>Changes in Literature</vt:lpstr>
      <vt:lpstr>Writers</vt:lpstr>
      <vt:lpstr>Prohibition</vt:lpstr>
      <vt:lpstr>Political Trends</vt:lpstr>
      <vt:lpstr>Political Trends</vt:lpstr>
      <vt:lpstr>Ku Klux Klan causes</vt:lpstr>
      <vt:lpstr>Fundamentalist/Modernist Controversy</vt:lpstr>
      <vt:lpstr>Fundamentalist/Modernist</vt:lpstr>
      <vt:lpstr>Fundamentalist/Modernist</vt:lpstr>
      <vt:lpstr>What Happened?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Roaring Twenties</dc:title>
  <dc:creator>Daniel Clay</dc:creator>
  <cp:lastModifiedBy>Daniel Clay</cp:lastModifiedBy>
  <cp:revision>9</cp:revision>
  <dcterms:created xsi:type="dcterms:W3CDTF">2017-03-15T21:48:24Z</dcterms:created>
  <dcterms:modified xsi:type="dcterms:W3CDTF">2017-03-16T19:16:24Z</dcterms:modified>
</cp:coreProperties>
</file>