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75" r:id="rId7"/>
    <p:sldId id="276" r:id="rId8"/>
    <p:sldId id="277" r:id="rId9"/>
    <p:sldId id="278"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207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9965BD-AE0E-D44D-9696-C366C974AC6D}" type="datetimeFigureOut">
              <a:rPr lang="en-US" smtClean="0"/>
              <a:t>4/8/17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965BD-AE0E-D44D-9696-C366C974AC6D}" type="datetimeFigureOut">
              <a:rPr lang="en-US" smtClean="0"/>
              <a:t>4/8/17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965BD-AE0E-D44D-9696-C366C974AC6D}" type="datetimeFigureOut">
              <a:rPr lang="en-US" smtClean="0"/>
              <a:t>4/8/17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965BD-AE0E-D44D-9696-C366C974AC6D}" type="datetimeFigureOut">
              <a:rPr lang="en-US" smtClean="0"/>
              <a:t>4/8/17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965BD-AE0E-D44D-9696-C366C974AC6D}" type="datetimeFigureOut">
              <a:rPr lang="en-US" smtClean="0"/>
              <a:t>4/8/17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9965BD-AE0E-D44D-9696-C366C974AC6D}" type="datetimeFigureOut">
              <a:rPr lang="en-US" smtClean="0"/>
              <a:t>4/8/17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9965BD-AE0E-D44D-9696-C366C974AC6D}" type="datetimeFigureOut">
              <a:rPr lang="en-US" smtClean="0"/>
              <a:t>4/8/17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9965BD-AE0E-D44D-9696-C366C974AC6D}" type="datetimeFigureOut">
              <a:rPr lang="en-US" smtClean="0"/>
              <a:t>4/8/17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965BD-AE0E-D44D-9696-C366C974AC6D}" type="datetimeFigureOut">
              <a:rPr lang="en-US" smtClean="0"/>
              <a:t>4/8/17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9965BD-AE0E-D44D-9696-C366C974AC6D}" type="datetimeFigureOut">
              <a:rPr lang="en-US" smtClean="0"/>
              <a:t>4/8/17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9965BD-AE0E-D44D-9696-C366C974AC6D}" type="datetimeFigureOut">
              <a:rPr lang="en-US" smtClean="0"/>
              <a:t>4/8/17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DBC85-44F0-404F-A4A4-A329F1F18714}"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965BD-AE0E-D44D-9696-C366C974AC6D}" type="datetimeFigureOut">
              <a:rPr lang="en-US" smtClean="0"/>
              <a:t>4/8/17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DBC85-44F0-404F-A4A4-A329F1F18714}"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Fifties</a:t>
            </a:r>
            <a:endParaRPr lang="en-US" dirty="0"/>
          </a:p>
        </p:txBody>
      </p:sp>
      <p:sp>
        <p:nvSpPr>
          <p:cNvPr id="3" name="Subtitle 2"/>
          <p:cNvSpPr>
            <a:spLocks noGrp="1"/>
          </p:cNvSpPr>
          <p:nvPr>
            <p:ph type="subTitle" idx="1"/>
          </p:nvPr>
        </p:nvSpPr>
        <p:spPr/>
        <p:txBody>
          <a:bodyPr/>
          <a:lstStyle/>
          <a:p>
            <a:r>
              <a:rPr lang="en-US" dirty="0" smtClean="0"/>
              <a:t>Baby Boom</a:t>
            </a:r>
          </a:p>
          <a:p>
            <a:r>
              <a:rPr lang="en-US" dirty="0" smtClean="0"/>
              <a:t>Consumer Society</a:t>
            </a:r>
          </a:p>
          <a:p>
            <a:r>
              <a:rPr lang="en-US" dirty="0" smtClean="0"/>
              <a:t>Women at Work</a:t>
            </a:r>
            <a:endParaRPr lang="en-US" dirty="0"/>
          </a:p>
        </p:txBody>
      </p:sp>
    </p:spTree>
    <p:extLst>
      <p:ext uri="{BB962C8B-B14F-4D97-AF65-F5344CB8AC3E}">
        <p14:creationId xmlns:p14="http://schemas.microsoft.com/office/powerpoint/2010/main" val="3677744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Television Takes Over</a:t>
            </a:r>
            <a:endParaRPr lang="en-US" dirty="0"/>
          </a:p>
        </p:txBody>
      </p:sp>
      <p:sp>
        <p:nvSpPr>
          <p:cNvPr id="4" name="Content Placeholder 3"/>
          <p:cNvSpPr>
            <a:spLocks noGrp="1"/>
          </p:cNvSpPr>
          <p:nvPr>
            <p:ph sz="half" idx="1"/>
          </p:nvPr>
        </p:nvSpPr>
        <p:spPr/>
        <p:txBody>
          <a:bodyPr>
            <a:normAutofit fontScale="92500" lnSpcReduction="20000"/>
          </a:bodyPr>
          <a:lstStyle/>
          <a:p>
            <a:r>
              <a:rPr lang="en-US" dirty="0" smtClean="0"/>
              <a:t>In the Fifties, television becomes the dominant media over radio and movies.  </a:t>
            </a:r>
          </a:p>
          <a:p>
            <a:r>
              <a:rPr lang="en-US" dirty="0" smtClean="0"/>
              <a:t>By 1960, 90 % of Americans had TVs</a:t>
            </a:r>
          </a:p>
          <a:p>
            <a:r>
              <a:rPr lang="en-US" dirty="0" smtClean="0"/>
              <a:t>Some of the most-watched programs were:</a:t>
            </a:r>
          </a:p>
          <a:p>
            <a:pPr lvl="1"/>
            <a:r>
              <a:rPr lang="en-US" i="1" dirty="0" smtClean="0"/>
              <a:t>Father Knows Best</a:t>
            </a:r>
          </a:p>
          <a:p>
            <a:pPr lvl="1"/>
            <a:r>
              <a:rPr lang="en-US" i="1" dirty="0" smtClean="0"/>
              <a:t>Leave It To Beaver</a:t>
            </a:r>
          </a:p>
          <a:p>
            <a:pPr lvl="1"/>
            <a:r>
              <a:rPr lang="en-US" i="1" dirty="0" smtClean="0"/>
              <a:t>I Love Lucy</a:t>
            </a:r>
          </a:p>
          <a:p>
            <a:pPr lvl="1"/>
            <a:r>
              <a:rPr lang="en-US" i="1" dirty="0" smtClean="0"/>
              <a:t>The Honeymooners</a:t>
            </a:r>
            <a:endParaRPr lang="en-US" i="1" dirty="0"/>
          </a:p>
        </p:txBody>
      </p:sp>
      <p:pic>
        <p:nvPicPr>
          <p:cNvPr id="6" name="Content Placeholder 5" descr="ad_tv.png"/>
          <p:cNvPicPr>
            <a:picLocks noGrp="1" noChangeAspect="1"/>
          </p:cNvPicPr>
          <p:nvPr>
            <p:ph sz="half" idx="2"/>
          </p:nvPr>
        </p:nvPicPr>
        <p:blipFill>
          <a:blip r:embed="rId2">
            <a:extLst>
              <a:ext uri="{28A0092B-C50C-407E-A947-70E740481C1C}">
                <a14:useLocalDpi xmlns:a14="http://schemas.microsoft.com/office/drawing/2010/main" val="0"/>
              </a:ext>
            </a:extLst>
          </a:blip>
          <a:srcRect t="-42026" b="-42026"/>
          <a:stretch>
            <a:fillRect/>
          </a:stretch>
        </p:blipFill>
        <p:spPr/>
      </p:pic>
    </p:spTree>
    <p:extLst>
      <p:ext uri="{BB962C8B-B14F-4D97-AF65-F5344CB8AC3E}">
        <p14:creationId xmlns:p14="http://schemas.microsoft.com/office/powerpoint/2010/main" val="2338054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Shopping</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For the first time, shopping becomes a leisure activity.</a:t>
            </a:r>
          </a:p>
          <a:p>
            <a:r>
              <a:rPr lang="en-US" dirty="0" smtClean="0"/>
              <a:t>The first shopping malls were built during this period.  </a:t>
            </a:r>
          </a:p>
          <a:p>
            <a:r>
              <a:rPr lang="en-US" dirty="0" smtClean="0"/>
              <a:t>Number of shopping malls:</a:t>
            </a:r>
          </a:p>
          <a:p>
            <a:pPr lvl="1"/>
            <a:r>
              <a:rPr lang="en-US" dirty="0" smtClean="0"/>
              <a:t>1945:  8</a:t>
            </a:r>
          </a:p>
          <a:p>
            <a:pPr lvl="1"/>
            <a:r>
              <a:rPr lang="en-US" dirty="0" smtClean="0"/>
              <a:t>1960:  4,000 +</a:t>
            </a:r>
            <a:endParaRPr lang="en-US" dirty="0"/>
          </a:p>
        </p:txBody>
      </p:sp>
      <p:pic>
        <p:nvPicPr>
          <p:cNvPr id="5" name="Content Placeholder 4" descr="lulea-shopping-1959-1000x705.jpg"/>
          <p:cNvPicPr>
            <a:picLocks noGrp="1" noChangeAspect="1"/>
          </p:cNvPicPr>
          <p:nvPr>
            <p:ph sz="half" idx="2"/>
          </p:nvPr>
        </p:nvPicPr>
        <p:blipFill>
          <a:blip r:embed="rId2">
            <a:extLst>
              <a:ext uri="{28A0092B-C50C-407E-A947-70E740481C1C}">
                <a14:useLocalDpi xmlns:a14="http://schemas.microsoft.com/office/drawing/2010/main" val="0"/>
              </a:ext>
            </a:extLst>
          </a:blip>
          <a:srcRect l="18546" r="18546"/>
          <a:stretch>
            <a:fillRect/>
          </a:stretch>
        </p:blipFill>
        <p:spPr/>
      </p:pic>
    </p:spTree>
    <p:extLst>
      <p:ext uri="{BB962C8B-B14F-4D97-AF65-F5344CB8AC3E}">
        <p14:creationId xmlns:p14="http://schemas.microsoft.com/office/powerpoint/2010/main" val="231881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Cards</a:t>
            </a:r>
            <a:endParaRPr lang="en-US" dirty="0"/>
          </a:p>
        </p:txBody>
      </p:sp>
      <p:sp>
        <p:nvSpPr>
          <p:cNvPr id="3" name="Content Placeholder 2"/>
          <p:cNvSpPr>
            <a:spLocks noGrp="1"/>
          </p:cNvSpPr>
          <p:nvPr>
            <p:ph sz="half" idx="1"/>
          </p:nvPr>
        </p:nvSpPr>
        <p:spPr/>
        <p:txBody>
          <a:bodyPr/>
          <a:lstStyle/>
          <a:p>
            <a:r>
              <a:rPr lang="en-US" dirty="0" smtClean="0"/>
              <a:t>To facilitate shopping, credit cards were introduced.</a:t>
            </a:r>
          </a:p>
          <a:p>
            <a:r>
              <a:rPr lang="en-US" dirty="0" smtClean="0"/>
              <a:t>By 1965, over a million people had one.</a:t>
            </a:r>
          </a:p>
          <a:p>
            <a:r>
              <a:rPr lang="en-US" dirty="0" smtClean="0"/>
              <a:t>People began to use credit card debt for consumer purchases</a:t>
            </a:r>
            <a:endParaRPr lang="en-US" dirty="0"/>
          </a:p>
        </p:txBody>
      </p:sp>
      <p:pic>
        <p:nvPicPr>
          <p:cNvPr id="5" name="Content Placeholder 4" descr="video.yahoofinance.com@de6bc0fd-8088-3fc0-a070-02e1a0381fa9_FULL.jpg"/>
          <p:cNvPicPr>
            <a:picLocks noGrp="1" noChangeAspect="1"/>
          </p:cNvPicPr>
          <p:nvPr>
            <p:ph sz="half" idx="2"/>
          </p:nvPr>
        </p:nvPicPr>
        <p:blipFill>
          <a:blip r:embed="rId2">
            <a:extLst>
              <a:ext uri="{28A0092B-C50C-407E-A947-70E740481C1C}">
                <a14:useLocalDpi xmlns:a14="http://schemas.microsoft.com/office/drawing/2010/main" val="0"/>
              </a:ext>
            </a:extLst>
          </a:blip>
          <a:srcRect l="23230" r="23230"/>
          <a:stretch>
            <a:fillRect/>
          </a:stretch>
        </p:blipFill>
        <p:spPr/>
      </p:pic>
    </p:spTree>
    <p:extLst>
      <p:ext uri="{BB962C8B-B14F-4D97-AF65-F5344CB8AC3E}">
        <p14:creationId xmlns:p14="http://schemas.microsoft.com/office/powerpoint/2010/main" val="2613808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Rock n’ Roll</a:t>
            </a:r>
            <a:endParaRPr lang="en-US" dirty="0"/>
          </a:p>
        </p:txBody>
      </p:sp>
      <p:sp>
        <p:nvSpPr>
          <p:cNvPr id="3" name="Content Placeholder 2"/>
          <p:cNvSpPr>
            <a:spLocks noGrp="1"/>
          </p:cNvSpPr>
          <p:nvPr>
            <p:ph sz="half" idx="1"/>
          </p:nvPr>
        </p:nvSpPr>
        <p:spPr/>
        <p:txBody>
          <a:bodyPr/>
          <a:lstStyle/>
          <a:p>
            <a:r>
              <a:rPr lang="en-US" dirty="0" smtClean="0"/>
              <a:t>Along with television, rock n’ roll came into its own.  As an offshoot of jazz, blues, and country, its beat, emphasis on guitar, and its rejection of tradition made it popular with young people and despised by older people.</a:t>
            </a:r>
            <a:endParaRPr lang="en-US" dirty="0"/>
          </a:p>
        </p:txBody>
      </p:sp>
      <p:pic>
        <p:nvPicPr>
          <p:cNvPr id="5" name="Content Placeholder 4" descr="Annex - Presley, Elvis (King Creole)_10.jpg"/>
          <p:cNvPicPr>
            <a:picLocks noGrp="1" noChangeAspect="1"/>
          </p:cNvPicPr>
          <p:nvPr>
            <p:ph sz="half" idx="2"/>
          </p:nvPr>
        </p:nvPicPr>
        <p:blipFill>
          <a:blip r:embed="rId2">
            <a:extLst>
              <a:ext uri="{28A0092B-C50C-407E-A947-70E740481C1C}">
                <a14:useLocalDpi xmlns:a14="http://schemas.microsoft.com/office/drawing/2010/main" val="0"/>
              </a:ext>
            </a:extLst>
          </a:blip>
          <a:srcRect t="4092" b="4092"/>
          <a:stretch>
            <a:fillRect/>
          </a:stretch>
        </p:blipFill>
        <p:spPr/>
      </p:pic>
    </p:spTree>
    <p:extLst>
      <p:ext uri="{BB962C8B-B14F-4D97-AF65-F5344CB8AC3E}">
        <p14:creationId xmlns:p14="http://schemas.microsoft.com/office/powerpoint/2010/main" val="406809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Rock n’ Roll</a:t>
            </a:r>
            <a:endParaRPr lang="en-US" dirty="0"/>
          </a:p>
        </p:txBody>
      </p:sp>
      <p:sp>
        <p:nvSpPr>
          <p:cNvPr id="3" name="Content Placeholder 2"/>
          <p:cNvSpPr>
            <a:spLocks noGrp="1"/>
          </p:cNvSpPr>
          <p:nvPr>
            <p:ph sz="half" idx="1"/>
          </p:nvPr>
        </p:nvSpPr>
        <p:spPr/>
        <p:txBody>
          <a:bodyPr/>
          <a:lstStyle/>
          <a:p>
            <a:r>
              <a:rPr lang="en-US" dirty="0" smtClean="0"/>
              <a:t>Some of the pioneer rock n’ rollers were:</a:t>
            </a:r>
          </a:p>
          <a:p>
            <a:pPr lvl="1"/>
            <a:r>
              <a:rPr lang="en-US" dirty="0" smtClean="0"/>
              <a:t>Buddy Holly</a:t>
            </a:r>
          </a:p>
          <a:p>
            <a:pPr lvl="1"/>
            <a:r>
              <a:rPr lang="en-US" dirty="0" smtClean="0"/>
              <a:t>Elvis Pressley</a:t>
            </a:r>
          </a:p>
          <a:p>
            <a:pPr lvl="1"/>
            <a:r>
              <a:rPr lang="en-US" dirty="0" smtClean="0"/>
              <a:t>Chuck Berry</a:t>
            </a:r>
          </a:p>
          <a:p>
            <a:pPr lvl="1"/>
            <a:r>
              <a:rPr lang="en-US" dirty="0" smtClean="0"/>
              <a:t>Jerry Lee Lewis</a:t>
            </a:r>
          </a:p>
          <a:p>
            <a:pPr lvl="1"/>
            <a:r>
              <a:rPr lang="en-US" dirty="0" smtClean="0"/>
              <a:t>Fats </a:t>
            </a:r>
            <a:r>
              <a:rPr lang="en-US" dirty="0" smtClean="0"/>
              <a:t>Domino</a:t>
            </a:r>
          </a:p>
          <a:p>
            <a:pPr lvl="1"/>
            <a:r>
              <a:rPr lang="en-US" dirty="0" smtClean="0"/>
              <a:t>The </a:t>
            </a:r>
            <a:r>
              <a:rPr lang="en-US" dirty="0" err="1" smtClean="0"/>
              <a:t>Isley</a:t>
            </a:r>
            <a:r>
              <a:rPr lang="en-US" smtClean="0"/>
              <a:t> Brothers</a:t>
            </a:r>
            <a:endParaRPr lang="en-US" dirty="0"/>
          </a:p>
        </p:txBody>
      </p:sp>
      <p:pic>
        <p:nvPicPr>
          <p:cNvPr id="5" name="Content Placeholder 4" descr="Buddy-Holly-GQ-16Jul15_getty_b.jpg"/>
          <p:cNvPicPr>
            <a:picLocks noGrp="1" noChangeAspect="1"/>
          </p:cNvPicPr>
          <p:nvPr>
            <p:ph sz="half" idx="2"/>
          </p:nvPr>
        </p:nvPicPr>
        <p:blipFill>
          <a:blip r:embed="rId2">
            <a:extLst>
              <a:ext uri="{28A0092B-C50C-407E-A947-70E740481C1C}">
                <a14:useLocalDpi xmlns:a14="http://schemas.microsoft.com/office/drawing/2010/main" val="0"/>
              </a:ext>
            </a:extLst>
          </a:blip>
          <a:srcRect l="-16924" r="-16924"/>
          <a:stretch>
            <a:fillRect/>
          </a:stretch>
        </p:blipFill>
        <p:spPr/>
      </p:pic>
    </p:spTree>
    <p:extLst>
      <p:ext uri="{BB962C8B-B14F-4D97-AF65-F5344CB8AC3E}">
        <p14:creationId xmlns:p14="http://schemas.microsoft.com/office/powerpoint/2010/main" val="2706230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Baby Boom</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1946-1964 is known as the Baby Boom.  Returning soldiers became new fathers, which created a massive rise in the birth rate.</a:t>
            </a:r>
          </a:p>
          <a:p>
            <a:r>
              <a:rPr lang="en-US" dirty="0" smtClean="0"/>
              <a:t>Between 1946-1964, America’s population increased almost 30 percent.</a:t>
            </a:r>
          </a:p>
          <a:p>
            <a:endParaRPr lang="en-US" dirty="0"/>
          </a:p>
        </p:txBody>
      </p:sp>
      <p:pic>
        <p:nvPicPr>
          <p:cNvPr id="5" name="Content Placeholder 4" descr="1361378278.jpg"/>
          <p:cNvPicPr>
            <a:picLocks noGrp="1" noChangeAspect="1"/>
          </p:cNvPicPr>
          <p:nvPr>
            <p:ph sz="half" idx="2"/>
          </p:nvPr>
        </p:nvPicPr>
        <p:blipFill>
          <a:blip r:embed="rId2">
            <a:extLst>
              <a:ext uri="{28A0092B-C50C-407E-A947-70E740481C1C}">
                <a14:useLocalDpi xmlns:a14="http://schemas.microsoft.com/office/drawing/2010/main" val="0"/>
              </a:ext>
            </a:extLst>
          </a:blip>
          <a:srcRect l="24911" r="24911"/>
          <a:stretch>
            <a:fillRect/>
          </a:stretch>
        </p:blipFill>
        <p:spPr/>
      </p:pic>
    </p:spTree>
    <p:extLst>
      <p:ext uri="{BB962C8B-B14F-4D97-AF65-F5344CB8AC3E}">
        <p14:creationId xmlns:p14="http://schemas.microsoft.com/office/powerpoint/2010/main" val="3893682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in the Workplace</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During the war, many women who may have been stay-at-home moms went into the workplace out of personal and patriotic necessity.</a:t>
            </a:r>
          </a:p>
          <a:p>
            <a:r>
              <a:rPr lang="en-US" dirty="0" smtClean="0"/>
              <a:t>Women continued in the workplace after the war, and many more women went into the workplace.</a:t>
            </a:r>
          </a:p>
          <a:p>
            <a:r>
              <a:rPr lang="en-US" dirty="0" smtClean="0"/>
              <a:t>By 1970, 41 percent of married women were in the workplace. In 1998, it was 68 percent.</a:t>
            </a:r>
          </a:p>
          <a:p>
            <a:endParaRPr lang="en-US" dirty="0"/>
          </a:p>
        </p:txBody>
      </p:sp>
      <p:pic>
        <p:nvPicPr>
          <p:cNvPr id="5" name="Content Placeholder 4" descr="rosie_the_riveter_we_can_do_it_postcards_package.jpg"/>
          <p:cNvPicPr>
            <a:picLocks noGrp="1" noChangeAspect="1"/>
          </p:cNvPicPr>
          <p:nvPr>
            <p:ph sz="half" idx="2"/>
          </p:nvPr>
        </p:nvPicPr>
        <p:blipFill>
          <a:blip r:embed="rId2">
            <a:extLst>
              <a:ext uri="{28A0092B-C50C-407E-A947-70E740481C1C}">
                <a14:useLocalDpi xmlns:a14="http://schemas.microsoft.com/office/drawing/2010/main" val="0"/>
              </a:ext>
            </a:extLst>
          </a:blip>
          <a:srcRect l="5384" r="5384"/>
          <a:stretch>
            <a:fillRect/>
          </a:stretch>
        </p:blipFill>
        <p:spPr/>
      </p:pic>
    </p:spTree>
    <p:extLst>
      <p:ext uri="{BB962C8B-B14F-4D97-AF65-F5344CB8AC3E}">
        <p14:creationId xmlns:p14="http://schemas.microsoft.com/office/powerpoint/2010/main" val="2930121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Space Race</a:t>
            </a:r>
            <a:endParaRPr lang="en-US" dirty="0"/>
          </a:p>
        </p:txBody>
      </p:sp>
      <p:sp>
        <p:nvSpPr>
          <p:cNvPr id="5" name="Content Placeholder 4"/>
          <p:cNvSpPr>
            <a:spLocks noGrp="1"/>
          </p:cNvSpPr>
          <p:nvPr>
            <p:ph idx="1"/>
          </p:nvPr>
        </p:nvSpPr>
        <p:spPr/>
        <p:txBody>
          <a:bodyPr>
            <a:normAutofit lnSpcReduction="10000"/>
          </a:bodyPr>
          <a:lstStyle/>
          <a:p>
            <a:r>
              <a:rPr lang="en-US" dirty="0" smtClean="0"/>
              <a:t>As an offshoot of the Cold War, the Space Race came into being in 1957.</a:t>
            </a:r>
          </a:p>
          <a:p>
            <a:r>
              <a:rPr lang="en-US" dirty="0" smtClean="0"/>
              <a:t>On October 4, 1957, Soviet scientists shocked the world by sending a 184 pound unmanned space craft called Sputnik I into orbit around the world.</a:t>
            </a:r>
          </a:p>
          <a:p>
            <a:r>
              <a:rPr lang="en-US" dirty="0" smtClean="0"/>
              <a:t>A month later, they send a larger satellite, Sputnik 2, a 1,184 pound space craft with a dog in it.  </a:t>
            </a:r>
            <a:endParaRPr lang="en-US" dirty="0"/>
          </a:p>
        </p:txBody>
      </p:sp>
    </p:spTree>
    <p:extLst>
      <p:ext uri="{BB962C8B-B14F-4D97-AF65-F5344CB8AC3E}">
        <p14:creationId xmlns:p14="http://schemas.microsoft.com/office/powerpoint/2010/main" val="1378865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Space Race</a:t>
            </a:r>
            <a:endParaRPr lang="en-US" dirty="0"/>
          </a:p>
        </p:txBody>
      </p:sp>
      <p:sp>
        <p:nvSpPr>
          <p:cNvPr id="4" name="Content Placeholder 3"/>
          <p:cNvSpPr>
            <a:spLocks noGrp="1"/>
          </p:cNvSpPr>
          <p:nvPr>
            <p:ph sz="half" idx="1"/>
          </p:nvPr>
        </p:nvSpPr>
        <p:spPr/>
        <p:txBody>
          <a:bodyPr>
            <a:normAutofit fontScale="92500" lnSpcReduction="10000"/>
          </a:bodyPr>
          <a:lstStyle/>
          <a:p>
            <a:r>
              <a:rPr lang="en-US" dirty="0" smtClean="0"/>
              <a:t>Sputnik gave many Americans the belief that the Soviet Union had passed America in technology.</a:t>
            </a:r>
          </a:p>
          <a:p>
            <a:r>
              <a:rPr lang="en-US" dirty="0" smtClean="0"/>
              <a:t>The military implications of this were staggering.  If the Soviets could launch a rocket into space, they could launch ICBMs at the US.</a:t>
            </a:r>
            <a:endParaRPr lang="en-US" dirty="0"/>
          </a:p>
        </p:txBody>
      </p:sp>
      <p:pic>
        <p:nvPicPr>
          <p:cNvPr id="6" name="Content Placeholder 5" descr="Full111351_986d96066005cf0c3a83456c46dab95f.jpg"/>
          <p:cNvPicPr>
            <a:picLocks noGrp="1" noChangeAspect="1"/>
          </p:cNvPicPr>
          <p:nvPr>
            <p:ph sz="half" idx="2"/>
          </p:nvPr>
        </p:nvPicPr>
        <p:blipFill>
          <a:blip r:embed="rId2">
            <a:extLst>
              <a:ext uri="{28A0092B-C50C-407E-A947-70E740481C1C}">
                <a14:useLocalDpi xmlns:a14="http://schemas.microsoft.com/office/drawing/2010/main" val="0"/>
              </a:ext>
            </a:extLst>
          </a:blip>
          <a:srcRect t="-6034" b="-6034"/>
          <a:stretch>
            <a:fillRect/>
          </a:stretch>
        </p:blipFill>
        <p:spPr/>
      </p:pic>
    </p:spTree>
    <p:extLst>
      <p:ext uri="{BB962C8B-B14F-4D97-AF65-F5344CB8AC3E}">
        <p14:creationId xmlns:p14="http://schemas.microsoft.com/office/powerpoint/2010/main" val="420108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Space Race</a:t>
            </a:r>
            <a:endParaRPr lang="en-US" dirty="0"/>
          </a:p>
        </p:txBody>
      </p:sp>
      <p:sp>
        <p:nvSpPr>
          <p:cNvPr id="3" name="Content Placeholder 2"/>
          <p:cNvSpPr>
            <a:spLocks noGrp="1"/>
          </p:cNvSpPr>
          <p:nvPr>
            <p:ph idx="1"/>
          </p:nvPr>
        </p:nvSpPr>
        <p:spPr/>
        <p:txBody>
          <a:bodyPr>
            <a:noAutofit/>
          </a:bodyPr>
          <a:lstStyle/>
          <a:p>
            <a:r>
              <a:rPr lang="en-US" sz="2400" dirty="0"/>
              <a:t>The first being to orbit the Earth was a female part-Samoyed terrier </a:t>
            </a:r>
            <a:r>
              <a:rPr lang="en-US" sz="2400" dirty="0" smtClean="0"/>
              <a:t>named </a:t>
            </a:r>
            <a:r>
              <a:rPr lang="en-US" sz="2400" dirty="0" err="1" smtClean="0"/>
              <a:t>Laika</a:t>
            </a:r>
            <a:r>
              <a:rPr lang="en-US" sz="2400" dirty="0" smtClean="0"/>
              <a:t>.  She </a:t>
            </a:r>
            <a:r>
              <a:rPr lang="en-US" sz="2400" dirty="0"/>
              <a:t>weighed about </a:t>
            </a:r>
            <a:r>
              <a:rPr lang="en-US" sz="2400" dirty="0" smtClean="0"/>
              <a:t>12 lbs. </a:t>
            </a:r>
            <a:r>
              <a:rPr lang="en-US" sz="2400" dirty="0"/>
              <a:t>The </a:t>
            </a:r>
            <a:r>
              <a:rPr lang="en-US" sz="2400" dirty="0" smtClean="0"/>
              <a:t>cabin </a:t>
            </a:r>
            <a:r>
              <a:rPr lang="en-US" sz="2400" dirty="0"/>
              <a:t>on Sputnik 2 allowed enough room for her to lie down or stand and was </a:t>
            </a:r>
            <a:r>
              <a:rPr lang="en-US" sz="2400" dirty="0" smtClean="0"/>
              <a:t>padded.  Oxygen was provided; </a:t>
            </a:r>
            <a:r>
              <a:rPr lang="en-US" sz="2400" dirty="0"/>
              <a:t>food and water were dispensed in a gelatinized form. </a:t>
            </a:r>
            <a:r>
              <a:rPr lang="en-US" sz="2400" dirty="0" err="1"/>
              <a:t>Laika</a:t>
            </a:r>
            <a:r>
              <a:rPr lang="en-US" sz="2400" dirty="0"/>
              <a:t> was fitted with a harness, a bag to collect waste, and electrodes to monitor vital signs. The early telemetry indicated </a:t>
            </a:r>
            <a:r>
              <a:rPr lang="en-US" sz="2400" dirty="0" err="1"/>
              <a:t>Laika</a:t>
            </a:r>
            <a:r>
              <a:rPr lang="en-US" sz="2400" dirty="0"/>
              <a:t> was agitated but eating her food. There was no capability of returning a payload safely to Earth at this time, so it was planned that </a:t>
            </a:r>
            <a:r>
              <a:rPr lang="en-US" sz="2400" dirty="0" err="1"/>
              <a:t>Laika</a:t>
            </a:r>
            <a:r>
              <a:rPr lang="en-US" sz="2400" dirty="0"/>
              <a:t> would run out of oxygen after about 10 days of orbiting the Earth. Because of the thermal problems she probably only survived a day or two. </a:t>
            </a:r>
          </a:p>
        </p:txBody>
      </p:sp>
    </p:spTree>
    <p:extLst>
      <p:ext uri="{BB962C8B-B14F-4D97-AF65-F5344CB8AC3E}">
        <p14:creationId xmlns:p14="http://schemas.microsoft.com/office/powerpoint/2010/main" val="24791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1950s</a:t>
            </a:r>
            <a:endParaRPr lang="en-US" dirty="0"/>
          </a:p>
        </p:txBody>
      </p:sp>
      <p:sp>
        <p:nvSpPr>
          <p:cNvPr id="3" name="Content Placeholder 2"/>
          <p:cNvSpPr>
            <a:spLocks noGrp="1"/>
          </p:cNvSpPr>
          <p:nvPr>
            <p:ph idx="1"/>
          </p:nvPr>
        </p:nvSpPr>
        <p:spPr/>
        <p:txBody>
          <a:bodyPr/>
          <a:lstStyle/>
          <a:p>
            <a:r>
              <a:rPr lang="en-US" dirty="0" smtClean="0"/>
              <a:t>Many look back to the 1950s as a simpler time and think they would like for things to be as they were then.  </a:t>
            </a:r>
          </a:p>
          <a:p>
            <a:r>
              <a:rPr lang="en-US" dirty="0" smtClean="0"/>
              <a:t>Yet, the 1950s were also a decade of massive changes for America, and a reshaping of American society.</a:t>
            </a:r>
          </a:p>
          <a:p>
            <a:endParaRPr lang="en-US" dirty="0"/>
          </a:p>
        </p:txBody>
      </p:sp>
    </p:spTree>
    <p:extLst>
      <p:ext uri="{BB962C8B-B14F-4D97-AF65-F5344CB8AC3E}">
        <p14:creationId xmlns:p14="http://schemas.microsoft.com/office/powerpoint/2010/main" val="727980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Space Race</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Both Democrats and Republicans attempted to blame each other for this state of affairs.</a:t>
            </a:r>
          </a:p>
          <a:p>
            <a:r>
              <a:rPr lang="en-US" dirty="0" smtClean="0"/>
              <a:t>“Rocket Fever” soon swept the nation.  President Eisenhower soon established NASA and ensured it was funded with millions of dollars.</a:t>
            </a:r>
            <a:endParaRPr lang="en-US" dirty="0"/>
          </a:p>
        </p:txBody>
      </p:sp>
      <p:pic>
        <p:nvPicPr>
          <p:cNvPr id="6" name="Content Placeholder 5" descr="01_LAIKA_MATCHBOX_LABELedit.jpg"/>
          <p:cNvPicPr>
            <a:picLocks noGrp="1" noChangeAspect="1"/>
          </p:cNvPicPr>
          <p:nvPr>
            <p:ph sz="half" idx="2"/>
          </p:nvPr>
        </p:nvPicPr>
        <p:blipFill>
          <a:blip r:embed="rId2">
            <a:extLst>
              <a:ext uri="{28A0092B-C50C-407E-A947-70E740481C1C}">
                <a14:useLocalDpi xmlns:a14="http://schemas.microsoft.com/office/drawing/2010/main" val="0"/>
              </a:ext>
            </a:extLst>
          </a:blip>
          <a:srcRect l="-13456" r="-13456"/>
          <a:stretch>
            <a:fillRect/>
          </a:stretch>
        </p:blipFill>
        <p:spPr/>
      </p:pic>
    </p:spTree>
    <p:extLst>
      <p:ext uri="{BB962C8B-B14F-4D97-AF65-F5344CB8AC3E}">
        <p14:creationId xmlns:p14="http://schemas.microsoft.com/office/powerpoint/2010/main" val="3771765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Space Race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America soon launched its own spacecraft, Vanguard I, which, humiliatingly, blew up a few feet off the ground after launch.</a:t>
            </a:r>
          </a:p>
          <a:p>
            <a:r>
              <a:rPr lang="en-US" dirty="0" smtClean="0"/>
              <a:t>In 1958, America put a spaceship into orbit about the size of a grapefruit, weighing 2.5 lbs.</a:t>
            </a:r>
            <a:endParaRPr lang="en-US" dirty="0"/>
          </a:p>
        </p:txBody>
      </p:sp>
      <p:pic>
        <p:nvPicPr>
          <p:cNvPr id="5" name="Content Placeholder 4" descr="hqdefault.jpg"/>
          <p:cNvPicPr>
            <a:picLocks noGrp="1" noChangeAspect="1"/>
          </p:cNvPicPr>
          <p:nvPr>
            <p:ph sz="half" idx="2"/>
          </p:nvPr>
        </p:nvPicPr>
        <p:blipFill>
          <a:blip r:embed="rId2">
            <a:extLst>
              <a:ext uri="{28A0092B-C50C-407E-A947-70E740481C1C}">
                <a14:useLocalDpi xmlns:a14="http://schemas.microsoft.com/office/drawing/2010/main" val="0"/>
              </a:ext>
            </a:extLst>
          </a:blip>
          <a:srcRect t="-24712" b="-24712"/>
          <a:stretch>
            <a:fillRect/>
          </a:stretch>
        </p:blipFill>
        <p:spPr/>
      </p:pic>
    </p:spTree>
    <p:extLst>
      <p:ext uri="{BB962C8B-B14F-4D97-AF65-F5344CB8AC3E}">
        <p14:creationId xmlns:p14="http://schemas.microsoft.com/office/powerpoint/2010/main" val="2962810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Space Race</a:t>
            </a:r>
            <a:endParaRPr lang="en-US" dirty="0"/>
          </a:p>
        </p:txBody>
      </p:sp>
      <p:sp>
        <p:nvSpPr>
          <p:cNvPr id="3" name="Content Placeholder 2"/>
          <p:cNvSpPr>
            <a:spLocks noGrp="1"/>
          </p:cNvSpPr>
          <p:nvPr>
            <p:ph sz="half" idx="1"/>
          </p:nvPr>
        </p:nvSpPr>
        <p:spPr/>
        <p:txBody>
          <a:bodyPr/>
          <a:lstStyle/>
          <a:p>
            <a:r>
              <a:rPr lang="en-US" dirty="0" smtClean="0"/>
              <a:t>The Space Race led the US to critically examine its educational system.</a:t>
            </a:r>
          </a:p>
          <a:p>
            <a:r>
              <a:rPr lang="en-US" dirty="0" smtClean="0"/>
              <a:t>STEM (Science, Technology, Engineering, and Mathematics) received huge boosts in funding and prestige.  </a:t>
            </a:r>
            <a:endParaRPr lang="en-US" dirty="0"/>
          </a:p>
        </p:txBody>
      </p:sp>
      <p:pic>
        <p:nvPicPr>
          <p:cNvPr id="5" name="Content Placeholder 4" descr="Atlas-B_ICBM.jpg"/>
          <p:cNvPicPr>
            <a:picLocks noGrp="1" noChangeAspect="1"/>
          </p:cNvPicPr>
          <p:nvPr>
            <p:ph sz="half" idx="2"/>
          </p:nvPr>
        </p:nvPicPr>
        <p:blipFill>
          <a:blip r:embed="rId2">
            <a:extLst>
              <a:ext uri="{28A0092B-C50C-407E-A947-70E740481C1C}">
                <a14:useLocalDpi xmlns:a14="http://schemas.microsoft.com/office/drawing/2010/main" val="0"/>
              </a:ext>
            </a:extLst>
          </a:blip>
          <a:srcRect l="-21089" r="-21089"/>
          <a:stretch>
            <a:fillRect/>
          </a:stretch>
        </p:blipFill>
        <p:spPr/>
      </p:pic>
    </p:spTree>
    <p:extLst>
      <p:ext uri="{BB962C8B-B14F-4D97-AF65-F5344CB8AC3E}">
        <p14:creationId xmlns:p14="http://schemas.microsoft.com/office/powerpoint/2010/main" val="3570599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Space Race</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By the end of the 1950s, the US had successfully tested its first ICBMs.</a:t>
            </a:r>
          </a:p>
          <a:p>
            <a:r>
              <a:rPr lang="en-US" dirty="0" smtClean="0"/>
              <a:t>Several satellites had been launched.</a:t>
            </a:r>
          </a:p>
          <a:p>
            <a:r>
              <a:rPr lang="en-US" dirty="0" smtClean="0"/>
              <a:t>The way had been paved for manned spacecraft.</a:t>
            </a:r>
          </a:p>
          <a:p>
            <a:r>
              <a:rPr lang="en-US" dirty="0" smtClean="0"/>
              <a:t>On February 20, 1962, John Glenn was launched to become the first American to orbit </a:t>
            </a:r>
            <a:r>
              <a:rPr lang="en-US" smtClean="0"/>
              <a:t>the earth.</a:t>
            </a:r>
            <a:endParaRPr lang="en-US" dirty="0"/>
          </a:p>
        </p:txBody>
      </p:sp>
      <p:pic>
        <p:nvPicPr>
          <p:cNvPr id="5" name="Content Placeholder 4" descr="623862main_glenn-capsuleenter.jpg"/>
          <p:cNvPicPr>
            <a:picLocks noGrp="1" noChangeAspect="1"/>
          </p:cNvPicPr>
          <p:nvPr>
            <p:ph sz="half" idx="2"/>
          </p:nvPr>
        </p:nvPicPr>
        <p:blipFill>
          <a:blip r:embed="rId2">
            <a:extLst>
              <a:ext uri="{28A0092B-C50C-407E-A947-70E740481C1C}">
                <a14:useLocalDpi xmlns:a14="http://schemas.microsoft.com/office/drawing/2010/main" val="0"/>
              </a:ext>
            </a:extLst>
          </a:blip>
          <a:srcRect l="19374" r="19374"/>
          <a:stretch>
            <a:fillRect/>
          </a:stretch>
        </p:blipFill>
        <p:spPr/>
      </p:pic>
    </p:spTree>
    <p:extLst>
      <p:ext uri="{BB962C8B-B14F-4D97-AF65-F5344CB8AC3E}">
        <p14:creationId xmlns:p14="http://schemas.microsoft.com/office/powerpoint/2010/main" val="155130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Boom</a:t>
            </a:r>
            <a:endParaRPr lang="en-US" dirty="0"/>
          </a:p>
        </p:txBody>
      </p:sp>
      <p:sp>
        <p:nvSpPr>
          <p:cNvPr id="3" name="Content Placeholder 2"/>
          <p:cNvSpPr>
            <a:spLocks noGrp="1"/>
          </p:cNvSpPr>
          <p:nvPr>
            <p:ph idx="1"/>
          </p:nvPr>
        </p:nvSpPr>
        <p:spPr/>
        <p:txBody>
          <a:bodyPr>
            <a:normAutofit lnSpcReduction="10000"/>
          </a:bodyPr>
          <a:lstStyle/>
          <a:p>
            <a:r>
              <a:rPr lang="en-US" dirty="0" smtClean="0"/>
              <a:t>From 1945-1960, America had an unprecedented economic boom.</a:t>
            </a:r>
          </a:p>
          <a:p>
            <a:pPr lvl="1"/>
            <a:r>
              <a:rPr lang="en-US" dirty="0" smtClean="0"/>
              <a:t>Gross National Product almost doubled during these years</a:t>
            </a:r>
          </a:p>
          <a:p>
            <a:pPr lvl="1"/>
            <a:r>
              <a:rPr lang="en-US" dirty="0" smtClean="0"/>
              <a:t>Homeownership increased by 50 percent</a:t>
            </a:r>
          </a:p>
          <a:p>
            <a:pPr lvl="1"/>
            <a:r>
              <a:rPr lang="en-US" dirty="0" smtClean="0"/>
              <a:t>“Middle class” doubled</a:t>
            </a:r>
          </a:p>
          <a:p>
            <a:pPr lvl="1"/>
            <a:r>
              <a:rPr lang="en-US" dirty="0" smtClean="0"/>
              <a:t>New industries developed as an offshoot of war production</a:t>
            </a:r>
          </a:p>
          <a:p>
            <a:pPr lvl="1"/>
            <a:r>
              <a:rPr lang="en-US" dirty="0" smtClean="0"/>
              <a:t>Defense spending skyrocketed as a result of the Cold War</a:t>
            </a:r>
            <a:endParaRPr lang="en-US" dirty="0"/>
          </a:p>
        </p:txBody>
      </p:sp>
    </p:spTree>
    <p:extLst>
      <p:ext uri="{BB962C8B-B14F-4D97-AF65-F5344CB8AC3E}">
        <p14:creationId xmlns:p14="http://schemas.microsoft.com/office/powerpoint/2010/main" val="3418840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Consumption</a:t>
            </a:r>
            <a:endParaRPr lang="en-US" dirty="0"/>
          </a:p>
        </p:txBody>
      </p:sp>
      <p:sp>
        <p:nvSpPr>
          <p:cNvPr id="3" name="Content Placeholder 2"/>
          <p:cNvSpPr>
            <a:spLocks noGrp="1"/>
          </p:cNvSpPr>
          <p:nvPr>
            <p:ph idx="1"/>
          </p:nvPr>
        </p:nvSpPr>
        <p:spPr/>
        <p:txBody>
          <a:bodyPr/>
          <a:lstStyle/>
          <a:p>
            <a:r>
              <a:rPr lang="en-US" dirty="0" smtClean="0"/>
              <a:t>America now had the highest standard of living that any nation had every enjoyed in the world.</a:t>
            </a:r>
          </a:p>
          <a:p>
            <a:r>
              <a:rPr lang="en-US" dirty="0" smtClean="0"/>
              <a:t>After sacrificing and not making major purchases during the war, Americans now had the means and ability to spend.</a:t>
            </a:r>
          </a:p>
          <a:p>
            <a:endParaRPr lang="en-US" dirty="0"/>
          </a:p>
        </p:txBody>
      </p:sp>
    </p:spTree>
    <p:extLst>
      <p:ext uri="{BB962C8B-B14F-4D97-AF65-F5344CB8AC3E}">
        <p14:creationId xmlns:p14="http://schemas.microsoft.com/office/powerpoint/2010/main" val="895547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Planned Obsolescence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Home appliances and items were now mass-produced and purchased by many consumers:</a:t>
            </a:r>
          </a:p>
          <a:p>
            <a:pPr lvl="1"/>
            <a:r>
              <a:rPr lang="en-US" dirty="0" smtClean="0"/>
              <a:t>Washing machines</a:t>
            </a:r>
          </a:p>
          <a:p>
            <a:pPr lvl="1"/>
            <a:r>
              <a:rPr lang="en-US" dirty="0" smtClean="0"/>
              <a:t>Automobiles</a:t>
            </a:r>
          </a:p>
          <a:p>
            <a:pPr lvl="1"/>
            <a:r>
              <a:rPr lang="en-US" dirty="0" smtClean="0"/>
              <a:t>Refrigerators</a:t>
            </a:r>
          </a:p>
          <a:p>
            <a:pPr lvl="1"/>
            <a:r>
              <a:rPr lang="en-US" dirty="0" smtClean="0"/>
              <a:t>Televisions</a:t>
            </a:r>
          </a:p>
          <a:p>
            <a:r>
              <a:rPr lang="en-US" dirty="0" smtClean="0"/>
              <a:t>For the first time, goods were made with “planned obsolescence” in mind.  Consumer dissatisfaction would be introduced so that consumers would buy newer models.</a:t>
            </a:r>
            <a:endParaRPr lang="en-US" dirty="0"/>
          </a:p>
        </p:txBody>
      </p:sp>
    </p:spTree>
    <p:extLst>
      <p:ext uri="{BB962C8B-B14F-4D97-AF65-F5344CB8AC3E}">
        <p14:creationId xmlns:p14="http://schemas.microsoft.com/office/powerpoint/2010/main" val="1731904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 Bill</a:t>
            </a:r>
            <a:endParaRPr lang="en-US" dirty="0"/>
          </a:p>
        </p:txBody>
      </p:sp>
      <p:sp>
        <p:nvSpPr>
          <p:cNvPr id="4" name="Content Placeholder 3"/>
          <p:cNvSpPr>
            <a:spLocks noGrp="1"/>
          </p:cNvSpPr>
          <p:nvPr>
            <p:ph sz="half" idx="1"/>
          </p:nvPr>
        </p:nvSpPr>
        <p:spPr/>
        <p:txBody>
          <a:bodyPr/>
          <a:lstStyle/>
          <a:p>
            <a:r>
              <a:rPr lang="en-US" dirty="0" smtClean="0"/>
              <a:t>The 1944 Serviceman’s Readjustment Act (GI Bill) provided for returning servicemen to receive money for college and vocational training.</a:t>
            </a:r>
          </a:p>
          <a:p>
            <a:r>
              <a:rPr lang="en-US" dirty="0" smtClean="0"/>
              <a:t>Over 2 million servicemen went to college on the GI Bill</a:t>
            </a:r>
            <a:endParaRPr lang="en-US" dirty="0"/>
          </a:p>
        </p:txBody>
      </p:sp>
      <p:pic>
        <p:nvPicPr>
          <p:cNvPr id="6" name="Content Placeholder 5" descr="140627172105-01-gi-bill-of-rights-0627-restricted-story-top.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904" r="24904"/>
          <a:stretch/>
        </p:blipFill>
        <p:spPr/>
      </p:pic>
    </p:spTree>
    <p:extLst>
      <p:ext uri="{BB962C8B-B14F-4D97-AF65-F5344CB8AC3E}">
        <p14:creationId xmlns:p14="http://schemas.microsoft.com/office/powerpoint/2010/main" val="322499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 Bill</a:t>
            </a:r>
            <a:endParaRPr lang="en-US" dirty="0"/>
          </a:p>
        </p:txBody>
      </p:sp>
      <p:sp>
        <p:nvSpPr>
          <p:cNvPr id="3" name="Content Placeholder 2"/>
          <p:cNvSpPr>
            <a:spLocks noGrp="1"/>
          </p:cNvSpPr>
          <p:nvPr>
            <p:ph sz="half" idx="1"/>
          </p:nvPr>
        </p:nvSpPr>
        <p:spPr/>
        <p:txBody>
          <a:bodyPr>
            <a:normAutofit fontScale="92500"/>
          </a:bodyPr>
          <a:lstStyle/>
          <a:p>
            <a:r>
              <a:rPr lang="en-US" dirty="0" smtClean="0"/>
              <a:t>The GI Bill also established the Veteran’s Administration, enabling veterans to buy homes, farms, and businesses.</a:t>
            </a:r>
          </a:p>
          <a:p>
            <a:r>
              <a:rPr lang="en-US" dirty="0" smtClean="0"/>
              <a:t>By equipping servicemen for civilian life, the government participated in expanding the economy.</a:t>
            </a:r>
          </a:p>
        </p:txBody>
      </p:sp>
      <p:pic>
        <p:nvPicPr>
          <p:cNvPr id="5" name="Content Placeholder 4" descr="VA-Loans.png"/>
          <p:cNvPicPr>
            <a:picLocks noGrp="1" noChangeAspect="1"/>
          </p:cNvPicPr>
          <p:nvPr>
            <p:ph sz="half" idx="2"/>
          </p:nvPr>
        </p:nvPicPr>
        <p:blipFill>
          <a:blip r:embed="rId2">
            <a:extLst>
              <a:ext uri="{28A0092B-C50C-407E-A947-70E740481C1C}">
                <a14:useLocalDpi xmlns:a14="http://schemas.microsoft.com/office/drawing/2010/main" val="0"/>
              </a:ext>
            </a:extLst>
          </a:blip>
          <a:srcRect t="-38474" b="-38474"/>
          <a:stretch>
            <a:fillRect/>
          </a:stretch>
        </p:blipFill>
        <p:spPr/>
      </p:pic>
    </p:spTree>
    <p:extLst>
      <p:ext uri="{BB962C8B-B14F-4D97-AF65-F5344CB8AC3E}">
        <p14:creationId xmlns:p14="http://schemas.microsoft.com/office/powerpoint/2010/main" val="290932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Suburbs</a:t>
            </a:r>
            <a:endParaRPr lang="en-US" dirty="0"/>
          </a:p>
        </p:txBody>
      </p:sp>
      <p:sp>
        <p:nvSpPr>
          <p:cNvPr id="3" name="Content Placeholder 2"/>
          <p:cNvSpPr>
            <a:spLocks noGrp="1"/>
          </p:cNvSpPr>
          <p:nvPr>
            <p:ph sz="half" idx="1"/>
          </p:nvPr>
        </p:nvSpPr>
        <p:spPr/>
        <p:txBody>
          <a:bodyPr/>
          <a:lstStyle/>
          <a:p>
            <a:r>
              <a:rPr lang="en-US" dirty="0" smtClean="0"/>
              <a:t>With the widespread use of the automobile, suburban living became the American Dream.  A house on a cul-de-sac, a yard with a white picket fence, and green space became the American ideal.</a:t>
            </a:r>
            <a:endParaRPr lang="en-US" dirty="0"/>
          </a:p>
        </p:txBody>
      </p:sp>
      <p:pic>
        <p:nvPicPr>
          <p:cNvPr id="5" name="Content Placeholder 4" descr="387ad838-d178-48fb-a846-e468350d6bb9.c10.jpg"/>
          <p:cNvPicPr>
            <a:picLocks noGrp="1" noChangeAspect="1"/>
          </p:cNvPicPr>
          <p:nvPr>
            <p:ph sz="half" idx="2"/>
          </p:nvPr>
        </p:nvPicPr>
        <p:blipFill>
          <a:blip r:embed="rId2">
            <a:extLst>
              <a:ext uri="{28A0092B-C50C-407E-A947-70E740481C1C}">
                <a14:useLocalDpi xmlns:a14="http://schemas.microsoft.com/office/drawing/2010/main" val="0"/>
              </a:ext>
            </a:extLst>
          </a:blip>
          <a:srcRect t="-38325" b="-38325"/>
          <a:stretch>
            <a:fillRect/>
          </a:stretch>
        </p:blipFill>
        <p:spPr/>
      </p:pic>
    </p:spTree>
    <p:extLst>
      <p:ext uri="{BB962C8B-B14F-4D97-AF65-F5344CB8AC3E}">
        <p14:creationId xmlns:p14="http://schemas.microsoft.com/office/powerpoint/2010/main" val="817447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Suburbs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Suburbs (also called </a:t>
            </a:r>
            <a:r>
              <a:rPr lang="en-US" dirty="0" err="1" smtClean="0"/>
              <a:t>Levittowns</a:t>
            </a:r>
            <a:r>
              <a:rPr lang="en-US" dirty="0" smtClean="0"/>
              <a:t> after the first planned community) provided home ownership for families well below rental costs.</a:t>
            </a:r>
          </a:p>
          <a:p>
            <a:r>
              <a:rPr lang="en-US" dirty="0" smtClean="0"/>
              <a:t>Houses came standard with white picket fence, green grass, and appliances.</a:t>
            </a:r>
            <a:endParaRPr lang="en-US" dirty="0"/>
          </a:p>
        </p:txBody>
      </p:sp>
      <p:pic>
        <p:nvPicPr>
          <p:cNvPr id="5" name="Content Placeholder 4" descr="flyer57a.jpg"/>
          <p:cNvPicPr>
            <a:picLocks noGrp="1" noChangeAspect="1"/>
          </p:cNvPicPr>
          <p:nvPr>
            <p:ph sz="half" idx="2"/>
          </p:nvPr>
        </p:nvPicPr>
        <p:blipFill>
          <a:blip r:embed="rId2">
            <a:extLst>
              <a:ext uri="{28A0092B-C50C-407E-A947-70E740481C1C}">
                <a14:useLocalDpi xmlns:a14="http://schemas.microsoft.com/office/drawing/2010/main" val="0"/>
              </a:ext>
            </a:extLst>
          </a:blip>
          <a:srcRect t="-26699" b="-26699"/>
          <a:stretch>
            <a:fillRect/>
          </a:stretch>
        </p:blipFill>
        <p:spPr/>
      </p:pic>
    </p:spTree>
    <p:extLst>
      <p:ext uri="{BB962C8B-B14F-4D97-AF65-F5344CB8AC3E}">
        <p14:creationId xmlns:p14="http://schemas.microsoft.com/office/powerpoint/2010/main" val="4013538315"/>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569</TotalTime>
  <Words>1090</Words>
  <Application>Microsoft Macintosh PowerPoint</Application>
  <PresentationFormat>On-screen Show (4:3)</PresentationFormat>
  <Paragraphs>93</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Black</vt:lpstr>
      <vt:lpstr>The Fifties</vt:lpstr>
      <vt:lpstr>The 1950s</vt:lpstr>
      <vt:lpstr>Economic Boom</vt:lpstr>
      <vt:lpstr>A Culture of Consumption</vt:lpstr>
      <vt:lpstr>Planned Obsolescence</vt:lpstr>
      <vt:lpstr>GI Bill</vt:lpstr>
      <vt:lpstr>GI Bill</vt:lpstr>
      <vt:lpstr>Suburbs</vt:lpstr>
      <vt:lpstr>Suburbs</vt:lpstr>
      <vt:lpstr>Television Takes Over</vt:lpstr>
      <vt:lpstr>Shopping</vt:lpstr>
      <vt:lpstr>Credit Cards</vt:lpstr>
      <vt:lpstr>Rock n’ Roll</vt:lpstr>
      <vt:lpstr>Rock n’ Roll</vt:lpstr>
      <vt:lpstr>The Baby Boom</vt:lpstr>
      <vt:lpstr>Women in the Workplace</vt:lpstr>
      <vt:lpstr>The Space Race</vt:lpstr>
      <vt:lpstr>The Space Race</vt:lpstr>
      <vt:lpstr>The Space Race</vt:lpstr>
      <vt:lpstr>The Space Race</vt:lpstr>
      <vt:lpstr>The Space Race</vt:lpstr>
      <vt:lpstr>The Space Race</vt:lpstr>
      <vt:lpstr>The Space Race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Fifties</dc:title>
  <dc:creator>Daniel Clay</dc:creator>
  <cp:lastModifiedBy>Daniel Clay</cp:lastModifiedBy>
  <cp:revision>14</cp:revision>
  <dcterms:created xsi:type="dcterms:W3CDTF">2017-04-08T17:07:32Z</dcterms:created>
  <dcterms:modified xsi:type="dcterms:W3CDTF">2017-04-09T02:58:26Z</dcterms:modified>
</cp:coreProperties>
</file>