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7950C-5E45-974A-9F4A-AF99301EF0C0}"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87950C-5E45-974A-9F4A-AF99301EF0C0}"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7950C-5E45-974A-9F4A-AF99301EF0C0}"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87950C-5E45-974A-9F4A-AF99301EF0C0}"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87950C-5E45-974A-9F4A-AF99301EF0C0}" type="datetimeFigureOut">
              <a:rPr lang="en-US" smtClean="0"/>
              <a:t>4/25/17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89A16E-7ADC-3E45-909A-CCA4682C19EA}"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7950C-5E45-974A-9F4A-AF99301EF0C0}" type="datetimeFigureOut">
              <a:rPr lang="en-US" smtClean="0"/>
              <a:t>4/25/17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7950C-5E45-974A-9F4A-AF99301EF0C0}" type="datetimeFigureOut">
              <a:rPr lang="en-US" smtClean="0"/>
              <a:t>4/25/17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7950C-5E45-974A-9F4A-AF99301EF0C0}"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7950C-5E45-974A-9F4A-AF99301EF0C0}"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9A16E-7ADC-3E45-909A-CCA4682C19E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87950C-5E45-974A-9F4A-AF99301EF0C0}" type="datetimeFigureOut">
              <a:rPr lang="en-US" smtClean="0"/>
              <a:t>4/25/17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589A16E-7ADC-3E45-909A-CCA4682C19E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The Reagan Revolution</a:t>
            </a:r>
            <a:endParaRPr lang="en-US" dirty="0"/>
          </a:p>
        </p:txBody>
      </p:sp>
      <p:sp>
        <p:nvSpPr>
          <p:cNvPr id="5" name="Subtitle 4"/>
          <p:cNvSpPr>
            <a:spLocks noGrp="1"/>
          </p:cNvSpPr>
          <p:nvPr>
            <p:ph type="subTitle" idx="1"/>
          </p:nvPr>
        </p:nvSpPr>
        <p:spPr/>
        <p:txBody>
          <a:bodyPr/>
          <a:lstStyle/>
          <a:p>
            <a:r>
              <a:rPr lang="en-US" dirty="0" smtClean="0"/>
              <a:t>To the Eighties and Beyond!</a:t>
            </a:r>
            <a:endParaRPr lang="en-US" dirty="0"/>
          </a:p>
        </p:txBody>
      </p:sp>
    </p:spTree>
    <p:extLst>
      <p:ext uri="{BB962C8B-B14F-4D97-AF65-F5344CB8AC3E}">
        <p14:creationId xmlns:p14="http://schemas.microsoft.com/office/powerpoint/2010/main" val="2852054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Humor in Dark Times</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a:t>March 30, 1981: John Hinckley Jr. shot Reagan outside a hotel where the newly elected president had just spoken. After the assassination </a:t>
            </a:r>
            <a:r>
              <a:rPr lang="en-US" dirty="0" smtClean="0"/>
              <a:t>attempt with a bullet an inch from his heart, </a:t>
            </a:r>
            <a:r>
              <a:rPr lang="en-US" dirty="0"/>
              <a:t>as Reagan was moved to the operating table, he said to the doctors, "Please tell me you're all Republicans." Dr. Joseph Giordano, a Democrat, replied, "We're all Republicans today."</a:t>
            </a:r>
          </a:p>
        </p:txBody>
      </p:sp>
      <p:pic>
        <p:nvPicPr>
          <p:cNvPr id="6" name="Content Placeholder 5" descr="reagan_hospital.jpg"/>
          <p:cNvPicPr>
            <a:picLocks noGrp="1" noChangeAspect="1"/>
          </p:cNvPicPr>
          <p:nvPr>
            <p:ph sz="half" idx="2"/>
          </p:nvPr>
        </p:nvPicPr>
        <p:blipFill>
          <a:blip r:embed="rId2">
            <a:extLst>
              <a:ext uri="{28A0092B-C50C-407E-A947-70E740481C1C}">
                <a14:useLocalDpi xmlns:a14="http://schemas.microsoft.com/office/drawing/2010/main" val="0"/>
              </a:ext>
            </a:extLst>
          </a:blip>
          <a:srcRect t="-37187" b="-37187"/>
          <a:stretch>
            <a:fillRect/>
          </a:stretch>
        </p:blipFill>
        <p:spPr/>
      </p:pic>
    </p:spTree>
    <p:extLst>
      <p:ext uri="{BB962C8B-B14F-4D97-AF65-F5344CB8AC3E}">
        <p14:creationId xmlns:p14="http://schemas.microsoft.com/office/powerpoint/2010/main" val="110630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The Gift of Leadership</a:t>
            </a:r>
            <a:endParaRPr lang="en-US" dirty="0"/>
          </a:p>
        </p:txBody>
      </p:sp>
      <p:sp>
        <p:nvSpPr>
          <p:cNvPr id="5" name="Content Placeholder 4"/>
          <p:cNvSpPr>
            <a:spLocks noGrp="1"/>
          </p:cNvSpPr>
          <p:nvPr>
            <p:ph idx="1"/>
          </p:nvPr>
        </p:nvSpPr>
        <p:spPr/>
        <p:txBody>
          <a:bodyPr/>
          <a:lstStyle/>
          <a:p>
            <a:r>
              <a:rPr lang="en-US" dirty="0" smtClean="0"/>
              <a:t>President Reagan had the gift of being able to inspire people to do greater things than they believed possible.</a:t>
            </a:r>
          </a:p>
          <a:p>
            <a:r>
              <a:rPr lang="en-US" dirty="0" smtClean="0"/>
              <a:t>His confident, optimistic leadership was a stark contrast to Johnson, Nixon, Ford, and Carter.  </a:t>
            </a:r>
          </a:p>
          <a:p>
            <a:r>
              <a:rPr lang="en-US" dirty="0" smtClean="0"/>
              <a:t>He restored public confidence in the Presidency after the disastrous records of the Presidents of the 1970s.</a:t>
            </a:r>
          </a:p>
          <a:p>
            <a:r>
              <a:rPr lang="en-US" dirty="0" smtClean="0"/>
              <a:t>Reagan placed his faith in the ability of the individual rather than in government.  He sought to liberate Americans from oppressive taxation, government regulation, and the fear of worldwide Communism.</a:t>
            </a:r>
          </a:p>
        </p:txBody>
      </p:sp>
    </p:spTree>
    <p:extLst>
      <p:ext uri="{BB962C8B-B14F-4D97-AF65-F5344CB8AC3E}">
        <p14:creationId xmlns:p14="http://schemas.microsoft.com/office/powerpoint/2010/main" val="101150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governance”</a:t>
            </a:r>
            <a:endParaRPr lang="en-US" dirty="0"/>
          </a:p>
        </p:txBody>
      </p:sp>
      <p:sp>
        <p:nvSpPr>
          <p:cNvPr id="3" name="Content Placeholder 2"/>
          <p:cNvSpPr>
            <a:spLocks noGrp="1"/>
          </p:cNvSpPr>
          <p:nvPr>
            <p:ph idx="1"/>
          </p:nvPr>
        </p:nvSpPr>
        <p:spPr/>
        <p:txBody>
          <a:bodyPr/>
          <a:lstStyle/>
          <a:p>
            <a:r>
              <a:rPr lang="en-US" dirty="0" smtClean="0"/>
              <a:t>Two points:</a:t>
            </a:r>
          </a:p>
          <a:p>
            <a:pPr lvl="1"/>
            <a:r>
              <a:rPr lang="en-US" dirty="0" smtClean="0"/>
              <a:t>American must be free</a:t>
            </a:r>
          </a:p>
          <a:p>
            <a:pPr lvl="1"/>
            <a:r>
              <a:rPr lang="en-US" dirty="0" smtClean="0"/>
              <a:t>America must be strong</a:t>
            </a:r>
          </a:p>
          <a:p>
            <a:r>
              <a:rPr lang="en-US" dirty="0" smtClean="0"/>
              <a:t>Strategies</a:t>
            </a:r>
          </a:p>
          <a:p>
            <a:pPr lvl="1"/>
            <a:r>
              <a:rPr lang="en-US" dirty="0" smtClean="0"/>
              <a:t>Promote opportunity</a:t>
            </a:r>
          </a:p>
          <a:p>
            <a:pPr lvl="1"/>
            <a:r>
              <a:rPr lang="en-US" dirty="0" smtClean="0"/>
              <a:t>Unleash government restrictions hindering economic growth</a:t>
            </a:r>
          </a:p>
          <a:p>
            <a:pPr lvl="1"/>
            <a:r>
              <a:rPr lang="en-US" dirty="0" smtClean="0"/>
              <a:t>Strengthen America’s moral fiber</a:t>
            </a:r>
          </a:p>
          <a:p>
            <a:r>
              <a:rPr lang="en-US" dirty="0" smtClean="0"/>
              <a:t>Hindrances</a:t>
            </a:r>
          </a:p>
          <a:p>
            <a:pPr lvl="1"/>
            <a:r>
              <a:rPr lang="en-US" dirty="0" smtClean="0"/>
              <a:t>Big Government</a:t>
            </a:r>
          </a:p>
          <a:p>
            <a:pPr lvl="1"/>
            <a:r>
              <a:rPr lang="en-US" dirty="0"/>
              <a:t> </a:t>
            </a:r>
            <a:r>
              <a:rPr lang="en-US" dirty="0" smtClean="0"/>
              <a:t>High Taxes</a:t>
            </a:r>
          </a:p>
          <a:p>
            <a:pPr lvl="1"/>
            <a:r>
              <a:rPr lang="en-US" dirty="0" smtClean="0"/>
              <a:t>Budget Deficit</a:t>
            </a:r>
            <a:endParaRPr lang="en-US" dirty="0"/>
          </a:p>
        </p:txBody>
      </p:sp>
    </p:spTree>
    <p:extLst>
      <p:ext uri="{BB962C8B-B14F-4D97-AF65-F5344CB8AC3E}">
        <p14:creationId xmlns:p14="http://schemas.microsoft.com/office/powerpoint/2010/main" val="281638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“Reaganomics”</a:t>
            </a:r>
            <a:endParaRPr lang="en-US" dirty="0"/>
          </a:p>
        </p:txBody>
      </p:sp>
      <p:sp>
        <p:nvSpPr>
          <p:cNvPr id="3" name="Content Placeholder 2"/>
          <p:cNvSpPr>
            <a:spLocks noGrp="1"/>
          </p:cNvSpPr>
          <p:nvPr>
            <p:ph idx="1"/>
          </p:nvPr>
        </p:nvSpPr>
        <p:spPr/>
        <p:txBody>
          <a:bodyPr/>
          <a:lstStyle/>
          <a:p>
            <a:r>
              <a:rPr lang="en-US" dirty="0" smtClean="0"/>
              <a:t>Lower inflation by: </a:t>
            </a:r>
          </a:p>
          <a:p>
            <a:pPr lvl="1"/>
            <a:r>
              <a:rPr lang="en-US" dirty="0" smtClean="0"/>
              <a:t>Increasing production of goods</a:t>
            </a:r>
          </a:p>
          <a:p>
            <a:pPr lvl="1"/>
            <a:r>
              <a:rPr lang="en-US" dirty="0" smtClean="0"/>
              <a:t>Increasing supply of goods</a:t>
            </a:r>
          </a:p>
          <a:p>
            <a:r>
              <a:rPr lang="en-US" dirty="0" smtClean="0"/>
              <a:t>Higher productivity and lower prices stimulate the economy by:</a:t>
            </a:r>
          </a:p>
          <a:p>
            <a:pPr lvl="1"/>
            <a:r>
              <a:rPr lang="en-US" dirty="0" smtClean="0"/>
              <a:t>Creating more job opportunities</a:t>
            </a:r>
          </a:p>
          <a:p>
            <a:pPr lvl="1"/>
            <a:r>
              <a:rPr lang="en-US" dirty="0" smtClean="0"/>
              <a:t>Lowering prices</a:t>
            </a:r>
          </a:p>
          <a:p>
            <a:r>
              <a:rPr lang="en-US" dirty="0" smtClean="0"/>
              <a:t>Increase confidence in the American economy by:</a:t>
            </a:r>
          </a:p>
          <a:p>
            <a:pPr lvl="1"/>
            <a:r>
              <a:rPr lang="en-US" dirty="0" smtClean="0"/>
              <a:t>Lowering taxes</a:t>
            </a:r>
          </a:p>
          <a:p>
            <a:pPr lvl="1"/>
            <a:r>
              <a:rPr lang="en-US" dirty="0" smtClean="0"/>
              <a:t>Giving Americans incentives to earn, save, and invest</a:t>
            </a:r>
          </a:p>
          <a:p>
            <a:pPr lvl="1"/>
            <a:r>
              <a:rPr lang="en-US" dirty="0" smtClean="0"/>
              <a:t>Reducing government regulations</a:t>
            </a:r>
          </a:p>
          <a:p>
            <a:pPr lvl="1"/>
            <a:r>
              <a:rPr lang="en-US" dirty="0" smtClean="0"/>
              <a:t>Giving corporate tax breaks</a:t>
            </a:r>
            <a:endParaRPr lang="en-US" dirty="0"/>
          </a:p>
        </p:txBody>
      </p:sp>
    </p:spTree>
    <p:extLst>
      <p:ext uri="{BB962C8B-B14F-4D97-AF65-F5344CB8AC3E}">
        <p14:creationId xmlns:p14="http://schemas.microsoft.com/office/powerpoint/2010/main" val="337841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Recovery</a:t>
            </a:r>
            <a:endParaRPr lang="en-US" dirty="0"/>
          </a:p>
        </p:txBody>
      </p:sp>
      <p:sp>
        <p:nvSpPr>
          <p:cNvPr id="3" name="Content Placeholder 2"/>
          <p:cNvSpPr>
            <a:spLocks noGrp="1"/>
          </p:cNvSpPr>
          <p:nvPr>
            <p:ph idx="1"/>
          </p:nvPr>
        </p:nvSpPr>
        <p:spPr/>
        <p:txBody>
          <a:bodyPr/>
          <a:lstStyle/>
          <a:p>
            <a:r>
              <a:rPr lang="en-US" dirty="0" smtClean="0"/>
              <a:t>Reagan’s outlook on the economy in 1980:</a:t>
            </a:r>
          </a:p>
          <a:p>
            <a:endParaRPr lang="en-US" dirty="0"/>
          </a:p>
          <a:p>
            <a:pPr marL="0" indent="0">
              <a:buNone/>
            </a:pPr>
            <a:r>
              <a:rPr lang="en-US" dirty="0"/>
              <a:t>“A recession is when your neighbor loses his job. A depression is when you lose yours. And recovery is when Jimmy Carter loses his.</a:t>
            </a:r>
            <a:r>
              <a:rPr lang="en-US" dirty="0" smtClean="0"/>
              <a:t>”</a:t>
            </a:r>
          </a:p>
          <a:p>
            <a:pPr marL="0" indent="0">
              <a:buNone/>
            </a:pPr>
            <a:endParaRPr lang="en-US" dirty="0"/>
          </a:p>
          <a:p>
            <a:pPr marL="0" indent="0">
              <a:buNone/>
            </a:pPr>
            <a:r>
              <a:rPr lang="en-US" dirty="0" smtClean="0"/>
              <a:t>In 1980, the economy continued to worsen.  President Reagan challenged Americans to “stay the course.”  By 1983, the Reagan tax cuts and pro-business policies helped to jump start the longest continual economic expansion that America has ever experienced.  </a:t>
            </a:r>
          </a:p>
          <a:p>
            <a:endParaRPr lang="en-US" dirty="0"/>
          </a:p>
        </p:txBody>
      </p:sp>
    </p:spTree>
    <p:extLst>
      <p:ext uri="{BB962C8B-B14F-4D97-AF65-F5344CB8AC3E}">
        <p14:creationId xmlns:p14="http://schemas.microsoft.com/office/powerpoint/2010/main" val="13737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Recovery</a:t>
            </a:r>
            <a:endParaRPr lang="en-US" dirty="0"/>
          </a:p>
        </p:txBody>
      </p:sp>
      <p:sp>
        <p:nvSpPr>
          <p:cNvPr id="3" name="Content Placeholder 2"/>
          <p:cNvSpPr>
            <a:spLocks noGrp="1"/>
          </p:cNvSpPr>
          <p:nvPr>
            <p:ph idx="1"/>
          </p:nvPr>
        </p:nvSpPr>
        <p:spPr/>
        <p:txBody>
          <a:bodyPr/>
          <a:lstStyle/>
          <a:p>
            <a:r>
              <a:rPr lang="en-US" dirty="0" smtClean="0"/>
              <a:t>In the 1980s, America experienced</a:t>
            </a:r>
          </a:p>
          <a:p>
            <a:pPr lvl="1"/>
            <a:r>
              <a:rPr lang="en-US" dirty="0" smtClean="0"/>
              <a:t>Lower unemployment</a:t>
            </a:r>
          </a:p>
          <a:p>
            <a:pPr lvl="1"/>
            <a:r>
              <a:rPr lang="en-US" dirty="0" smtClean="0"/>
              <a:t>Lower taxes</a:t>
            </a:r>
          </a:p>
          <a:p>
            <a:pPr lvl="1"/>
            <a:r>
              <a:rPr lang="en-US" dirty="0" smtClean="0"/>
              <a:t>Lower prices</a:t>
            </a:r>
          </a:p>
          <a:p>
            <a:pPr lvl="1"/>
            <a:r>
              <a:rPr lang="en-US" dirty="0" smtClean="0"/>
              <a:t>Lower interest rates</a:t>
            </a:r>
          </a:p>
          <a:p>
            <a:pPr lvl="1"/>
            <a:r>
              <a:rPr lang="en-US" dirty="0" smtClean="0"/>
              <a:t>Lower oil prices</a:t>
            </a:r>
          </a:p>
          <a:p>
            <a:pPr lvl="1"/>
            <a:r>
              <a:rPr lang="en-US" dirty="0" smtClean="0"/>
              <a:t>Unemployment below 5 percent</a:t>
            </a:r>
          </a:p>
          <a:p>
            <a:pPr lvl="1"/>
            <a:r>
              <a:rPr lang="en-US" dirty="0" smtClean="0"/>
              <a:t>20 percent </a:t>
            </a:r>
            <a:r>
              <a:rPr lang="en-US" i="1" dirty="0" smtClean="0"/>
              <a:t>of all houses in America</a:t>
            </a:r>
            <a:r>
              <a:rPr lang="en-US" dirty="0" smtClean="0"/>
              <a:t> were built during the 1980s</a:t>
            </a:r>
          </a:p>
          <a:p>
            <a:pPr lvl="1"/>
            <a:r>
              <a:rPr lang="en-US" dirty="0" smtClean="0"/>
              <a:t>Per capita income increased by 17 percent during the 1980s</a:t>
            </a:r>
          </a:p>
          <a:p>
            <a:pPr lvl="1"/>
            <a:endParaRPr lang="en-US" dirty="0"/>
          </a:p>
        </p:txBody>
      </p:sp>
    </p:spTree>
    <p:extLst>
      <p:ext uri="{BB962C8B-B14F-4D97-AF65-F5344CB8AC3E}">
        <p14:creationId xmlns:p14="http://schemas.microsoft.com/office/powerpoint/2010/main" val="63516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Military action in Latin America:</a:t>
            </a:r>
          </a:p>
          <a:p>
            <a:pPr lvl="1"/>
            <a:r>
              <a:rPr lang="en-US" dirty="0" smtClean="0"/>
              <a:t>America sent weapons weapons, military advisors, and economic aid to anti-Communist groups in El Salvador and Latin America, preventing a Communist takeover in El Salvador.  </a:t>
            </a:r>
          </a:p>
          <a:p>
            <a:pPr lvl="1"/>
            <a:r>
              <a:rPr lang="en-US" dirty="0" smtClean="0"/>
              <a:t>Nicaragua was much more controversial.  The country was governed by a group called the Sandinistas, a Marxist group with Soviet backing through Cuba.  President Reagan, against the warnings of Democrats and even some within his own party, sent arms, advisors, and economic aid to a group called the Contras.  </a:t>
            </a:r>
            <a:endParaRPr lang="en-US" dirty="0"/>
          </a:p>
        </p:txBody>
      </p:sp>
      <p:pic>
        <p:nvPicPr>
          <p:cNvPr id="5" name="Content Placeholder 4" descr="mapcentralamerica.gif"/>
          <p:cNvPicPr>
            <a:picLocks noGrp="1" noChangeAspect="1"/>
          </p:cNvPicPr>
          <p:nvPr>
            <p:ph sz="half" idx="2"/>
          </p:nvPr>
        </p:nvPicPr>
        <p:blipFill>
          <a:blip r:embed="rId2">
            <a:extLst>
              <a:ext uri="{28A0092B-C50C-407E-A947-70E740481C1C}">
                <a14:useLocalDpi xmlns:a14="http://schemas.microsoft.com/office/drawing/2010/main" val="0"/>
              </a:ext>
            </a:extLst>
          </a:blip>
          <a:srcRect t="-28612" b="-28612"/>
          <a:stretch>
            <a:fillRect/>
          </a:stretch>
        </p:blipFill>
        <p:spPr/>
      </p:pic>
    </p:spTree>
    <p:extLst>
      <p:ext uri="{BB962C8B-B14F-4D97-AF65-F5344CB8AC3E}">
        <p14:creationId xmlns:p14="http://schemas.microsoft.com/office/powerpoint/2010/main" val="42487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Regime Change in Grenada:  October 1983</a:t>
            </a:r>
            <a:endParaRPr lang="en-US" dirty="0"/>
          </a:p>
        </p:txBody>
      </p:sp>
      <p:pic>
        <p:nvPicPr>
          <p:cNvPr id="6" name="Content Placeholder 5" descr="this-map-shows-our-ranking-of-the-best-caribbean-islands.jpg"/>
          <p:cNvPicPr>
            <a:picLocks noGrp="1" noChangeAspect="1"/>
          </p:cNvPicPr>
          <p:nvPr>
            <p:ph idx="1"/>
          </p:nvPr>
        </p:nvPicPr>
        <p:blipFill>
          <a:blip r:embed="rId2">
            <a:extLst>
              <a:ext uri="{28A0092B-C50C-407E-A947-70E740481C1C}">
                <a14:useLocalDpi xmlns:a14="http://schemas.microsoft.com/office/drawing/2010/main" val="0"/>
              </a:ext>
            </a:extLst>
          </a:blip>
          <a:srcRect l="7813" r="7813"/>
          <a:stretch>
            <a:fillRect/>
          </a:stretch>
        </p:blipFill>
        <p:spPr/>
      </p:pic>
    </p:spTree>
    <p:extLst>
      <p:ext uri="{BB962C8B-B14F-4D97-AF65-F5344CB8AC3E}">
        <p14:creationId xmlns:p14="http://schemas.microsoft.com/office/powerpoint/2010/main" val="43066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Terrorism</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Lebanon had been in a state of war since the 70s.</a:t>
            </a:r>
          </a:p>
          <a:p>
            <a:r>
              <a:rPr lang="en-US" dirty="0" smtClean="0"/>
              <a:t>Reagan ordered US troops to join a multi-national peacekeeping force in 1983.</a:t>
            </a:r>
          </a:p>
          <a:p>
            <a:r>
              <a:rPr lang="en-US" dirty="0" smtClean="0"/>
              <a:t>US forces were perceived as Israeli allies and targets for terrorists.</a:t>
            </a:r>
          </a:p>
          <a:p>
            <a:r>
              <a:rPr lang="en-US" dirty="0" smtClean="0"/>
              <a:t>October 26, 1983, a suicide bomber drove a truck into a US Marine barracks, killing 241 marines.</a:t>
            </a:r>
          </a:p>
          <a:p>
            <a:r>
              <a:rPr lang="en-US" dirty="0" smtClean="0"/>
              <a:t>US troops soon returned offshore to leave Lebanon to sort out its own fate.</a:t>
            </a:r>
          </a:p>
          <a:p>
            <a:endParaRPr lang="en-US" dirty="0"/>
          </a:p>
        </p:txBody>
      </p:sp>
      <p:pic>
        <p:nvPicPr>
          <p:cNvPr id="6" name="Content Placeholder 5" descr="2074-004-1CD0B88E.jpg"/>
          <p:cNvPicPr>
            <a:picLocks noGrp="1" noChangeAspect="1"/>
          </p:cNvPicPr>
          <p:nvPr>
            <p:ph sz="half" idx="2"/>
          </p:nvPr>
        </p:nvPicPr>
        <p:blipFill>
          <a:blip r:embed="rId2">
            <a:extLst>
              <a:ext uri="{28A0092B-C50C-407E-A947-70E740481C1C}">
                <a14:useLocalDpi xmlns:a14="http://schemas.microsoft.com/office/drawing/2010/main" val="0"/>
              </a:ext>
            </a:extLst>
          </a:blip>
          <a:srcRect l="14538" r="14538"/>
          <a:stretch>
            <a:fillRect/>
          </a:stretch>
        </p:blipFill>
        <p:spPr/>
      </p:pic>
    </p:spTree>
    <p:extLst>
      <p:ext uri="{BB962C8B-B14F-4D97-AF65-F5344CB8AC3E}">
        <p14:creationId xmlns:p14="http://schemas.microsoft.com/office/powerpoint/2010/main" val="192456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1984 Election </a:t>
            </a:r>
            <a:r>
              <a:rPr lang="mr-IN" dirty="0" smtClean="0"/>
              <a:t>–</a:t>
            </a:r>
            <a:r>
              <a:rPr lang="en-US" dirty="0" smtClean="0"/>
              <a:t> Reagan wins 49 states</a:t>
            </a:r>
            <a:endParaRPr lang="en-US" dirty="0"/>
          </a:p>
        </p:txBody>
      </p:sp>
      <p:pic>
        <p:nvPicPr>
          <p:cNvPr id="6" name="Content Placeholder 5" descr="ElectoralCollege1984-Large.png"/>
          <p:cNvPicPr>
            <a:picLocks noGrp="1" noChangeAspect="1"/>
          </p:cNvPicPr>
          <p:nvPr>
            <p:ph idx="1"/>
          </p:nvPr>
        </p:nvPicPr>
        <p:blipFill>
          <a:blip r:embed="rId2">
            <a:extLst>
              <a:ext uri="{28A0092B-C50C-407E-A947-70E740481C1C}">
                <a14:useLocalDpi xmlns:a14="http://schemas.microsoft.com/office/drawing/2010/main" val="0"/>
              </a:ext>
            </a:extLst>
          </a:blip>
          <a:srcRect t="-5184" b="-5184"/>
          <a:stretch>
            <a:fillRect/>
          </a:stretch>
        </p:blipFill>
        <p:spPr/>
      </p:pic>
    </p:spTree>
    <p:extLst>
      <p:ext uri="{BB962C8B-B14F-4D97-AF65-F5344CB8AC3E}">
        <p14:creationId xmlns:p14="http://schemas.microsoft.com/office/powerpoint/2010/main" val="94048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Ronald Wilson Reagan (1911-2004)</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Former radio broadcaster and actor</a:t>
            </a:r>
          </a:p>
          <a:p>
            <a:r>
              <a:rPr lang="en-US" dirty="0" smtClean="0"/>
              <a:t>Gave the keynote speech for the 1964 Republican National Convention.</a:t>
            </a:r>
          </a:p>
          <a:p>
            <a:r>
              <a:rPr lang="en-US" dirty="0" smtClean="0"/>
              <a:t>Former Governor of California (1966-74)</a:t>
            </a:r>
          </a:p>
          <a:p>
            <a:r>
              <a:rPr lang="en-US" dirty="0" smtClean="0"/>
              <a:t>Served as President of the United States (1980-88)</a:t>
            </a:r>
            <a:endParaRPr lang="en-US" dirty="0"/>
          </a:p>
        </p:txBody>
      </p:sp>
      <p:pic>
        <p:nvPicPr>
          <p:cNvPr id="7" name="Content Placeholder 6" descr="itfoe-reagan.png"/>
          <p:cNvPicPr>
            <a:picLocks noGrp="1" noChangeAspect="1"/>
          </p:cNvPicPr>
          <p:nvPr>
            <p:ph sz="half" idx="2"/>
          </p:nvPr>
        </p:nvPicPr>
        <p:blipFill>
          <a:blip r:embed="rId2">
            <a:extLst>
              <a:ext uri="{28A0092B-C50C-407E-A947-70E740481C1C}">
                <a14:useLocalDpi xmlns:a14="http://schemas.microsoft.com/office/drawing/2010/main" val="0"/>
              </a:ext>
            </a:extLst>
          </a:blip>
          <a:srcRect l="18384" r="18384"/>
          <a:stretch>
            <a:fillRect/>
          </a:stretch>
        </p:blipFill>
        <p:spPr/>
      </p:pic>
    </p:spTree>
    <p:extLst>
      <p:ext uri="{BB962C8B-B14F-4D97-AF65-F5344CB8AC3E}">
        <p14:creationId xmlns:p14="http://schemas.microsoft.com/office/powerpoint/2010/main" val="3112414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a:t>
            </a:r>
            <a:r>
              <a:rPr lang="mr-IN" dirty="0" smtClean="0"/>
              <a:t>–</a:t>
            </a:r>
            <a:r>
              <a:rPr lang="en-US" dirty="0" smtClean="0"/>
              <a:t> The Soviet Union</a:t>
            </a:r>
            <a:endParaRPr lang="en-US" dirty="0"/>
          </a:p>
        </p:txBody>
      </p:sp>
      <p:sp>
        <p:nvSpPr>
          <p:cNvPr id="3" name="Content Placeholder 2"/>
          <p:cNvSpPr>
            <a:spLocks noGrp="1"/>
          </p:cNvSpPr>
          <p:nvPr>
            <p:ph idx="1"/>
          </p:nvPr>
        </p:nvSpPr>
        <p:spPr/>
        <p:txBody>
          <a:bodyPr/>
          <a:lstStyle/>
          <a:p>
            <a:r>
              <a:rPr lang="en-US" dirty="0" smtClean="0"/>
              <a:t>1985:  Mikhail Gorbachev comes to power in the USSR.  The economy and the military are on the verge of collapse.</a:t>
            </a:r>
          </a:p>
          <a:p>
            <a:r>
              <a:rPr lang="en-US" dirty="0" smtClean="0"/>
              <a:t>Gorbachev attempts to restructure the economy on free-market principles (perestroika)</a:t>
            </a:r>
          </a:p>
          <a:p>
            <a:r>
              <a:rPr lang="en-US" dirty="0" smtClean="0"/>
              <a:t>He also promotes openness to Western ideals (glasnost)</a:t>
            </a:r>
          </a:p>
          <a:p>
            <a:r>
              <a:rPr lang="en-US" dirty="0" smtClean="0"/>
              <a:t>These tended to be half-hearted measures, powerless to stop the Soviet Union from imploding.</a:t>
            </a:r>
          </a:p>
          <a:p>
            <a:pPr lvl="1"/>
            <a:r>
              <a:rPr lang="en-US" dirty="0" smtClean="0"/>
              <a:t>The ethnic republics began to rebel against Soviet rule.</a:t>
            </a:r>
          </a:p>
          <a:p>
            <a:pPr lvl="2"/>
            <a:r>
              <a:rPr lang="en-US" dirty="0" smtClean="0"/>
              <a:t>In 1989, each of the Soviet-bloc Eastern European countries got rid of their Russian-backed, Communist government.</a:t>
            </a:r>
          </a:p>
          <a:p>
            <a:pPr lvl="2"/>
            <a:r>
              <a:rPr lang="en-US" dirty="0" smtClean="0"/>
              <a:t>Germany reunited in 1990.</a:t>
            </a:r>
          </a:p>
          <a:p>
            <a:pPr lvl="2"/>
            <a:r>
              <a:rPr lang="en-US" dirty="0" smtClean="0"/>
              <a:t>The Soviet Union broke up at the end of 1991.</a:t>
            </a:r>
            <a:endParaRPr lang="en-US" dirty="0"/>
          </a:p>
        </p:txBody>
      </p:sp>
    </p:spTree>
    <p:extLst>
      <p:ext uri="{BB962C8B-B14F-4D97-AF65-F5344CB8AC3E}">
        <p14:creationId xmlns:p14="http://schemas.microsoft.com/office/powerpoint/2010/main" val="427689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Iran Contra Scandal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House and Senate won Democratic majorities in the 1984 election, and would not approve aid to the Contras in Nicaragua.</a:t>
            </a:r>
          </a:p>
          <a:p>
            <a:r>
              <a:rPr lang="en-US" dirty="0" smtClean="0"/>
              <a:t>Iran was in a costly, eight year war with Iraq (this is the same Iran run by the </a:t>
            </a:r>
            <a:r>
              <a:rPr lang="en-US" dirty="0" err="1" smtClean="0"/>
              <a:t>Ayotollah</a:t>
            </a:r>
            <a:r>
              <a:rPr lang="en-US" dirty="0" smtClean="0"/>
              <a:t> </a:t>
            </a:r>
            <a:r>
              <a:rPr lang="en-US" dirty="0" err="1" smtClean="0"/>
              <a:t>Khomeni</a:t>
            </a:r>
            <a:r>
              <a:rPr lang="en-US" dirty="0" smtClean="0"/>
              <a:t> who held American hostages for 454 days).</a:t>
            </a:r>
          </a:p>
          <a:p>
            <a:r>
              <a:rPr lang="en-US" dirty="0" smtClean="0"/>
              <a:t>It was revealed that John Poindexter, National Security Council Chief, his aid Oliver North, and CIA Director William Casey had set up arms sales to Iran, for the purpose of funneling the proceeds to the Contras in Nicaragua.</a:t>
            </a:r>
          </a:p>
          <a:p>
            <a:r>
              <a:rPr lang="en-US" dirty="0" smtClean="0"/>
              <a:t>On March 4, 1987, President Reagan took full responsibility for these actions in a televised address.</a:t>
            </a:r>
          </a:p>
          <a:p>
            <a:r>
              <a:rPr lang="en-US" dirty="0" smtClean="0"/>
              <a:t>North and Poindexter were later indicted and convicted on criminal charges.  North’s conviction was overturned on a technicality.  </a:t>
            </a:r>
            <a:endParaRPr lang="en-US" dirty="0"/>
          </a:p>
        </p:txBody>
      </p:sp>
    </p:spTree>
    <p:extLst>
      <p:ext uri="{BB962C8B-B14F-4D97-AF65-F5344CB8AC3E}">
        <p14:creationId xmlns:p14="http://schemas.microsoft.com/office/powerpoint/2010/main" val="424415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 H. W. Bush wins the Presidency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 1988, Vice President George Herbert Walker Bush wins the Presidency.  This victory was largely a stamp of approval on the Reagan Presidency.  Bush would go on to have great successes in his term, but a downturn in the economy doomed him to be a one-term President.</a:t>
            </a:r>
          </a:p>
          <a:p>
            <a:pPr marL="0" indent="0">
              <a:buNone/>
            </a:pPr>
            <a:endParaRPr lang="en-US" dirty="0"/>
          </a:p>
        </p:txBody>
      </p:sp>
      <p:pic>
        <p:nvPicPr>
          <p:cNvPr id="5" name="Content Placeholder 4" descr="76603-004-8515A15A.jpg"/>
          <p:cNvPicPr>
            <a:picLocks noGrp="1" noChangeAspect="1"/>
          </p:cNvPicPr>
          <p:nvPr>
            <p:ph sz="half" idx="2"/>
          </p:nvPr>
        </p:nvPicPr>
        <p:blipFill>
          <a:blip r:embed="rId2">
            <a:extLst>
              <a:ext uri="{28A0092B-C50C-407E-A947-70E740481C1C}">
                <a14:useLocalDpi xmlns:a14="http://schemas.microsoft.com/office/drawing/2010/main" val="0"/>
              </a:ext>
            </a:extLst>
          </a:blip>
          <a:srcRect l="-13771" r="-13771"/>
          <a:stretch>
            <a:fillRect/>
          </a:stretch>
        </p:blipFill>
        <p:spPr/>
      </p:pic>
    </p:spTree>
    <p:extLst>
      <p:ext uri="{BB962C8B-B14F-4D97-AF65-F5344CB8AC3E}">
        <p14:creationId xmlns:p14="http://schemas.microsoft.com/office/powerpoint/2010/main" val="164072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Presidential Election</a:t>
            </a:r>
            <a:endParaRPr lang="en-US" dirty="0"/>
          </a:p>
        </p:txBody>
      </p:sp>
      <p:pic>
        <p:nvPicPr>
          <p:cNvPr id="6" name="Content Placeholder 5" descr="ElectoralCollege1988-Large.png"/>
          <p:cNvPicPr>
            <a:picLocks noGrp="1" noChangeAspect="1"/>
          </p:cNvPicPr>
          <p:nvPr>
            <p:ph idx="1"/>
          </p:nvPr>
        </p:nvPicPr>
        <p:blipFill>
          <a:blip r:embed="rId2">
            <a:extLst>
              <a:ext uri="{28A0092B-C50C-407E-A947-70E740481C1C}">
                <a14:useLocalDpi xmlns:a14="http://schemas.microsoft.com/office/drawing/2010/main" val="0"/>
              </a:ext>
            </a:extLst>
          </a:blip>
          <a:srcRect t="-5184" b="-5184"/>
          <a:stretch>
            <a:fillRect/>
          </a:stretch>
        </p:blipFill>
        <p:spPr/>
      </p:pic>
    </p:spTree>
    <p:extLst>
      <p:ext uri="{BB962C8B-B14F-4D97-AF65-F5344CB8AC3E}">
        <p14:creationId xmlns:p14="http://schemas.microsoft.com/office/powerpoint/2010/main" val="406145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America’s New Conservative Movement</a:t>
            </a:r>
            <a:endParaRPr lang="en-US" dirty="0"/>
          </a:p>
        </p:txBody>
      </p:sp>
      <p:sp>
        <p:nvSpPr>
          <p:cNvPr id="8" name="Content Placeholder 7"/>
          <p:cNvSpPr>
            <a:spLocks noGrp="1"/>
          </p:cNvSpPr>
          <p:nvPr>
            <p:ph idx="1"/>
          </p:nvPr>
        </p:nvSpPr>
        <p:spPr/>
        <p:txBody>
          <a:bodyPr/>
          <a:lstStyle/>
          <a:p>
            <a:r>
              <a:rPr lang="en-US" dirty="0" smtClean="0"/>
              <a:t>Arose after the defeat of Barry Goldwater in the 1964 Presidential Election.</a:t>
            </a:r>
          </a:p>
          <a:p>
            <a:r>
              <a:rPr lang="en-US" dirty="0" smtClean="0"/>
              <a:t>Stood for:</a:t>
            </a:r>
          </a:p>
          <a:p>
            <a:pPr lvl="1"/>
            <a:r>
              <a:rPr lang="en-US" dirty="0" smtClean="0"/>
              <a:t>Limited Government</a:t>
            </a:r>
          </a:p>
          <a:p>
            <a:pPr lvl="1"/>
            <a:r>
              <a:rPr lang="en-US" dirty="0" smtClean="0"/>
              <a:t>Anti-Communism</a:t>
            </a:r>
          </a:p>
          <a:p>
            <a:pPr lvl="1"/>
            <a:r>
              <a:rPr lang="en-US" dirty="0" smtClean="0"/>
              <a:t>Decreased government spending</a:t>
            </a:r>
          </a:p>
          <a:p>
            <a:pPr lvl="1"/>
            <a:r>
              <a:rPr lang="en-US" dirty="0" smtClean="0"/>
              <a:t>Strong national defense</a:t>
            </a:r>
          </a:p>
          <a:p>
            <a:pPr lvl="1"/>
            <a:r>
              <a:rPr lang="en-US" dirty="0" smtClean="0"/>
              <a:t>Opposed Carter initiatives such as the SALT II Treaty and the Panama Canal Treaty</a:t>
            </a:r>
          </a:p>
          <a:p>
            <a:pPr lvl="1"/>
            <a:r>
              <a:rPr lang="en-US" dirty="0" smtClean="0"/>
              <a:t>Opposed abortion on demand and the Roe v. Wade Supreme Court Decision of 1973.</a:t>
            </a:r>
            <a:endParaRPr lang="en-US" dirty="0"/>
          </a:p>
        </p:txBody>
      </p:sp>
    </p:spTree>
    <p:extLst>
      <p:ext uri="{BB962C8B-B14F-4D97-AF65-F5344CB8AC3E}">
        <p14:creationId xmlns:p14="http://schemas.microsoft.com/office/powerpoint/2010/main" val="39014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Democratic Run-Up to 1980</a:t>
            </a:r>
            <a:endParaRPr lang="en-US" dirty="0"/>
          </a:p>
        </p:txBody>
      </p:sp>
      <p:sp>
        <p:nvSpPr>
          <p:cNvPr id="3" name="Content Placeholder 2"/>
          <p:cNvSpPr>
            <a:spLocks noGrp="1"/>
          </p:cNvSpPr>
          <p:nvPr>
            <p:ph idx="1"/>
          </p:nvPr>
        </p:nvSpPr>
        <p:spPr/>
        <p:txBody>
          <a:bodyPr/>
          <a:lstStyle/>
          <a:p>
            <a:r>
              <a:rPr lang="en-US" dirty="0" smtClean="0"/>
              <a:t>President Carter was hindered by:</a:t>
            </a:r>
          </a:p>
          <a:p>
            <a:pPr lvl="1"/>
            <a:r>
              <a:rPr lang="en-US" dirty="0" smtClean="0"/>
              <a:t>13+ percent inflation</a:t>
            </a:r>
          </a:p>
          <a:p>
            <a:pPr lvl="1"/>
            <a:r>
              <a:rPr lang="en-US" dirty="0" smtClean="0"/>
              <a:t>Iran hostage crisis</a:t>
            </a:r>
          </a:p>
          <a:p>
            <a:pPr lvl="1"/>
            <a:r>
              <a:rPr lang="en-US" dirty="0" smtClean="0"/>
              <a:t>Grain embargo on USSR (hurt farmers by limiting overseas markets and glutting US markets)</a:t>
            </a:r>
          </a:p>
          <a:p>
            <a:pPr lvl="1"/>
            <a:r>
              <a:rPr lang="en-US" dirty="0" smtClean="0"/>
              <a:t>Seeming inability to solve intractable problems.</a:t>
            </a:r>
          </a:p>
          <a:p>
            <a:r>
              <a:rPr lang="en-US" dirty="0" smtClean="0"/>
              <a:t>In the Democratic primaries, Senator Edward “Ted” Kennedy opposed Carter throughout the primary season, despite the fact that he had virtually no chance of winning the nomination.</a:t>
            </a:r>
          </a:p>
          <a:p>
            <a:pPr lvl="1"/>
            <a:r>
              <a:rPr lang="en-US" dirty="0" smtClean="0"/>
              <a:t>Kennedy was more liberal than Carter, and along with those who supported him, wanted to push Carter in a more liberal direction.</a:t>
            </a:r>
            <a:endParaRPr lang="en-US" dirty="0"/>
          </a:p>
        </p:txBody>
      </p:sp>
    </p:spTree>
    <p:extLst>
      <p:ext uri="{BB962C8B-B14F-4D97-AF65-F5344CB8AC3E}">
        <p14:creationId xmlns:p14="http://schemas.microsoft.com/office/powerpoint/2010/main" val="296860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Democratic Run-Up to 1980</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Not only was Carter opposed by Kennedy in the primaries, but in the General Election, John Anderson of Illinois, another candidate more liberal than Carter, ran as a third party candidate.  Although he received only 6 percent of the vote, President Carter was the candidate who was most affected.  </a:t>
            </a:r>
            <a:endParaRPr lang="en-US" dirty="0"/>
          </a:p>
        </p:txBody>
      </p:sp>
      <p:pic>
        <p:nvPicPr>
          <p:cNvPr id="5" name="Content Placeholder 4" descr="VHE_Campaigns_IL.2012.2.44.2.jpg"/>
          <p:cNvPicPr>
            <a:picLocks noGrp="1" noChangeAspect="1"/>
          </p:cNvPicPr>
          <p:nvPr>
            <p:ph sz="half" idx="2"/>
          </p:nvPr>
        </p:nvPicPr>
        <p:blipFill>
          <a:blip r:embed="rId2">
            <a:extLst>
              <a:ext uri="{28A0092B-C50C-407E-A947-70E740481C1C}">
                <a14:useLocalDpi xmlns:a14="http://schemas.microsoft.com/office/drawing/2010/main" val="0"/>
              </a:ext>
            </a:extLst>
          </a:blip>
          <a:srcRect t="-8491" b="-8491"/>
          <a:stretch>
            <a:fillRect/>
          </a:stretch>
        </p:blipFill>
        <p:spPr/>
      </p:pic>
    </p:spTree>
    <p:extLst>
      <p:ext uri="{BB962C8B-B14F-4D97-AF65-F5344CB8AC3E}">
        <p14:creationId xmlns:p14="http://schemas.microsoft.com/office/powerpoint/2010/main" val="30649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Republican Run-Up</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contrast to the Democrats, the Republicans were unified going into the 1980 election.  To unite the party, Mr. Reagan asked George H. W. Bush, a more moderate Republican, to be his Vice-Presidential candidate</a:t>
            </a:r>
            <a:endParaRPr lang="en-US" dirty="0"/>
          </a:p>
        </p:txBody>
      </p:sp>
      <p:pic>
        <p:nvPicPr>
          <p:cNvPr id="5" name="Content Placeholder 4" descr="C25790-16A.jpg"/>
          <p:cNvPicPr>
            <a:picLocks noGrp="1" noChangeAspect="1"/>
          </p:cNvPicPr>
          <p:nvPr>
            <p:ph sz="half" idx="2"/>
          </p:nvPr>
        </p:nvPicPr>
        <p:blipFill>
          <a:blip r:embed="rId2">
            <a:extLst>
              <a:ext uri="{28A0092B-C50C-407E-A947-70E740481C1C}">
                <a14:useLocalDpi xmlns:a14="http://schemas.microsoft.com/office/drawing/2010/main" val="0"/>
              </a:ext>
            </a:extLst>
          </a:blip>
          <a:srcRect t="-38682" b="-38682"/>
          <a:stretch>
            <a:fillRect/>
          </a:stretch>
        </p:blipFill>
        <p:spPr>
          <a:xfrm>
            <a:off x="4648200" y="1673225"/>
            <a:ext cx="4038600" cy="4718050"/>
          </a:xfrm>
        </p:spPr>
      </p:pic>
    </p:spTree>
    <p:extLst>
      <p:ext uri="{BB962C8B-B14F-4D97-AF65-F5344CB8AC3E}">
        <p14:creationId xmlns:p14="http://schemas.microsoft.com/office/powerpoint/2010/main" val="6459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What made Reagan different?</a:t>
            </a:r>
            <a:br>
              <a:rPr lang="en-US" dirty="0" smtClean="0"/>
            </a:br>
            <a:endParaRPr lang="en-US" dirty="0"/>
          </a:p>
        </p:txBody>
      </p:sp>
      <p:sp>
        <p:nvSpPr>
          <p:cNvPr id="6" name="Content Placeholder 5"/>
          <p:cNvSpPr>
            <a:spLocks noGrp="1"/>
          </p:cNvSpPr>
          <p:nvPr>
            <p:ph idx="1"/>
          </p:nvPr>
        </p:nvSpPr>
        <p:spPr/>
        <p:txBody>
          <a:bodyPr>
            <a:normAutofit lnSpcReduction="10000"/>
          </a:bodyPr>
          <a:lstStyle/>
          <a:p>
            <a:r>
              <a:rPr lang="en-US" dirty="0" smtClean="0"/>
              <a:t>Had tremendous charisma, especially compared to Nixon, Ford, and Carter.</a:t>
            </a:r>
          </a:p>
          <a:p>
            <a:r>
              <a:rPr lang="en-US" dirty="0" smtClean="0"/>
              <a:t>Was known as “The Great Communicator”</a:t>
            </a:r>
          </a:p>
          <a:p>
            <a:r>
              <a:rPr lang="en-US" dirty="0" smtClean="0"/>
              <a:t>Tremendous optimism and belief in the greatness of America and its people.</a:t>
            </a:r>
          </a:p>
          <a:p>
            <a:r>
              <a:rPr lang="en-US" dirty="0" smtClean="0"/>
              <a:t>Was able to redraw the lines of traditional American voting</a:t>
            </a:r>
          </a:p>
          <a:p>
            <a:pPr lvl="1"/>
            <a:r>
              <a:rPr lang="en-US" dirty="0" smtClean="0"/>
              <a:t>The formerly “Solid South” was now Republican</a:t>
            </a:r>
          </a:p>
          <a:p>
            <a:pPr lvl="1"/>
            <a:r>
              <a:rPr lang="en-US" dirty="0" smtClean="0"/>
              <a:t>Pro-military positions won Reagan votes in the South and the Midwest</a:t>
            </a:r>
          </a:p>
          <a:p>
            <a:pPr lvl="1"/>
            <a:r>
              <a:rPr lang="en-US" dirty="0" smtClean="0"/>
              <a:t>Tax-cutting was popular with the working and middle class</a:t>
            </a:r>
          </a:p>
          <a:p>
            <a:pPr lvl="1"/>
            <a:r>
              <a:rPr lang="en-US" dirty="0" smtClean="0"/>
              <a:t>Religious conservatives, who were organizing as a political constituency after Roe v. Wade, appreciated Reagan’s staunch pro-life support.</a:t>
            </a:r>
            <a:endParaRPr lang="en-US" dirty="0"/>
          </a:p>
        </p:txBody>
      </p:sp>
    </p:spTree>
    <p:extLst>
      <p:ext uri="{BB962C8B-B14F-4D97-AF65-F5344CB8AC3E}">
        <p14:creationId xmlns:p14="http://schemas.microsoft.com/office/powerpoint/2010/main" val="296811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better off  . . . ?”</a:t>
            </a:r>
            <a:endParaRPr lang="en-US" dirty="0"/>
          </a:p>
        </p:txBody>
      </p:sp>
      <p:sp>
        <p:nvSpPr>
          <p:cNvPr id="4" name="Text Placeholder 3"/>
          <p:cNvSpPr>
            <a:spLocks noGrp="1"/>
          </p:cNvSpPr>
          <p:nvPr>
            <p:ph type="body" idx="1"/>
          </p:nvPr>
        </p:nvSpPr>
        <p:spPr/>
        <p:txBody>
          <a:bodyPr/>
          <a:lstStyle/>
          <a:p>
            <a:r>
              <a:rPr lang="en-US" dirty="0"/>
              <a:t>1989, 2</a:t>
            </a:r>
            <a:r>
              <a:rPr lang="en-US" baseline="30000" dirty="0"/>
              <a:t>nd</a:t>
            </a:r>
            <a:r>
              <a:rPr lang="en-US" dirty="0"/>
              <a:t> Presidential debate:</a:t>
            </a:r>
          </a:p>
          <a:p>
            <a:endParaRPr lang="en-US" dirty="0"/>
          </a:p>
        </p:txBody>
      </p:sp>
      <p:sp>
        <p:nvSpPr>
          <p:cNvPr id="3" name="Content Placeholder 2"/>
          <p:cNvSpPr>
            <a:spLocks noGrp="1"/>
          </p:cNvSpPr>
          <p:nvPr>
            <p:ph sz="half" idx="2"/>
          </p:nvPr>
        </p:nvSpPr>
        <p:spPr/>
        <p:txBody>
          <a:bodyPr>
            <a:normAutofit/>
          </a:bodyPr>
          <a:lstStyle/>
          <a:p>
            <a:pPr marL="274320" lvl="1" indent="0">
              <a:buNone/>
            </a:pPr>
            <a:r>
              <a:rPr lang="en-US" dirty="0" smtClean="0"/>
              <a:t>"</a:t>
            </a:r>
            <a:r>
              <a:rPr lang="en-US" dirty="0"/>
              <a:t>Ask yourself, 'Are you better off now than you were four years ago? Is it easier for you to go and buy things in the stores than it was four years ago? Is there more or less unemployment in the country than there was four years ago? Is America as respected throughout the world as it was?”</a:t>
            </a:r>
          </a:p>
        </p:txBody>
      </p:sp>
      <p:sp>
        <p:nvSpPr>
          <p:cNvPr id="5" name="Text Placeholder 4"/>
          <p:cNvSpPr>
            <a:spLocks noGrp="1"/>
          </p:cNvSpPr>
          <p:nvPr>
            <p:ph type="body" sz="quarter" idx="3"/>
          </p:nvPr>
        </p:nvSpPr>
        <p:spPr/>
        <p:txBody>
          <a:bodyPr/>
          <a:lstStyle/>
          <a:p>
            <a:r>
              <a:rPr lang="en-US" dirty="0" smtClean="0"/>
              <a:t>Debate button</a:t>
            </a:r>
            <a:endParaRPr lang="en-US" dirty="0"/>
          </a:p>
        </p:txBody>
      </p:sp>
      <p:pic>
        <p:nvPicPr>
          <p:cNvPr id="7" name="Content Placeholder 6" descr="reaganbutton.jpeg"/>
          <p:cNvPicPr>
            <a:picLocks noGrp="1" noChangeAspect="1"/>
          </p:cNvPicPr>
          <p:nvPr>
            <p:ph sz="quarter" idx="4"/>
          </p:nvPr>
        </p:nvPicPr>
        <p:blipFill>
          <a:blip r:embed="rId2">
            <a:extLst>
              <a:ext uri="{28A0092B-C50C-407E-A947-70E740481C1C}">
                <a14:useLocalDpi xmlns:a14="http://schemas.microsoft.com/office/drawing/2010/main" val="0"/>
              </a:ext>
            </a:extLst>
          </a:blip>
          <a:srcRect t="42" b="42"/>
          <a:stretch>
            <a:fillRect/>
          </a:stretch>
        </p:blipFill>
        <p:spPr/>
      </p:pic>
    </p:spTree>
    <p:extLst>
      <p:ext uri="{BB962C8B-B14F-4D97-AF65-F5344CB8AC3E}">
        <p14:creationId xmlns:p14="http://schemas.microsoft.com/office/powerpoint/2010/main" val="414554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1980 Electoral Map</a:t>
            </a:r>
            <a:endParaRPr lang="en-US" dirty="0"/>
          </a:p>
        </p:txBody>
      </p:sp>
      <p:pic>
        <p:nvPicPr>
          <p:cNvPr id="9" name="Content Placeholder 8" descr="ElectoralCollege1980-Large.png"/>
          <p:cNvPicPr>
            <a:picLocks noGrp="1" noChangeAspect="1"/>
          </p:cNvPicPr>
          <p:nvPr>
            <p:ph idx="1"/>
          </p:nvPr>
        </p:nvPicPr>
        <p:blipFill>
          <a:blip r:embed="rId2">
            <a:extLst>
              <a:ext uri="{28A0092B-C50C-407E-A947-70E740481C1C}">
                <a14:useLocalDpi xmlns:a14="http://schemas.microsoft.com/office/drawing/2010/main" val="0"/>
              </a:ext>
            </a:extLst>
          </a:blip>
          <a:srcRect t="-5184" b="-5184"/>
          <a:stretch>
            <a:fillRect/>
          </a:stretch>
        </p:blipFill>
        <p:spPr/>
      </p:pic>
    </p:spTree>
    <p:extLst>
      <p:ext uri="{BB962C8B-B14F-4D97-AF65-F5344CB8AC3E}">
        <p14:creationId xmlns:p14="http://schemas.microsoft.com/office/powerpoint/2010/main" val="643780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179</TotalTime>
  <Words>1435</Words>
  <Application>Microsoft Macintosh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The Reagan Revolution</vt:lpstr>
      <vt:lpstr>Ronald Wilson Reagan (1911-2004)</vt:lpstr>
      <vt:lpstr>America’s New Conservative Movement</vt:lpstr>
      <vt:lpstr>The Democratic Run-Up to 1980</vt:lpstr>
      <vt:lpstr>The Democratic Run-Up to 1980</vt:lpstr>
      <vt:lpstr>The Republican Run-Up</vt:lpstr>
      <vt:lpstr> What made Reagan different? </vt:lpstr>
      <vt:lpstr>“Are you better off  . . . ?”</vt:lpstr>
      <vt:lpstr>1980 Electoral Map</vt:lpstr>
      <vt:lpstr>Reagan Humor in Dark Times</vt:lpstr>
      <vt:lpstr>Reagan:  The Gift of Leadership</vt:lpstr>
      <vt:lpstr>“Revolution in governance”</vt:lpstr>
      <vt:lpstr>“Reaganomics”</vt:lpstr>
      <vt:lpstr>Economic Recovery</vt:lpstr>
      <vt:lpstr>Economic Recovery</vt:lpstr>
      <vt:lpstr>Foreign Policy</vt:lpstr>
      <vt:lpstr>Regime Change in Grenada:  October 1983</vt:lpstr>
      <vt:lpstr>Terrorism</vt:lpstr>
      <vt:lpstr>1984 Election – Reagan wins 49 states</vt:lpstr>
      <vt:lpstr>Foreign Policy – The Soviet Union</vt:lpstr>
      <vt:lpstr>Foreign Policy:  Iran Contra Scandal</vt:lpstr>
      <vt:lpstr>George H. W. Bush wins the Presidency</vt:lpstr>
      <vt:lpstr>1988 Presidential Election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Reagan Revolution</dc:title>
  <dc:creator>Daniel Clay</dc:creator>
  <cp:lastModifiedBy>Daniel Clay</cp:lastModifiedBy>
  <cp:revision>15</cp:revision>
  <dcterms:created xsi:type="dcterms:W3CDTF">2017-04-25T22:00:06Z</dcterms:created>
  <dcterms:modified xsi:type="dcterms:W3CDTF">2017-04-26T00:59:39Z</dcterms:modified>
</cp:coreProperties>
</file>