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10.jpg" ContentType="image/gif"/>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75" r:id="rId4"/>
    <p:sldId id="258" r:id="rId5"/>
    <p:sldId id="259" r:id="rId6"/>
    <p:sldId id="260" r:id="rId7"/>
    <p:sldId id="261" r:id="rId8"/>
    <p:sldId id="263" r:id="rId9"/>
    <p:sldId id="264" r:id="rId10"/>
    <p:sldId id="262" r:id="rId11"/>
    <p:sldId id="266" r:id="rId12"/>
    <p:sldId id="265" r:id="rId13"/>
    <p:sldId id="267" r:id="rId14"/>
    <p:sldId id="268" r:id="rId15"/>
    <p:sldId id="269" r:id="rId16"/>
    <p:sldId id="270" r:id="rId17"/>
    <p:sldId id="271" r:id="rId18"/>
    <p:sldId id="272" r:id="rId19"/>
    <p:sldId id="273" r:id="rId20"/>
    <p:sldId id="274"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5" d="100"/>
          <a:sy n="75" d="100"/>
        </p:scale>
        <p:origin x="-206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D0469C7-0EF9-1149-836B-B8B2EF62854F}" type="datetimeFigureOut">
              <a:rPr lang="en-US" smtClean="0"/>
              <a:t>4/25/17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BD0EF9-815E-F043-ABA8-BFA578A27123}" type="slidenum">
              <a:rPr lang="en-US" smtClean="0"/>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0469C7-0EF9-1149-836B-B8B2EF62854F}" type="datetimeFigureOut">
              <a:rPr lang="en-US" smtClean="0"/>
              <a:t>4/25/17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BD0EF9-815E-F043-ABA8-BFA578A27123}" type="slidenum">
              <a:rPr lang="en-US" smtClean="0"/>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0469C7-0EF9-1149-836B-B8B2EF62854F}" type="datetimeFigureOut">
              <a:rPr lang="en-US" smtClean="0"/>
              <a:t>4/25/17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BD0EF9-815E-F043-ABA8-BFA578A27123}" type="slidenum">
              <a:rPr lang="en-US" smtClean="0"/>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0469C7-0EF9-1149-836B-B8B2EF62854F}" type="datetimeFigureOut">
              <a:rPr lang="en-US" smtClean="0"/>
              <a:t>4/25/17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BD0EF9-815E-F043-ABA8-BFA578A27123}" type="slidenum">
              <a:rPr lang="en-US" smtClean="0"/>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0469C7-0EF9-1149-836B-B8B2EF62854F}" type="datetimeFigureOut">
              <a:rPr lang="en-US" smtClean="0"/>
              <a:t>4/25/17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BD0EF9-815E-F043-ABA8-BFA578A27123}" type="slidenum">
              <a:rPr lang="en-US" smtClean="0"/>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D0469C7-0EF9-1149-836B-B8B2EF62854F}" type="datetimeFigureOut">
              <a:rPr lang="en-US" smtClean="0"/>
              <a:t>4/25/17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0BD0EF9-815E-F043-ABA8-BFA578A27123}" type="slidenum">
              <a:rPr lang="en-US" smtClean="0"/>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0469C7-0EF9-1149-836B-B8B2EF62854F}" type="datetimeFigureOut">
              <a:rPr lang="en-US" smtClean="0"/>
              <a:t>4/25/17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0BD0EF9-815E-F043-ABA8-BFA578A27123}" type="slidenum">
              <a:rPr lang="en-US" smtClean="0"/>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0469C7-0EF9-1149-836B-B8B2EF62854F}" type="datetimeFigureOut">
              <a:rPr lang="en-US" smtClean="0"/>
              <a:t>4/25/17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0BD0EF9-815E-F043-ABA8-BFA578A27123}" type="slidenum">
              <a:rPr lang="en-US" smtClean="0"/>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0469C7-0EF9-1149-836B-B8B2EF62854F}" type="datetimeFigureOut">
              <a:rPr lang="en-US" smtClean="0"/>
              <a:t>4/25/17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0BD0EF9-815E-F043-ABA8-BFA578A27123}" type="slidenum">
              <a:rPr lang="en-US" smtClean="0"/>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0469C7-0EF9-1149-836B-B8B2EF62854F}" type="datetimeFigureOut">
              <a:rPr lang="en-US" smtClean="0"/>
              <a:t>4/25/17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0BD0EF9-815E-F043-ABA8-BFA578A27123}" type="slidenum">
              <a:rPr lang="en-US" smtClean="0"/>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0469C7-0EF9-1149-836B-B8B2EF62854F}" type="datetimeFigureOut">
              <a:rPr lang="en-US" smtClean="0"/>
              <a:t>4/25/17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0BD0EF9-815E-F043-ABA8-BFA578A27123}" type="slidenum">
              <a:rPr lang="en-US" smtClean="0"/>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0469C7-0EF9-1149-836B-B8B2EF62854F}" type="datetimeFigureOut">
              <a:rPr lang="en-US" smtClean="0"/>
              <a:t>4/25/17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BD0EF9-815E-F043-ABA8-BFA578A27123}" type="slidenum">
              <a:rPr lang="en-US" smtClean="0"/>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FUMqx25X2hs"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
            </a:r>
            <a:br>
              <a:rPr lang="en-US" dirty="0" smtClean="0"/>
            </a:br>
            <a:r>
              <a:rPr lang="en-US" dirty="0" smtClean="0"/>
              <a:t>The Seventies</a:t>
            </a:r>
            <a:br>
              <a:rPr lang="en-US" dirty="0" smtClean="0"/>
            </a:br>
            <a:endParaRPr lang="en-US" dirty="0"/>
          </a:p>
        </p:txBody>
      </p:sp>
      <p:sp>
        <p:nvSpPr>
          <p:cNvPr id="3" name="Subtitle 2"/>
          <p:cNvSpPr>
            <a:spLocks noGrp="1"/>
          </p:cNvSpPr>
          <p:nvPr>
            <p:ph type="subTitle" idx="1"/>
          </p:nvPr>
        </p:nvSpPr>
        <p:spPr/>
        <p:txBody>
          <a:bodyPr/>
          <a:lstStyle/>
          <a:p>
            <a:r>
              <a:rPr lang="en-US" dirty="0" smtClean="0"/>
              <a:t>Weak Presidents</a:t>
            </a:r>
          </a:p>
          <a:p>
            <a:r>
              <a:rPr lang="en-US" dirty="0" smtClean="0"/>
              <a:t>Weak Economy</a:t>
            </a:r>
          </a:p>
          <a:p>
            <a:r>
              <a:rPr lang="en-US" dirty="0" smtClean="0"/>
              <a:t>Bad Clothes</a:t>
            </a:r>
            <a:endParaRPr lang="en-US" dirty="0"/>
          </a:p>
        </p:txBody>
      </p:sp>
    </p:spTree>
    <p:extLst>
      <p:ext uri="{BB962C8B-B14F-4D97-AF65-F5344CB8AC3E}">
        <p14:creationId xmlns:p14="http://schemas.microsoft.com/office/powerpoint/2010/main" val="1338385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Energy Crisis</a:t>
            </a:r>
            <a:endParaRPr lang="en-US" dirty="0"/>
          </a:p>
        </p:txBody>
      </p:sp>
      <p:sp>
        <p:nvSpPr>
          <p:cNvPr id="3" name="Content Placeholder 2"/>
          <p:cNvSpPr>
            <a:spLocks noGrp="1"/>
          </p:cNvSpPr>
          <p:nvPr>
            <p:ph idx="1"/>
          </p:nvPr>
        </p:nvSpPr>
        <p:spPr/>
        <p:txBody>
          <a:bodyPr>
            <a:normAutofit fontScale="92500"/>
          </a:bodyPr>
          <a:lstStyle/>
          <a:p>
            <a:r>
              <a:rPr lang="en-US" dirty="0" smtClean="0"/>
              <a:t>One of the challenges that President Ford faced was the Energy Crisis.  </a:t>
            </a:r>
          </a:p>
          <a:p>
            <a:r>
              <a:rPr lang="en-US" dirty="0" smtClean="0"/>
              <a:t>The Arab Oil Embargo, begun in the Nixon administration, continued in the new administration. </a:t>
            </a:r>
          </a:p>
          <a:p>
            <a:r>
              <a:rPr lang="en-US" dirty="0" smtClean="0"/>
              <a:t>The embargo plus rationing created shortages in gasoline, heating oil, and natural gas.  </a:t>
            </a:r>
          </a:p>
          <a:p>
            <a:r>
              <a:rPr lang="en-US" dirty="0" smtClean="0"/>
              <a:t>Americans now began to realize that energy sources were not inexhaustible nor inexpensive. </a:t>
            </a:r>
            <a:endParaRPr lang="en-US" dirty="0"/>
          </a:p>
        </p:txBody>
      </p:sp>
    </p:spTree>
    <p:extLst>
      <p:ext uri="{BB962C8B-B14F-4D97-AF65-F5344CB8AC3E}">
        <p14:creationId xmlns:p14="http://schemas.microsoft.com/office/powerpoint/2010/main" val="2029299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Environmentalism</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Partially as a result of the energy crisis, the Environmental Movement began in the 1970s.</a:t>
            </a:r>
          </a:p>
          <a:p>
            <a:r>
              <a:rPr lang="en-US" dirty="0" smtClean="0"/>
              <a:t>Industrial emissions and auto emissions had greatly damaged air quality in the nation’s largest cities.  </a:t>
            </a:r>
          </a:p>
          <a:p>
            <a:r>
              <a:rPr lang="en-US" dirty="0" smtClean="0"/>
              <a:t>The nations waterways were polluted as well.  The Cuyahoga River in Ohio was so polluted and filled with petroleum waste it caught on fire in 1969  </a:t>
            </a:r>
            <a:endParaRPr lang="en-US" dirty="0"/>
          </a:p>
        </p:txBody>
      </p:sp>
      <p:pic>
        <p:nvPicPr>
          <p:cNvPr id="5" name="Content Placeholder 4" descr="cuyahoga-river.png"/>
          <p:cNvPicPr>
            <a:picLocks noGrp="1" noChangeAspect="1"/>
          </p:cNvPicPr>
          <p:nvPr>
            <p:ph sz="half" idx="2"/>
          </p:nvPr>
        </p:nvPicPr>
        <p:blipFill>
          <a:blip r:embed="rId2">
            <a:extLst>
              <a:ext uri="{28A0092B-C50C-407E-A947-70E740481C1C}">
                <a14:useLocalDpi xmlns:a14="http://schemas.microsoft.com/office/drawing/2010/main" val="0"/>
              </a:ext>
            </a:extLst>
          </a:blip>
          <a:srcRect l="28562" r="28562"/>
          <a:stretch>
            <a:fillRect/>
          </a:stretch>
        </p:blipFill>
        <p:spPr/>
      </p:pic>
    </p:spTree>
    <p:extLst>
      <p:ext uri="{BB962C8B-B14F-4D97-AF65-F5344CB8AC3E}">
        <p14:creationId xmlns:p14="http://schemas.microsoft.com/office/powerpoint/2010/main" val="3305848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Creation of the EPA </a:t>
            </a:r>
            <a:endParaRPr lang="en-US" dirty="0"/>
          </a:p>
        </p:txBody>
      </p:sp>
      <p:sp>
        <p:nvSpPr>
          <p:cNvPr id="3" name="Content Placeholder 2"/>
          <p:cNvSpPr>
            <a:spLocks noGrp="1"/>
          </p:cNvSpPr>
          <p:nvPr>
            <p:ph idx="1"/>
          </p:nvPr>
        </p:nvSpPr>
        <p:spPr/>
        <p:txBody>
          <a:bodyPr/>
          <a:lstStyle/>
          <a:p>
            <a:r>
              <a:rPr lang="en-US" dirty="0" smtClean="0"/>
              <a:t>In 1970, Congress created the Environmental Protection Agency (EPA) to oversee and coordinate environmental regulations.</a:t>
            </a:r>
          </a:p>
          <a:p>
            <a:r>
              <a:rPr lang="en-US" dirty="0" smtClean="0"/>
              <a:t>They passed the Clean Air Act (1970, rev. 1977), and the Clean Water Act (1977).</a:t>
            </a:r>
          </a:p>
          <a:p>
            <a:r>
              <a:rPr lang="en-US" dirty="0" smtClean="0"/>
              <a:t>While these changes were certainly needed, they also caused energy to be more expensive.</a:t>
            </a:r>
            <a:endParaRPr lang="en-US" dirty="0"/>
          </a:p>
        </p:txBody>
      </p:sp>
    </p:spTree>
    <p:extLst>
      <p:ext uri="{BB962C8B-B14F-4D97-AF65-F5344CB8AC3E}">
        <p14:creationId xmlns:p14="http://schemas.microsoft.com/office/powerpoint/2010/main" val="128945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Stagflation</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The economy of the 1970s suffered from </a:t>
            </a:r>
            <a:r>
              <a:rPr lang="en-US" u="sng" dirty="0" smtClean="0"/>
              <a:t>stagflation</a:t>
            </a:r>
            <a:r>
              <a:rPr lang="en-US" dirty="0" smtClean="0"/>
              <a:t> </a:t>
            </a:r>
            <a:r>
              <a:rPr lang="mr-IN" dirty="0" smtClean="0"/>
              <a:t>–</a:t>
            </a:r>
            <a:r>
              <a:rPr lang="en-US" dirty="0" smtClean="0"/>
              <a:t> high unemployment plus high inflation.  This was caused by:</a:t>
            </a:r>
          </a:p>
          <a:p>
            <a:pPr lvl="1"/>
            <a:r>
              <a:rPr lang="en-US" dirty="0" smtClean="0"/>
              <a:t>The energy crisis and the resulting shortages and price hikes</a:t>
            </a:r>
          </a:p>
          <a:p>
            <a:pPr lvl="1"/>
            <a:r>
              <a:rPr lang="en-US" dirty="0" smtClean="0"/>
              <a:t>Inflating the money supply to pay for the Vietnam War and the Great Society without raising taxes</a:t>
            </a:r>
          </a:p>
          <a:p>
            <a:pPr lvl="1"/>
            <a:r>
              <a:rPr lang="en-US" dirty="0" smtClean="0"/>
              <a:t>Taking the country completely off the gold standard</a:t>
            </a:r>
            <a:endParaRPr lang="en-US" dirty="0"/>
          </a:p>
        </p:txBody>
      </p:sp>
      <p:pic>
        <p:nvPicPr>
          <p:cNvPr id="5" name="Content Placeholder 4" descr="il_570xN.492906380_gl6f.jpg"/>
          <p:cNvPicPr>
            <a:picLocks noGrp="1" noChangeAspect="1"/>
          </p:cNvPicPr>
          <p:nvPr>
            <p:ph sz="half" idx="2"/>
          </p:nvPr>
        </p:nvPicPr>
        <p:blipFill>
          <a:blip r:embed="rId2">
            <a:extLst>
              <a:ext uri="{28A0092B-C50C-407E-A947-70E740481C1C}">
                <a14:useLocalDpi xmlns:a14="http://schemas.microsoft.com/office/drawing/2010/main" val="0"/>
              </a:ext>
            </a:extLst>
          </a:blip>
          <a:srcRect l="6010" r="6010"/>
          <a:stretch>
            <a:fillRect/>
          </a:stretch>
        </p:blipFill>
        <p:spPr/>
      </p:pic>
    </p:spTree>
    <p:extLst>
      <p:ext uri="{BB962C8B-B14F-4D97-AF65-F5344CB8AC3E}">
        <p14:creationId xmlns:p14="http://schemas.microsoft.com/office/powerpoint/2010/main" val="1053533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1976 Election</a:t>
            </a:r>
            <a:endParaRPr lang="en-US" dirty="0"/>
          </a:p>
        </p:txBody>
      </p:sp>
      <p:sp>
        <p:nvSpPr>
          <p:cNvPr id="5" name="Content Placeholder 4"/>
          <p:cNvSpPr>
            <a:spLocks noGrp="1"/>
          </p:cNvSpPr>
          <p:nvPr>
            <p:ph sz="half" idx="1"/>
          </p:nvPr>
        </p:nvSpPr>
        <p:spPr/>
        <p:txBody>
          <a:bodyPr>
            <a:normAutofit fontScale="92500" lnSpcReduction="10000"/>
          </a:bodyPr>
          <a:lstStyle/>
          <a:p>
            <a:r>
              <a:rPr lang="en-US" dirty="0" smtClean="0"/>
              <a:t>President Ford almost didn’t get renominated by his own party.  Inflation, high unemployment, the Nixon pardon, and the public perception of Ford as inept hampered his chances.  Ronald Reagan, the former governor of California, put up a strong challenge to Ford in the primaries.</a:t>
            </a:r>
            <a:endParaRPr lang="en-US" dirty="0"/>
          </a:p>
        </p:txBody>
      </p:sp>
      <p:pic>
        <p:nvPicPr>
          <p:cNvPr id="7" name="Content Placeholder 6" descr="Reagan2009line-1x3.jpg"/>
          <p:cNvPicPr>
            <a:picLocks noGrp="1" noChangeAspect="1"/>
          </p:cNvPicPr>
          <p:nvPr>
            <p:ph sz="half" idx="2"/>
          </p:nvPr>
        </p:nvPicPr>
        <p:blipFill>
          <a:blip r:embed="rId2">
            <a:extLst>
              <a:ext uri="{28A0092B-C50C-407E-A947-70E740481C1C}">
                <a14:useLocalDpi xmlns:a14="http://schemas.microsoft.com/office/drawing/2010/main" val="0"/>
              </a:ext>
            </a:extLst>
          </a:blip>
          <a:srcRect l="5384" r="5384"/>
          <a:stretch>
            <a:fillRect/>
          </a:stretch>
        </p:blipFill>
        <p:spPr/>
      </p:pic>
    </p:spTree>
    <p:extLst>
      <p:ext uri="{BB962C8B-B14F-4D97-AF65-F5344CB8AC3E}">
        <p14:creationId xmlns:p14="http://schemas.microsoft.com/office/powerpoint/2010/main" val="2593126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Jimmy Carter</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The Democrats ran an unlikely candidate.  </a:t>
            </a:r>
          </a:p>
          <a:p>
            <a:r>
              <a:rPr lang="en-US" dirty="0" smtClean="0"/>
              <a:t>James Earl “Jimmy” Carter was a Naval Academy graduate and was a nuclear engineer in the Navy.   After his naval career, he returned to his hometown of Plains, GA and life as a peanut farmer.  He then rose to the governorship of Georgia.</a:t>
            </a:r>
            <a:endParaRPr lang="en-US" dirty="0"/>
          </a:p>
        </p:txBody>
      </p:sp>
      <p:pic>
        <p:nvPicPr>
          <p:cNvPr id="5" name="Content Placeholder 4" descr="jimmy-carter-b.jpeg"/>
          <p:cNvPicPr>
            <a:picLocks noGrp="1" noChangeAspect="1"/>
          </p:cNvPicPr>
          <p:nvPr>
            <p:ph sz="half" idx="2"/>
          </p:nvPr>
        </p:nvPicPr>
        <p:blipFill>
          <a:blip r:embed="rId2">
            <a:extLst>
              <a:ext uri="{28A0092B-C50C-407E-A947-70E740481C1C}">
                <a14:useLocalDpi xmlns:a14="http://schemas.microsoft.com/office/drawing/2010/main" val="0"/>
              </a:ext>
            </a:extLst>
          </a:blip>
          <a:srcRect l="5384" r="5384"/>
          <a:stretch>
            <a:fillRect/>
          </a:stretch>
        </p:blipFill>
        <p:spPr/>
      </p:pic>
    </p:spTree>
    <p:extLst>
      <p:ext uri="{BB962C8B-B14F-4D97-AF65-F5344CB8AC3E}">
        <p14:creationId xmlns:p14="http://schemas.microsoft.com/office/powerpoint/2010/main" val="112178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1976 Election Results</a:t>
            </a:r>
            <a:endParaRPr lang="en-US" dirty="0"/>
          </a:p>
        </p:txBody>
      </p:sp>
      <p:pic>
        <p:nvPicPr>
          <p:cNvPr id="6" name="Content Placeholder 5" descr="map_1976_original.jpg"/>
          <p:cNvPicPr>
            <a:picLocks noGrp="1" noChangeAspect="1"/>
          </p:cNvPicPr>
          <p:nvPr>
            <p:ph idx="1"/>
          </p:nvPr>
        </p:nvPicPr>
        <p:blipFill>
          <a:blip r:embed="rId2">
            <a:extLst>
              <a:ext uri="{28A0092B-C50C-407E-A947-70E740481C1C}">
                <a14:useLocalDpi xmlns:a14="http://schemas.microsoft.com/office/drawing/2010/main" val="0"/>
              </a:ext>
            </a:extLst>
          </a:blip>
          <a:srcRect l="-27140" r="-27140"/>
          <a:stretch>
            <a:fillRect/>
          </a:stretch>
        </p:blipFill>
        <p:spPr/>
      </p:pic>
    </p:spTree>
    <p:extLst>
      <p:ext uri="{BB962C8B-B14F-4D97-AF65-F5344CB8AC3E}">
        <p14:creationId xmlns:p14="http://schemas.microsoft.com/office/powerpoint/2010/main" val="3891950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Carter as President</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President Carter was perhaps one of the most capable men that the US has ever had in the Presidency.  He was seen as open, honest, and compassionate.  </a:t>
            </a:r>
            <a:endParaRPr lang="en-US" dirty="0"/>
          </a:p>
          <a:p>
            <a:r>
              <a:rPr lang="en-US" dirty="0" smtClean="0"/>
              <a:t>However, from the beginning, his style worked against him.</a:t>
            </a:r>
          </a:p>
          <a:p>
            <a:pPr lvl="1"/>
            <a:r>
              <a:rPr lang="en-US" dirty="0" smtClean="0"/>
              <a:t>He was seen as dour and humorless</a:t>
            </a:r>
          </a:p>
          <a:p>
            <a:pPr lvl="1"/>
            <a:r>
              <a:rPr lang="en-US" dirty="0" smtClean="0"/>
              <a:t>He attempted to manage every detail of the government</a:t>
            </a:r>
          </a:p>
          <a:p>
            <a:pPr lvl="1"/>
            <a:r>
              <a:rPr lang="en-US" dirty="0" smtClean="0"/>
              <a:t>Being an outsider handicapped him, even though he had large majorities in both houses of Congress.</a:t>
            </a:r>
          </a:p>
          <a:p>
            <a:pPr lvl="1"/>
            <a:r>
              <a:rPr lang="en-US" dirty="0" smtClean="0"/>
              <a:t>These qualities made him largely ineffective as a leader.</a:t>
            </a:r>
          </a:p>
          <a:p>
            <a:pPr marL="457200" lvl="1" indent="0">
              <a:buNone/>
            </a:pPr>
            <a:endParaRPr lang="en-US" dirty="0" smtClean="0"/>
          </a:p>
        </p:txBody>
      </p:sp>
    </p:spTree>
    <p:extLst>
      <p:ext uri="{BB962C8B-B14F-4D97-AF65-F5344CB8AC3E}">
        <p14:creationId xmlns:p14="http://schemas.microsoft.com/office/powerpoint/2010/main" val="11086955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Carter’s Undistinguished Record</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Amnesty (a general pardon) for Vietnam War draft dodgers</a:t>
            </a:r>
          </a:p>
          <a:p>
            <a:r>
              <a:rPr lang="en-US" dirty="0" smtClean="0"/>
              <a:t>Giving away the Panama Canal (the Panama Canal treaty returned the canal to Panama in 2000)</a:t>
            </a:r>
          </a:p>
          <a:p>
            <a:r>
              <a:rPr lang="en-US" dirty="0" smtClean="0"/>
              <a:t>Reinstituted draft registration</a:t>
            </a:r>
          </a:p>
          <a:p>
            <a:r>
              <a:rPr lang="en-US" dirty="0" smtClean="0"/>
              <a:t>1980 Olympics boycott (over the 1979 Soviet invasion of Afghanistan).</a:t>
            </a:r>
          </a:p>
          <a:p>
            <a:r>
              <a:rPr lang="en-US" dirty="0" smtClean="0"/>
              <a:t>Iran </a:t>
            </a:r>
            <a:r>
              <a:rPr lang="en-US" dirty="0"/>
              <a:t>hostage crisis (see </a:t>
            </a:r>
            <a:r>
              <a:rPr lang="en-US" dirty="0">
                <a:hlinkClick r:id="rId2"/>
              </a:rPr>
              <a:t>https://www.youtube.com/watch?v=</a:t>
            </a:r>
            <a:r>
              <a:rPr lang="en-US" dirty="0" smtClean="0">
                <a:hlinkClick r:id="rId2"/>
              </a:rPr>
              <a:t>FUMqx25X2hs</a:t>
            </a:r>
            <a:r>
              <a:rPr lang="en-US" dirty="0" smtClean="0"/>
              <a:t>)</a:t>
            </a:r>
          </a:p>
          <a:p>
            <a:pPr marL="0" indent="0">
              <a:buNone/>
            </a:pPr>
            <a:endParaRPr lang="en-US" dirty="0" smtClean="0"/>
          </a:p>
          <a:p>
            <a:r>
              <a:rPr lang="en-US" dirty="0" smtClean="0"/>
              <a:t>The economy continued to worsen, with almost 8 percent unemployment and 13 percent inflation.</a:t>
            </a:r>
            <a:endParaRPr lang="en-US" dirty="0"/>
          </a:p>
        </p:txBody>
      </p:sp>
    </p:spTree>
    <p:extLst>
      <p:ext uri="{BB962C8B-B14F-4D97-AF65-F5344CB8AC3E}">
        <p14:creationId xmlns:p14="http://schemas.microsoft.com/office/powerpoint/2010/main" val="446989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Carter’s Greatest Accomplishment</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Camp David Accords:  Jimmy Carter was able to get </a:t>
            </a:r>
            <a:r>
              <a:rPr lang="en-US" dirty="0" err="1" smtClean="0"/>
              <a:t>Menachem</a:t>
            </a:r>
            <a:r>
              <a:rPr lang="en-US" dirty="0" smtClean="0"/>
              <a:t> Begin, Prime Minister of Israel, and Anwar Sadat, President of Egypt, to hold face-to-face talks at Camp David.</a:t>
            </a:r>
          </a:p>
          <a:p>
            <a:r>
              <a:rPr lang="en-US" dirty="0" smtClean="0"/>
              <a:t>Egypt and Israel agree to diplomatic recognition of each other, and sign a peace treaty ending 31 years of hostility.</a:t>
            </a:r>
          </a:p>
          <a:p>
            <a:endParaRPr lang="en-US" dirty="0"/>
          </a:p>
        </p:txBody>
      </p:sp>
      <p:pic>
        <p:nvPicPr>
          <p:cNvPr id="5" name="Content Placeholder 4" descr="History_Speeches_1056_Jimmy_Carter_Camp_David_Summit_SF_still_624x352.jpg"/>
          <p:cNvPicPr>
            <a:picLocks noGrp="1" noChangeAspect="1"/>
          </p:cNvPicPr>
          <p:nvPr>
            <p:ph sz="half" idx="2"/>
          </p:nvPr>
        </p:nvPicPr>
        <p:blipFill>
          <a:blip r:embed="rId2">
            <a:extLst>
              <a:ext uri="{28A0092B-C50C-407E-A947-70E740481C1C}">
                <a14:useLocalDpi xmlns:a14="http://schemas.microsoft.com/office/drawing/2010/main" val="0"/>
              </a:ext>
            </a:extLst>
          </a:blip>
          <a:srcRect t="-49333" b="-49333"/>
          <a:stretch>
            <a:fillRect/>
          </a:stretch>
        </p:blipFill>
        <p:spPr/>
      </p:pic>
    </p:spTree>
    <p:extLst>
      <p:ext uri="{BB962C8B-B14F-4D97-AF65-F5344CB8AC3E}">
        <p14:creationId xmlns:p14="http://schemas.microsoft.com/office/powerpoint/2010/main" val="3973609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Seventies Look</a:t>
            </a:r>
            <a:endParaRPr lang="en-US" dirty="0"/>
          </a:p>
        </p:txBody>
      </p:sp>
      <p:sp>
        <p:nvSpPr>
          <p:cNvPr id="5" name="Content Placeholder 4"/>
          <p:cNvSpPr>
            <a:spLocks noGrp="1"/>
          </p:cNvSpPr>
          <p:nvPr>
            <p:ph sz="half" idx="1"/>
          </p:nvPr>
        </p:nvSpPr>
        <p:spPr/>
        <p:txBody>
          <a:bodyPr/>
          <a:lstStyle/>
          <a:p>
            <a:r>
              <a:rPr lang="en-US" dirty="0" smtClean="0"/>
              <a:t>John Travolta in </a:t>
            </a:r>
            <a:r>
              <a:rPr lang="en-US" i="1" dirty="0" smtClean="0"/>
              <a:t>Saturday Night Fever.</a:t>
            </a:r>
            <a:r>
              <a:rPr lang="en-US" dirty="0" smtClean="0"/>
              <a:t>  Notice the flyaway collar, tight pants, and shirt unbuttoned halfway down the chest.</a:t>
            </a:r>
            <a:endParaRPr lang="en-US" dirty="0"/>
          </a:p>
        </p:txBody>
      </p:sp>
      <p:pic>
        <p:nvPicPr>
          <p:cNvPr id="7" name="Content Placeholder 6" descr="5618f5a75e1c5208e4c356f0cea90d25.jpg"/>
          <p:cNvPicPr>
            <a:picLocks noGrp="1" noChangeAspect="1"/>
          </p:cNvPicPr>
          <p:nvPr>
            <p:ph sz="half" idx="2"/>
          </p:nvPr>
        </p:nvPicPr>
        <p:blipFill>
          <a:blip r:embed="rId2">
            <a:extLst>
              <a:ext uri="{28A0092B-C50C-407E-A947-70E740481C1C}">
                <a14:useLocalDpi xmlns:a14="http://schemas.microsoft.com/office/drawing/2010/main" val="0"/>
              </a:ext>
            </a:extLst>
          </a:blip>
          <a:srcRect l="-37684" r="-37684"/>
          <a:stretch>
            <a:fillRect/>
          </a:stretch>
        </p:blipFill>
        <p:spPr/>
      </p:pic>
    </p:spTree>
    <p:extLst>
      <p:ext uri="{BB962C8B-B14F-4D97-AF65-F5344CB8AC3E}">
        <p14:creationId xmlns:p14="http://schemas.microsoft.com/office/powerpoint/2010/main" val="11153805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Next . . .</a:t>
            </a:r>
            <a:endParaRPr lang="en-US" dirty="0"/>
          </a:p>
        </p:txBody>
      </p:sp>
      <p:sp>
        <p:nvSpPr>
          <p:cNvPr id="6" name="Content Placeholder 5"/>
          <p:cNvSpPr>
            <a:spLocks noGrp="1"/>
          </p:cNvSpPr>
          <p:nvPr>
            <p:ph idx="1"/>
          </p:nvPr>
        </p:nvSpPr>
        <p:spPr/>
        <p:txBody>
          <a:bodyPr/>
          <a:lstStyle/>
          <a:p>
            <a:r>
              <a:rPr lang="en-US" dirty="0" smtClean="0"/>
              <a:t>The Reagan Revolution</a:t>
            </a:r>
          </a:p>
          <a:p>
            <a:r>
              <a:rPr lang="en-US" dirty="0" smtClean="0"/>
              <a:t>The Downfall of Communism</a:t>
            </a:r>
          </a:p>
          <a:p>
            <a:r>
              <a:rPr lang="en-US" dirty="0" smtClean="0"/>
              <a:t>The Age of Terror</a:t>
            </a:r>
            <a:endParaRPr lang="en-US" dirty="0"/>
          </a:p>
        </p:txBody>
      </p:sp>
    </p:spTree>
    <p:extLst>
      <p:ext uri="{BB962C8B-B14F-4D97-AF65-F5344CB8AC3E}">
        <p14:creationId xmlns:p14="http://schemas.microsoft.com/office/powerpoint/2010/main" val="497550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Leisure Suit</a:t>
            </a:r>
            <a:endParaRPr lang="en-US" dirty="0"/>
          </a:p>
        </p:txBody>
      </p:sp>
      <p:pic>
        <p:nvPicPr>
          <p:cNvPr id="8" name="Picture Placeholder 7" descr="leisure-suit.jpg"/>
          <p:cNvPicPr>
            <a:picLocks noGrp="1" noChangeAspect="1"/>
          </p:cNvPicPr>
          <p:nvPr>
            <p:ph type="pic" idx="1"/>
          </p:nvPr>
        </p:nvPicPr>
        <p:blipFill>
          <a:blip r:embed="rId2">
            <a:extLst>
              <a:ext uri="{28A0092B-C50C-407E-A947-70E740481C1C}">
                <a14:useLocalDpi xmlns:a14="http://schemas.microsoft.com/office/drawing/2010/main" val="0"/>
              </a:ext>
            </a:extLst>
          </a:blip>
          <a:srcRect l="-17611" r="-17611"/>
          <a:stretch>
            <a:fillRect/>
          </a:stretch>
        </p:blipFill>
        <p:spPr/>
      </p:pic>
      <p:sp>
        <p:nvSpPr>
          <p:cNvPr id="7" name="Text Placeholder 6"/>
          <p:cNvSpPr>
            <a:spLocks noGrp="1"/>
          </p:cNvSpPr>
          <p:nvPr>
            <p:ph type="body" sz="half" idx="2"/>
          </p:nvPr>
        </p:nvSpPr>
        <p:spPr/>
        <p:txBody>
          <a:bodyPr/>
          <a:lstStyle/>
          <a:p>
            <a:r>
              <a:rPr lang="en-US" dirty="0" smtClean="0"/>
              <a:t>The worst fashion idea </a:t>
            </a:r>
            <a:r>
              <a:rPr lang="en-US" smtClean="0"/>
              <a:t>ever conceived!</a:t>
            </a:r>
            <a:endParaRPr lang="en-US"/>
          </a:p>
        </p:txBody>
      </p:sp>
    </p:spTree>
    <p:extLst>
      <p:ext uri="{BB962C8B-B14F-4D97-AF65-F5344CB8AC3E}">
        <p14:creationId xmlns:p14="http://schemas.microsoft.com/office/powerpoint/2010/main" val="2838856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Weak Presidents</a:t>
            </a:r>
            <a:endParaRPr lang="en-US" dirty="0"/>
          </a:p>
        </p:txBody>
      </p:sp>
      <p:sp>
        <p:nvSpPr>
          <p:cNvPr id="5" name="Content Placeholder 4"/>
          <p:cNvSpPr>
            <a:spLocks noGrp="1"/>
          </p:cNvSpPr>
          <p:nvPr>
            <p:ph idx="1"/>
          </p:nvPr>
        </p:nvSpPr>
        <p:spPr/>
        <p:txBody>
          <a:bodyPr/>
          <a:lstStyle/>
          <a:p>
            <a:r>
              <a:rPr lang="en-US" dirty="0" smtClean="0"/>
              <a:t>The Watergate Scandal and Cover-up significantly weakened the office of the Presidency.  </a:t>
            </a:r>
          </a:p>
          <a:p>
            <a:r>
              <a:rPr lang="en-US" dirty="0" smtClean="0"/>
              <a:t>This, along with a falling economy, made both Gerald Ford (1973-76) and Jimmy Carter weak Presidents.  </a:t>
            </a:r>
            <a:endParaRPr lang="en-US" dirty="0"/>
          </a:p>
        </p:txBody>
      </p:sp>
    </p:spTree>
    <p:extLst>
      <p:ext uri="{BB962C8B-B14F-4D97-AF65-F5344CB8AC3E}">
        <p14:creationId xmlns:p14="http://schemas.microsoft.com/office/powerpoint/2010/main" val="2021996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President Gerald Ford</a:t>
            </a:r>
            <a:endParaRPr lang="en-US" dirty="0"/>
          </a:p>
        </p:txBody>
      </p:sp>
      <p:sp>
        <p:nvSpPr>
          <p:cNvPr id="4" name="Content Placeholder 3"/>
          <p:cNvSpPr>
            <a:spLocks noGrp="1"/>
          </p:cNvSpPr>
          <p:nvPr>
            <p:ph sz="half" idx="1"/>
          </p:nvPr>
        </p:nvSpPr>
        <p:spPr/>
        <p:txBody>
          <a:bodyPr/>
          <a:lstStyle/>
          <a:p>
            <a:r>
              <a:rPr lang="en-US" dirty="0" smtClean="0"/>
              <a:t>Prior to becoming President, Gerald Ford was a Congressman from Michigan and the House Minority Leader.  Nixon selected him for the office of Vice President after the resignation of Spiro Agnew.</a:t>
            </a:r>
            <a:endParaRPr lang="en-US" dirty="0"/>
          </a:p>
        </p:txBody>
      </p:sp>
      <p:pic>
        <p:nvPicPr>
          <p:cNvPr id="6" name="Content Placeholder 5" descr="president-gerald-ford-right-hand-gesture.jpg"/>
          <p:cNvPicPr>
            <a:picLocks noGrp="1" noChangeAspect="1"/>
          </p:cNvPicPr>
          <p:nvPr>
            <p:ph sz="half" idx="2"/>
          </p:nvPr>
        </p:nvPicPr>
        <p:blipFill>
          <a:blip r:embed="rId2">
            <a:extLst>
              <a:ext uri="{28A0092B-C50C-407E-A947-70E740481C1C}">
                <a14:useLocalDpi xmlns:a14="http://schemas.microsoft.com/office/drawing/2010/main" val="0"/>
              </a:ext>
            </a:extLst>
          </a:blip>
          <a:srcRect l="5384" r="5384"/>
          <a:stretch>
            <a:fillRect/>
          </a:stretch>
        </p:blipFill>
        <p:spPr/>
      </p:pic>
    </p:spTree>
    <p:extLst>
      <p:ext uri="{BB962C8B-B14F-4D97-AF65-F5344CB8AC3E}">
        <p14:creationId xmlns:p14="http://schemas.microsoft.com/office/powerpoint/2010/main" val="1679478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President Gerald Ford</a:t>
            </a:r>
            <a:endParaRPr lang="en-US" dirty="0"/>
          </a:p>
        </p:txBody>
      </p:sp>
      <p:sp>
        <p:nvSpPr>
          <p:cNvPr id="3" name="Content Placeholder 2"/>
          <p:cNvSpPr>
            <a:spLocks noGrp="1"/>
          </p:cNvSpPr>
          <p:nvPr>
            <p:ph sz="half" idx="1"/>
          </p:nvPr>
        </p:nvSpPr>
        <p:spPr/>
        <p:txBody>
          <a:bodyPr/>
          <a:lstStyle/>
          <a:p>
            <a:r>
              <a:rPr lang="en-US" dirty="0" smtClean="0"/>
              <a:t>President Ford was seen as a decent, honest man, the right man for the nation to heal after Watergate.</a:t>
            </a:r>
          </a:p>
          <a:p>
            <a:r>
              <a:rPr lang="en-US" dirty="0" smtClean="0"/>
              <a:t>Lyndon Johnson said, “He’s a nice fellow, but he spent too much time playing football without a helmet.”</a:t>
            </a:r>
            <a:endParaRPr lang="en-US" dirty="0"/>
          </a:p>
        </p:txBody>
      </p:sp>
      <p:pic>
        <p:nvPicPr>
          <p:cNvPr id="5" name="Content Placeholder 4" descr="ford-football.jpg"/>
          <p:cNvPicPr>
            <a:picLocks noGrp="1" noChangeAspect="1"/>
          </p:cNvPicPr>
          <p:nvPr>
            <p:ph sz="half" idx="2"/>
          </p:nvPr>
        </p:nvPicPr>
        <p:blipFill>
          <a:blip r:embed="rId2">
            <a:extLst>
              <a:ext uri="{28A0092B-C50C-407E-A947-70E740481C1C}">
                <a14:useLocalDpi xmlns:a14="http://schemas.microsoft.com/office/drawing/2010/main" val="0"/>
              </a:ext>
            </a:extLst>
          </a:blip>
          <a:srcRect t="6463" b="6463"/>
          <a:stretch>
            <a:fillRect/>
          </a:stretch>
        </p:blipFill>
        <p:spPr/>
      </p:pic>
    </p:spTree>
    <p:extLst>
      <p:ext uri="{BB962C8B-B14F-4D97-AF65-F5344CB8AC3E}">
        <p14:creationId xmlns:p14="http://schemas.microsoft.com/office/powerpoint/2010/main" val="3538910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President Gerald Ford</a:t>
            </a:r>
            <a:endParaRPr lang="en-US" dirty="0"/>
          </a:p>
        </p:txBody>
      </p:sp>
      <p:sp>
        <p:nvSpPr>
          <p:cNvPr id="6" name="Content Placeholder 5"/>
          <p:cNvSpPr>
            <a:spLocks noGrp="1"/>
          </p:cNvSpPr>
          <p:nvPr>
            <p:ph idx="1"/>
          </p:nvPr>
        </p:nvSpPr>
        <p:spPr/>
        <p:txBody>
          <a:bodyPr/>
          <a:lstStyle/>
          <a:p>
            <a:r>
              <a:rPr lang="en-US" dirty="0" smtClean="0"/>
              <a:t>President Ford was the only President who was not ever elected to a national office.</a:t>
            </a:r>
          </a:p>
          <a:p>
            <a:r>
              <a:rPr lang="en-US" dirty="0" smtClean="0"/>
              <a:t>He began with the nation’s sympathy, but soon lost it when he granted President Nixon a “full, free, and absolute pardon” for any crimes he may have committed while President.  </a:t>
            </a:r>
          </a:p>
          <a:p>
            <a:pPr marL="0" indent="0">
              <a:buNone/>
            </a:pPr>
            <a:endParaRPr lang="en-US" dirty="0"/>
          </a:p>
        </p:txBody>
      </p:sp>
    </p:spTree>
    <p:extLst>
      <p:ext uri="{BB962C8B-B14F-4D97-AF65-F5344CB8AC3E}">
        <p14:creationId xmlns:p14="http://schemas.microsoft.com/office/powerpoint/2010/main" val="958445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Ford Faced</a:t>
            </a:r>
            <a:endParaRPr lang="en-US" dirty="0"/>
          </a:p>
        </p:txBody>
      </p:sp>
      <p:sp>
        <p:nvSpPr>
          <p:cNvPr id="3" name="Content Placeholder 2"/>
          <p:cNvSpPr>
            <a:spLocks noGrp="1"/>
          </p:cNvSpPr>
          <p:nvPr>
            <p:ph idx="1"/>
          </p:nvPr>
        </p:nvSpPr>
        <p:spPr/>
        <p:txBody>
          <a:bodyPr>
            <a:normAutofit lnSpcReduction="10000"/>
          </a:bodyPr>
          <a:lstStyle/>
          <a:p>
            <a:r>
              <a:rPr lang="en-US" dirty="0" smtClean="0"/>
              <a:t>Neither he nor his Vice President, Nelson Rockefeller, were elected.</a:t>
            </a:r>
          </a:p>
          <a:p>
            <a:r>
              <a:rPr lang="en-US" dirty="0" smtClean="0"/>
              <a:t>Both the House of Representatives and the Senate had Democratic majorities.</a:t>
            </a:r>
          </a:p>
          <a:p>
            <a:r>
              <a:rPr lang="en-US" dirty="0" smtClean="0"/>
              <a:t>Congress was determined to control the executive branch after the transgressions of the Nixon administration.</a:t>
            </a:r>
          </a:p>
          <a:p>
            <a:r>
              <a:rPr lang="en-US" dirty="0" smtClean="0"/>
              <a:t>Because of this, President Ford was not able to get meaningful legislation passed.</a:t>
            </a:r>
            <a:endParaRPr lang="en-US" dirty="0"/>
          </a:p>
        </p:txBody>
      </p:sp>
    </p:spTree>
    <p:extLst>
      <p:ext uri="{BB962C8B-B14F-4D97-AF65-F5344CB8AC3E}">
        <p14:creationId xmlns:p14="http://schemas.microsoft.com/office/powerpoint/2010/main" val="534450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Challenges</a:t>
            </a:r>
            <a:endParaRPr lang="en-US" dirty="0"/>
          </a:p>
        </p:txBody>
      </p:sp>
      <p:sp>
        <p:nvSpPr>
          <p:cNvPr id="3" name="Content Placeholder 2"/>
          <p:cNvSpPr>
            <a:spLocks noGrp="1"/>
          </p:cNvSpPr>
          <p:nvPr>
            <p:ph sz="half" idx="1"/>
          </p:nvPr>
        </p:nvSpPr>
        <p:spPr/>
        <p:txBody>
          <a:bodyPr/>
          <a:lstStyle/>
          <a:p>
            <a:r>
              <a:rPr lang="en-US" dirty="0" smtClean="0"/>
              <a:t>President Ford presided over the final withdrawal of troops from Vietnam in 1975.</a:t>
            </a:r>
          </a:p>
          <a:p>
            <a:r>
              <a:rPr lang="en-US" dirty="0" smtClean="0"/>
              <a:t>The economy continued its downward spiral, and wouldn’t recover until the 1980s.</a:t>
            </a:r>
          </a:p>
          <a:p>
            <a:endParaRPr lang="en-US" dirty="0" smtClean="0"/>
          </a:p>
          <a:p>
            <a:endParaRPr lang="en-US" dirty="0" smtClean="0"/>
          </a:p>
          <a:p>
            <a:endParaRPr lang="en-US" dirty="0"/>
          </a:p>
        </p:txBody>
      </p:sp>
      <p:pic>
        <p:nvPicPr>
          <p:cNvPr id="5" name="Content Placeholder 4" descr="ddcf0e4d08706381e5a2f8cb3761e383.jpg"/>
          <p:cNvPicPr>
            <a:picLocks noGrp="1" noChangeAspect="1"/>
          </p:cNvPicPr>
          <p:nvPr>
            <p:ph sz="half" idx="2"/>
          </p:nvPr>
        </p:nvPicPr>
        <p:blipFill>
          <a:blip r:embed="rId2">
            <a:extLst>
              <a:ext uri="{28A0092B-C50C-407E-A947-70E740481C1C}">
                <a14:useLocalDpi xmlns:a14="http://schemas.microsoft.com/office/drawing/2010/main" val="0"/>
              </a:ext>
            </a:extLst>
          </a:blip>
          <a:srcRect l="20256" r="20256"/>
          <a:stretch>
            <a:fillRect/>
          </a:stretch>
        </p:blipFill>
        <p:spPr/>
      </p:pic>
    </p:spTree>
    <p:extLst>
      <p:ext uri="{BB962C8B-B14F-4D97-AF65-F5344CB8AC3E}">
        <p14:creationId xmlns:p14="http://schemas.microsoft.com/office/powerpoint/2010/main" val="3284606292"/>
      </p:ext>
    </p:extLst>
  </p:cSld>
  <p:clrMapOvr>
    <a:masterClrMapping/>
  </p:clrMapOvr>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108</TotalTime>
  <Words>918</Words>
  <Application>Microsoft Macintosh PowerPoint</Application>
  <PresentationFormat>On-screen Show (4:3)</PresentationFormat>
  <Paragraphs>74</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Black</vt:lpstr>
      <vt:lpstr> The Seventies </vt:lpstr>
      <vt:lpstr>The Seventies Look</vt:lpstr>
      <vt:lpstr>The Leisure Suit</vt:lpstr>
      <vt:lpstr>Weak Presidents</vt:lpstr>
      <vt:lpstr>President Gerald Ford</vt:lpstr>
      <vt:lpstr>President Gerald Ford</vt:lpstr>
      <vt:lpstr>President Gerald Ford</vt:lpstr>
      <vt:lpstr>Challenges Ford Faced</vt:lpstr>
      <vt:lpstr>Other Challenges</vt:lpstr>
      <vt:lpstr>The Energy Crisis</vt:lpstr>
      <vt:lpstr>Environmentalism</vt:lpstr>
      <vt:lpstr>Creation of the EPA </vt:lpstr>
      <vt:lpstr>Stagflation</vt:lpstr>
      <vt:lpstr>1976 Election</vt:lpstr>
      <vt:lpstr>Jimmy Carter</vt:lpstr>
      <vt:lpstr>1976 Election Results</vt:lpstr>
      <vt:lpstr>Carter as President</vt:lpstr>
      <vt:lpstr>Carter’s Undistinguished Record</vt:lpstr>
      <vt:lpstr>Carter’s Greatest Accomplishment</vt:lpstr>
      <vt:lpstr>Next . .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The Seventies </dc:title>
  <dc:creator>Daniel Clay</dc:creator>
  <cp:lastModifiedBy>Daniel Clay</cp:lastModifiedBy>
  <cp:revision>12</cp:revision>
  <dcterms:created xsi:type="dcterms:W3CDTF">2017-04-23T02:05:51Z</dcterms:created>
  <dcterms:modified xsi:type="dcterms:W3CDTF">2017-04-25T21:59:53Z</dcterms:modified>
</cp:coreProperties>
</file>