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8" r:id="rId7"/>
    <p:sldId id="269" r:id="rId8"/>
    <p:sldId id="270" r:id="rId9"/>
    <p:sldId id="261" r:id="rId10"/>
    <p:sldId id="262" r:id="rId11"/>
    <p:sldId id="263" r:id="rId12"/>
    <p:sldId id="271" r:id="rId13"/>
    <p:sldId id="272" r:id="rId14"/>
    <p:sldId id="273" r:id="rId15"/>
    <p:sldId id="266" r:id="rId16"/>
    <p:sldId id="267" r:id="rId17"/>
    <p:sldId id="264"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2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8DC8A4-73E6-6146-84D0-A15A345B8E04}"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DC8A4-73E6-6146-84D0-A15A345B8E04}"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DC8A4-73E6-6146-84D0-A15A345B8E04}"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DC8A4-73E6-6146-84D0-A15A345B8E04}"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DC8A4-73E6-6146-84D0-A15A345B8E04}"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8DC8A4-73E6-6146-84D0-A15A345B8E04}"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DC8A4-73E6-6146-84D0-A15A345B8E04}" type="datetimeFigureOut">
              <a:rPr lang="en-US" smtClean="0"/>
              <a:t>4/19/17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DC8A4-73E6-6146-84D0-A15A345B8E04}" type="datetimeFigureOut">
              <a:rPr lang="en-US" smtClean="0"/>
              <a:t>4/19/17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DC8A4-73E6-6146-84D0-A15A345B8E04}"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DC8A4-73E6-6146-84D0-A15A345B8E04}"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DC8A4-73E6-6146-84D0-A15A345B8E04}"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78236-0207-C441-95DE-3E272D2D932B}"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DC8A4-73E6-6146-84D0-A15A345B8E04}" type="datetimeFigureOut">
              <a:rPr lang="en-US" smtClean="0"/>
              <a:t>4/19/17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78236-0207-C441-95DE-3E272D2D932B}"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Sixties</a:t>
            </a:r>
            <a:endParaRPr lang="en-US" dirty="0"/>
          </a:p>
        </p:txBody>
      </p:sp>
      <p:sp>
        <p:nvSpPr>
          <p:cNvPr id="3" name="Subtitle 2"/>
          <p:cNvSpPr>
            <a:spLocks noGrp="1"/>
          </p:cNvSpPr>
          <p:nvPr>
            <p:ph type="subTitle" idx="1"/>
          </p:nvPr>
        </p:nvSpPr>
        <p:spPr/>
        <p:txBody>
          <a:bodyPr/>
          <a:lstStyle/>
          <a:p>
            <a:r>
              <a:rPr lang="en-US" dirty="0" smtClean="0"/>
              <a:t>The Counterculture </a:t>
            </a:r>
            <a:r>
              <a:rPr lang="en-US" dirty="0" smtClean="0"/>
              <a:t>and Radicalism</a:t>
            </a:r>
          </a:p>
          <a:p>
            <a:r>
              <a:rPr lang="en-US" dirty="0" smtClean="0"/>
              <a:t>“Sex, Drugs, and Rock n’ Roll”</a:t>
            </a:r>
            <a:endParaRPr lang="en-US" dirty="0" smtClean="0"/>
          </a:p>
          <a:p>
            <a:endParaRPr lang="en-US" dirty="0"/>
          </a:p>
        </p:txBody>
      </p:sp>
    </p:spTree>
    <p:extLst>
      <p:ext uri="{BB962C8B-B14F-4D97-AF65-F5344CB8AC3E}">
        <p14:creationId xmlns:p14="http://schemas.microsoft.com/office/powerpoint/2010/main" val="27427741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Counterculture</a:t>
            </a:r>
            <a:endParaRPr lang="en-US" dirty="0"/>
          </a:p>
        </p:txBody>
      </p:sp>
      <p:sp>
        <p:nvSpPr>
          <p:cNvPr id="3" name="Content Placeholder 2"/>
          <p:cNvSpPr>
            <a:spLocks noGrp="1"/>
          </p:cNvSpPr>
          <p:nvPr>
            <p:ph sz="half" idx="1"/>
          </p:nvPr>
        </p:nvSpPr>
        <p:spPr/>
        <p:txBody>
          <a:bodyPr/>
          <a:lstStyle/>
          <a:p>
            <a:r>
              <a:rPr lang="en-US" dirty="0" smtClean="0"/>
              <a:t>The counterculture flourished mainly from 1964-1972, although it has never really gone away.</a:t>
            </a:r>
          </a:p>
          <a:p>
            <a:r>
              <a:rPr lang="en-US" dirty="0" smtClean="0"/>
              <a:t>This was a movement mostly involving people in the 18-30 age range.</a:t>
            </a:r>
          </a:p>
          <a:p>
            <a:pPr marL="0" indent="0">
              <a:buNone/>
            </a:pPr>
            <a:endParaRPr lang="en-US" dirty="0"/>
          </a:p>
        </p:txBody>
      </p:sp>
      <p:pic>
        <p:nvPicPr>
          <p:cNvPr id="5" name="Content Placeholder 4" descr="ImagineGraffiti.jpg"/>
          <p:cNvPicPr>
            <a:picLocks noGrp="1" noChangeAspect="1"/>
          </p:cNvPicPr>
          <p:nvPr>
            <p:ph sz="half" idx="2"/>
          </p:nvPr>
        </p:nvPicPr>
        <p:blipFill>
          <a:blip r:embed="rId2">
            <a:extLst>
              <a:ext uri="{28A0092B-C50C-407E-A947-70E740481C1C}">
                <a14:useLocalDpi xmlns:a14="http://schemas.microsoft.com/office/drawing/2010/main" val="0"/>
              </a:ext>
            </a:extLst>
          </a:blip>
          <a:srcRect t="-35985" b="-35985"/>
          <a:stretch>
            <a:fillRect/>
          </a:stretch>
        </p:blipFill>
        <p:spPr/>
      </p:pic>
    </p:spTree>
    <p:extLst>
      <p:ext uri="{BB962C8B-B14F-4D97-AF65-F5344CB8AC3E}">
        <p14:creationId xmlns:p14="http://schemas.microsoft.com/office/powerpoint/2010/main" val="17384348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Hippies and Counterculture</a:t>
            </a:r>
            <a:endParaRPr lang="en-US" dirty="0"/>
          </a:p>
        </p:txBody>
      </p:sp>
      <p:sp>
        <p:nvSpPr>
          <p:cNvPr id="5" name="Content Placeholder 4"/>
          <p:cNvSpPr>
            <a:spLocks noGrp="1"/>
          </p:cNvSpPr>
          <p:nvPr>
            <p:ph sz="half" idx="1"/>
          </p:nvPr>
        </p:nvSpPr>
        <p:spPr/>
        <p:txBody>
          <a:bodyPr>
            <a:normAutofit fontScale="92500"/>
          </a:bodyPr>
          <a:lstStyle/>
          <a:p>
            <a:r>
              <a:rPr lang="en-US" dirty="0" smtClean="0"/>
              <a:t>Distrust of authority </a:t>
            </a:r>
            <a:r>
              <a:rPr lang="mr-IN" dirty="0" smtClean="0"/>
              <a:t>–</a:t>
            </a:r>
            <a:r>
              <a:rPr lang="en-US" dirty="0" smtClean="0"/>
              <a:t> “don’t trust anyone over 30.”</a:t>
            </a:r>
          </a:p>
          <a:p>
            <a:r>
              <a:rPr lang="en-US" dirty="0" smtClean="0"/>
              <a:t>Rejection of authority and values of parents.</a:t>
            </a:r>
          </a:p>
          <a:p>
            <a:r>
              <a:rPr lang="en-US" dirty="0" smtClean="0"/>
              <a:t>Rejection of materialism</a:t>
            </a:r>
          </a:p>
          <a:p>
            <a:r>
              <a:rPr lang="en-US" dirty="0" smtClean="0"/>
              <a:t>Experimentation in sexuality</a:t>
            </a:r>
          </a:p>
          <a:p>
            <a:r>
              <a:rPr lang="en-US" dirty="0" smtClean="0"/>
              <a:t>Embracing rock n’ roll</a:t>
            </a:r>
          </a:p>
          <a:p>
            <a:r>
              <a:rPr lang="en-US" dirty="0" smtClean="0"/>
              <a:t>Drug usage</a:t>
            </a:r>
          </a:p>
          <a:p>
            <a:endParaRPr lang="en-US" dirty="0"/>
          </a:p>
        </p:txBody>
      </p:sp>
      <p:pic>
        <p:nvPicPr>
          <p:cNvPr id="7" name="Content Placeholder 6" descr="1960s-Hippies-Fashion.jpg"/>
          <p:cNvPicPr>
            <a:picLocks noGrp="1" noChangeAspect="1"/>
          </p:cNvPicPr>
          <p:nvPr>
            <p:ph sz="half" idx="2"/>
          </p:nvPr>
        </p:nvPicPr>
        <p:blipFill>
          <a:blip r:embed="rId2">
            <a:extLst>
              <a:ext uri="{28A0092B-C50C-407E-A947-70E740481C1C}">
                <a14:useLocalDpi xmlns:a14="http://schemas.microsoft.com/office/drawing/2010/main" val="0"/>
              </a:ext>
            </a:extLst>
          </a:blip>
          <a:srcRect l="19327" r="19327"/>
          <a:stretch>
            <a:fillRect/>
          </a:stretch>
        </p:blipFill>
        <p:spPr/>
      </p:pic>
    </p:spTree>
    <p:extLst>
      <p:ext uri="{BB962C8B-B14F-4D97-AF65-F5344CB8AC3E}">
        <p14:creationId xmlns:p14="http://schemas.microsoft.com/office/powerpoint/2010/main" val="18293800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Haight</a:t>
            </a:r>
            <a:r>
              <a:rPr lang="en-US" dirty="0" smtClean="0"/>
              <a:t> Asbury, San Francisco</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Haight</a:t>
            </a:r>
            <a:r>
              <a:rPr lang="en-US" dirty="0" smtClean="0"/>
              <a:t>-Asbury in San Francisco became the epicenter of the 60s counterculture.  Live rock </a:t>
            </a:r>
            <a:r>
              <a:rPr lang="en-US" dirty="0" err="1" smtClean="0"/>
              <a:t>n’roll</a:t>
            </a:r>
            <a:r>
              <a:rPr lang="en-US" dirty="0" smtClean="0"/>
              <a:t> was plentiful, people sold and used drugs openly, and there were plenty of college students from the colleges in San Francisco.</a:t>
            </a:r>
            <a:endParaRPr lang="en-US" dirty="0"/>
          </a:p>
        </p:txBody>
      </p:sp>
      <p:pic>
        <p:nvPicPr>
          <p:cNvPr id="5" name="Content Placeholder 4" descr="shapeimage_6-300x219.png"/>
          <p:cNvPicPr>
            <a:picLocks noGrp="1" noChangeAspect="1"/>
          </p:cNvPicPr>
          <p:nvPr>
            <p:ph sz="half" idx="2"/>
          </p:nvPr>
        </p:nvPicPr>
        <p:blipFill>
          <a:blip r:embed="rId2">
            <a:extLst>
              <a:ext uri="{28A0092B-C50C-407E-A947-70E740481C1C}">
                <a14:useLocalDpi xmlns:a14="http://schemas.microsoft.com/office/drawing/2010/main" val="0"/>
              </a:ext>
            </a:extLst>
          </a:blip>
          <a:srcRect l="17430" r="17430"/>
          <a:stretch>
            <a:fillRect/>
          </a:stretch>
        </p:blipFill>
        <p:spPr/>
      </p:pic>
    </p:spTree>
    <p:extLst>
      <p:ext uri="{BB962C8B-B14F-4D97-AF65-F5344CB8AC3E}">
        <p14:creationId xmlns:p14="http://schemas.microsoft.com/office/powerpoint/2010/main" val="9111990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of Love</a:t>
            </a:r>
            <a:endParaRPr lang="en-US" dirty="0"/>
          </a:p>
        </p:txBody>
      </p:sp>
      <p:sp>
        <p:nvSpPr>
          <p:cNvPr id="3" name="Content Placeholder 2"/>
          <p:cNvSpPr>
            <a:spLocks noGrp="1"/>
          </p:cNvSpPr>
          <p:nvPr>
            <p:ph sz="half" idx="1"/>
          </p:nvPr>
        </p:nvSpPr>
        <p:spPr/>
        <p:txBody>
          <a:bodyPr/>
          <a:lstStyle/>
          <a:p>
            <a:r>
              <a:rPr lang="en-US" dirty="0" smtClean="0"/>
              <a:t>The </a:t>
            </a:r>
            <a:r>
              <a:rPr lang="en-US" dirty="0" err="1" smtClean="0"/>
              <a:t>Haight</a:t>
            </a:r>
            <a:r>
              <a:rPr lang="en-US" dirty="0" smtClean="0"/>
              <a:t>-Asbury experience culminated in the 1967 “Summer of Love,” when over 100,000 people descended on this neighborhood to partake of sex, drugs, and rock n’ roll.  </a:t>
            </a:r>
            <a:endParaRPr lang="en-US" dirty="0"/>
          </a:p>
        </p:txBody>
      </p:sp>
      <p:pic>
        <p:nvPicPr>
          <p:cNvPr id="5" name="Content Placeholder 4" descr="SOLletteringNu.gif"/>
          <p:cNvPicPr>
            <a:picLocks noGrp="1" noChangeAspect="1"/>
          </p:cNvPicPr>
          <p:nvPr>
            <p:ph sz="half" idx="2"/>
          </p:nvPr>
        </p:nvPicPr>
        <p:blipFill>
          <a:blip r:embed="rId2">
            <a:extLst>
              <a:ext uri="{28A0092B-C50C-407E-A947-70E740481C1C}">
                <a14:useLocalDpi xmlns:a14="http://schemas.microsoft.com/office/drawing/2010/main" val="0"/>
              </a:ext>
            </a:extLst>
          </a:blip>
          <a:srcRect t="-55613" b="-55613"/>
          <a:stretch>
            <a:fillRect/>
          </a:stretch>
        </p:blipFill>
        <p:spPr/>
      </p:pic>
    </p:spTree>
    <p:extLst>
      <p:ext uri="{BB962C8B-B14F-4D97-AF65-F5344CB8AC3E}">
        <p14:creationId xmlns:p14="http://schemas.microsoft.com/office/powerpoint/2010/main" val="1791138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Love”</a:t>
            </a:r>
            <a:endParaRPr lang="en-US" dirty="0"/>
          </a:p>
        </p:txBody>
      </p:sp>
      <p:sp>
        <p:nvSpPr>
          <p:cNvPr id="5" name="Content Placeholder 4"/>
          <p:cNvSpPr>
            <a:spLocks noGrp="1"/>
          </p:cNvSpPr>
          <p:nvPr>
            <p:ph idx="1"/>
          </p:nvPr>
        </p:nvSpPr>
        <p:spPr/>
        <p:txBody>
          <a:bodyPr>
            <a:normAutofit lnSpcReduction="10000"/>
          </a:bodyPr>
          <a:lstStyle/>
          <a:p>
            <a:r>
              <a:rPr lang="en-US" dirty="0" smtClean="0"/>
              <a:t>One of the values of the hippies was “free love”</a:t>
            </a:r>
          </a:p>
          <a:p>
            <a:r>
              <a:rPr lang="en-US" dirty="0" smtClean="0"/>
              <a:t>Self-fulfillment was seen as a higher good than a lifelong commitment to a husband or wife.</a:t>
            </a:r>
          </a:p>
          <a:p>
            <a:r>
              <a:rPr lang="en-US" dirty="0" smtClean="0"/>
              <a:t>This was the beginning of the sexual revolution that is still with us today</a:t>
            </a:r>
            <a:r>
              <a:rPr lang="en-US" dirty="0" smtClean="0"/>
              <a:t>.</a:t>
            </a:r>
            <a:endParaRPr lang="en-US" dirty="0"/>
          </a:p>
          <a:p>
            <a:r>
              <a:rPr lang="en-US" dirty="0" smtClean="0"/>
              <a:t>“Do your own thing” was an innocuous-sounding motto that has become the battle-cry of sexual libertines since then</a:t>
            </a:r>
            <a:endParaRPr lang="en-US" dirty="0"/>
          </a:p>
        </p:txBody>
      </p:sp>
    </p:spTree>
    <p:extLst>
      <p:ext uri="{BB962C8B-B14F-4D97-AF65-F5344CB8AC3E}">
        <p14:creationId xmlns:p14="http://schemas.microsoft.com/office/powerpoint/2010/main" val="4582997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important now</a:t>
            </a:r>
            <a:endParaRPr lang="en-US" dirty="0"/>
          </a:p>
        </p:txBody>
      </p:sp>
      <p:sp>
        <p:nvSpPr>
          <p:cNvPr id="5" name="Content Placeholder 4"/>
          <p:cNvSpPr>
            <a:spLocks noGrp="1"/>
          </p:cNvSpPr>
          <p:nvPr>
            <p:ph idx="1"/>
          </p:nvPr>
        </p:nvSpPr>
        <p:spPr/>
        <p:txBody>
          <a:bodyPr>
            <a:normAutofit lnSpcReduction="10000"/>
          </a:bodyPr>
          <a:lstStyle/>
          <a:p>
            <a:r>
              <a:rPr lang="en-US" dirty="0" smtClean="0"/>
              <a:t>The counterculture was an enormous influence on middle class youth of the 60s, 70s, and 80s.</a:t>
            </a:r>
          </a:p>
          <a:p>
            <a:r>
              <a:rPr lang="en-US" dirty="0" smtClean="0"/>
              <a:t>Many of today’s opinion leaders can trace their intellectual journeys back to the counterculture (i.e., Steve Jobs </a:t>
            </a:r>
            <a:r>
              <a:rPr lang="mr-IN" dirty="0" smtClean="0"/>
              <a:t>–</a:t>
            </a:r>
            <a:r>
              <a:rPr lang="en-US" dirty="0" smtClean="0"/>
              <a:t> even though he’s dead, the Clintons, chairmen of Fortune 500 companies that advocate for progressive causes).</a:t>
            </a:r>
            <a:endParaRPr lang="en-US" dirty="0"/>
          </a:p>
        </p:txBody>
      </p:sp>
    </p:spTree>
    <p:extLst>
      <p:ext uri="{BB962C8B-B14F-4D97-AF65-F5344CB8AC3E}">
        <p14:creationId xmlns:p14="http://schemas.microsoft.com/office/powerpoint/2010/main" val="37720561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important now</a:t>
            </a:r>
            <a:endParaRPr lang="en-US" dirty="0"/>
          </a:p>
        </p:txBody>
      </p:sp>
      <p:sp>
        <p:nvSpPr>
          <p:cNvPr id="3" name="Content Placeholder 2"/>
          <p:cNvSpPr>
            <a:spLocks noGrp="1"/>
          </p:cNvSpPr>
          <p:nvPr>
            <p:ph idx="1"/>
          </p:nvPr>
        </p:nvSpPr>
        <p:spPr/>
        <p:txBody>
          <a:bodyPr/>
          <a:lstStyle/>
          <a:p>
            <a:r>
              <a:rPr lang="en-US" dirty="0" smtClean="0"/>
              <a:t>The values of the counterculture continue to be transmitted through literature and classic rock n’ roll to new generations.  While the fashions of the hippies have come and gone, the values have </a:t>
            </a:r>
            <a:r>
              <a:rPr lang="en-US" smtClean="0"/>
              <a:t>become mainstream.  </a:t>
            </a:r>
            <a:endParaRPr lang="en-US"/>
          </a:p>
        </p:txBody>
      </p:sp>
    </p:spTree>
    <p:extLst>
      <p:ext uri="{BB962C8B-B14F-4D97-AF65-F5344CB8AC3E}">
        <p14:creationId xmlns:p14="http://schemas.microsoft.com/office/powerpoint/2010/main" val="27769914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en-US" dirty="0"/>
          </a:p>
        </p:txBody>
      </p:sp>
      <p:sp>
        <p:nvSpPr>
          <p:cNvPr id="3" name="Content Placeholder 2"/>
          <p:cNvSpPr>
            <a:spLocks noGrp="1"/>
          </p:cNvSpPr>
          <p:nvPr>
            <p:ph sz="half" idx="1"/>
          </p:nvPr>
        </p:nvSpPr>
        <p:spPr/>
        <p:txBody>
          <a:bodyPr/>
          <a:lstStyle/>
          <a:p>
            <a:r>
              <a:rPr lang="en-US" dirty="0" smtClean="0"/>
              <a:t>Music is one of the most important cultural contributions of the 60s.  Mention the 60s to almost anyone, and they will think of the Beatles, the Rolling Stones, Jimi Hendrix, Janis Joplin, The Who . . . </a:t>
            </a:r>
            <a:endParaRPr lang="en-US" dirty="0"/>
          </a:p>
        </p:txBody>
      </p:sp>
      <p:pic>
        <p:nvPicPr>
          <p:cNvPr id="5" name="Content Placeholder 4" descr="934c57df9fbdbbaa5e93b55994a4cb9571fd2085.jpe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31806836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1968</a:t>
            </a:r>
            <a:endParaRPr lang="en-US" dirty="0"/>
          </a:p>
        </p:txBody>
      </p:sp>
      <p:sp>
        <p:nvSpPr>
          <p:cNvPr id="5" name="Content Placeholder 4"/>
          <p:cNvSpPr>
            <a:spLocks noGrp="1"/>
          </p:cNvSpPr>
          <p:nvPr>
            <p:ph idx="1"/>
          </p:nvPr>
        </p:nvSpPr>
        <p:spPr/>
        <p:txBody>
          <a:bodyPr/>
          <a:lstStyle/>
          <a:p>
            <a:r>
              <a:rPr lang="en-US" dirty="0" smtClean="0"/>
              <a:t>President Lyndon Johnson, after losing the New Hampshire Primary, decided not to run for another term</a:t>
            </a:r>
          </a:p>
          <a:p>
            <a:r>
              <a:rPr lang="en-US" dirty="0" smtClean="0"/>
              <a:t>The Democrats were saddled with the failures of the Vietnam War.  </a:t>
            </a:r>
          </a:p>
          <a:p>
            <a:r>
              <a:rPr lang="en-US" dirty="0" smtClean="0"/>
              <a:t>They nominated Hubert Humphrey, Johnson’s Vice-President and a former Senator from Minnesota</a:t>
            </a:r>
            <a:endParaRPr lang="en-US" dirty="0"/>
          </a:p>
        </p:txBody>
      </p:sp>
    </p:spTree>
    <p:extLst>
      <p:ext uri="{BB962C8B-B14F-4D97-AF65-F5344CB8AC3E}">
        <p14:creationId xmlns:p14="http://schemas.microsoft.com/office/powerpoint/2010/main" val="35263733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1968</a:t>
            </a:r>
            <a:endParaRPr lang="en-US" dirty="0"/>
          </a:p>
        </p:txBody>
      </p:sp>
      <p:sp>
        <p:nvSpPr>
          <p:cNvPr id="4" name="Content Placeholder 3"/>
          <p:cNvSpPr>
            <a:spLocks noGrp="1"/>
          </p:cNvSpPr>
          <p:nvPr>
            <p:ph sz="half" idx="1"/>
          </p:nvPr>
        </p:nvSpPr>
        <p:spPr/>
        <p:txBody>
          <a:bodyPr/>
          <a:lstStyle/>
          <a:p>
            <a:r>
              <a:rPr lang="en-US" dirty="0" smtClean="0"/>
              <a:t>Meanwhile, the Republicans nominated Richard M. Nixon, a one time Senator from California who became famous for anti-Communism and was Eisenhower’s Vice-President.  </a:t>
            </a:r>
            <a:endParaRPr lang="en-US" dirty="0"/>
          </a:p>
        </p:txBody>
      </p:sp>
      <p:pic>
        <p:nvPicPr>
          <p:cNvPr id="6" name="Content Placeholder 5" descr="Nixon's_the_One!_(Portrait)_1968.png"/>
          <p:cNvPicPr>
            <a:picLocks noGrp="1" noChangeAspect="1"/>
          </p:cNvPicPr>
          <p:nvPr>
            <p:ph sz="half" idx="2"/>
          </p:nvPr>
        </p:nvPicPr>
        <p:blipFill>
          <a:blip r:embed="rId2">
            <a:extLst>
              <a:ext uri="{28A0092B-C50C-407E-A947-70E740481C1C}">
                <a14:useLocalDpi xmlns:a14="http://schemas.microsoft.com/office/drawing/2010/main" val="0"/>
              </a:ext>
            </a:extLst>
          </a:blip>
          <a:srcRect l="-12908" r="-12908"/>
          <a:stretch>
            <a:fillRect/>
          </a:stretch>
        </p:blipFill>
        <p:spPr/>
      </p:pic>
    </p:spTree>
    <p:extLst>
      <p:ext uri="{BB962C8B-B14F-4D97-AF65-F5344CB8AC3E}">
        <p14:creationId xmlns:p14="http://schemas.microsoft.com/office/powerpoint/2010/main" val="979832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of the 60s</a:t>
            </a:r>
            <a:endParaRPr lang="en-US" dirty="0"/>
          </a:p>
        </p:txBody>
      </p:sp>
      <p:sp>
        <p:nvSpPr>
          <p:cNvPr id="5" name="Content Placeholder 4"/>
          <p:cNvSpPr>
            <a:spLocks noGrp="1"/>
          </p:cNvSpPr>
          <p:nvPr>
            <p:ph sz="half" idx="1"/>
          </p:nvPr>
        </p:nvSpPr>
        <p:spPr/>
        <p:txBody>
          <a:bodyPr/>
          <a:lstStyle/>
          <a:p>
            <a:r>
              <a:rPr lang="en-US" sz="4400" dirty="0" smtClean="0"/>
              <a:t>“The Sixties were bad!” Mr. Clay</a:t>
            </a:r>
          </a:p>
          <a:p>
            <a:endParaRPr lang="en-US" dirty="0"/>
          </a:p>
        </p:txBody>
      </p:sp>
      <p:pic>
        <p:nvPicPr>
          <p:cNvPr id="10" name="Content Placeholder 9" descr="DSC_0049.jpg"/>
          <p:cNvPicPr>
            <a:picLocks noGrp="1" noChangeAspect="1"/>
          </p:cNvPicPr>
          <p:nvPr>
            <p:ph sz="half" idx="2"/>
          </p:nvPr>
        </p:nvPicPr>
        <p:blipFill>
          <a:blip r:embed="rId2">
            <a:extLst>
              <a:ext uri="{28A0092B-C50C-407E-A947-70E740481C1C}">
                <a14:useLocalDpi xmlns:a14="http://schemas.microsoft.com/office/drawing/2010/main" val="0"/>
              </a:ext>
            </a:extLst>
          </a:blip>
          <a:srcRect l="20367" r="20367"/>
          <a:stretch>
            <a:fillRect/>
          </a:stretch>
        </p:blipFill>
        <p:spPr/>
      </p:pic>
    </p:spTree>
    <p:extLst>
      <p:ext uri="{BB962C8B-B14F-4D97-AF65-F5344CB8AC3E}">
        <p14:creationId xmlns:p14="http://schemas.microsoft.com/office/powerpoint/2010/main" val="14596600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Wallace splits Democratic Vote</a:t>
            </a:r>
            <a:endParaRPr lang="en-US" dirty="0"/>
          </a:p>
        </p:txBody>
      </p:sp>
      <p:sp>
        <p:nvSpPr>
          <p:cNvPr id="4" name="Content Placeholder 3"/>
          <p:cNvSpPr>
            <a:spLocks noGrp="1"/>
          </p:cNvSpPr>
          <p:nvPr>
            <p:ph sz="half" idx="1"/>
          </p:nvPr>
        </p:nvSpPr>
        <p:spPr>
          <a:xfrm>
            <a:off x="457200" y="1600200"/>
            <a:ext cx="4852362" cy="4525963"/>
          </a:xfrm>
        </p:spPr>
        <p:txBody>
          <a:bodyPr>
            <a:normAutofit/>
          </a:bodyPr>
          <a:lstStyle/>
          <a:p>
            <a:r>
              <a:rPr lang="en-US" dirty="0" smtClean="0"/>
              <a:t>Desiring to throw the Election into the House of Representatives, George Wallace, the pro-segregation  Governor of Alabama, ran as a third-party candidate.  He carried the Deep South, and split the Democratic vote, opening the way for a Nixon victory.  </a:t>
            </a:r>
            <a:endParaRPr lang="en-US" dirty="0"/>
          </a:p>
        </p:txBody>
      </p:sp>
      <p:pic>
        <p:nvPicPr>
          <p:cNvPr id="6" name="Content Placeholder 5" descr="George_Wallace.jpg"/>
          <p:cNvPicPr>
            <a:picLocks noGrp="1" noChangeAspect="1"/>
          </p:cNvPicPr>
          <p:nvPr>
            <p:ph sz="half" idx="2"/>
          </p:nvPr>
        </p:nvPicPr>
        <p:blipFill>
          <a:blip r:embed="rId2">
            <a:extLst>
              <a:ext uri="{28A0092B-C50C-407E-A947-70E740481C1C}">
                <a14:useLocalDpi xmlns:a14="http://schemas.microsoft.com/office/drawing/2010/main" val="0"/>
              </a:ext>
            </a:extLst>
          </a:blip>
          <a:srcRect l="-49442" r="-49442"/>
          <a:stretch>
            <a:fillRect/>
          </a:stretch>
        </p:blipFill>
        <p:spPr>
          <a:xfrm>
            <a:off x="5450680" y="1600200"/>
            <a:ext cx="3897482" cy="4525963"/>
          </a:xfrm>
        </p:spPr>
      </p:pic>
    </p:spTree>
    <p:extLst>
      <p:ext uri="{BB962C8B-B14F-4D97-AF65-F5344CB8AC3E}">
        <p14:creationId xmlns:p14="http://schemas.microsoft.com/office/powerpoint/2010/main" val="1894532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1968 Electoral Map</a:t>
            </a:r>
            <a:endParaRPr lang="en-US" dirty="0"/>
          </a:p>
        </p:txBody>
      </p:sp>
      <p:pic>
        <p:nvPicPr>
          <p:cNvPr id="7" name="Content Placeholder 6" descr="1968 election.png"/>
          <p:cNvPicPr>
            <a:picLocks noGrp="1" noChangeAspect="1"/>
          </p:cNvPicPr>
          <p:nvPr>
            <p:ph idx="1"/>
          </p:nvPr>
        </p:nvPicPr>
        <p:blipFill>
          <a:blip r:embed="rId2">
            <a:extLst>
              <a:ext uri="{28A0092B-C50C-407E-A947-70E740481C1C}">
                <a14:useLocalDpi xmlns:a14="http://schemas.microsoft.com/office/drawing/2010/main" val="0"/>
              </a:ext>
            </a:extLst>
          </a:blip>
          <a:srcRect l="1185" r="1185"/>
          <a:stretch>
            <a:fillRect/>
          </a:stretch>
        </p:blipFill>
        <p:spPr/>
      </p:pic>
    </p:spTree>
    <p:extLst>
      <p:ext uri="{BB962C8B-B14F-4D97-AF65-F5344CB8AC3E}">
        <p14:creationId xmlns:p14="http://schemas.microsoft.com/office/powerpoint/2010/main" val="25876699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“Silent Majority”</a:t>
            </a:r>
            <a:endParaRPr lang="en-US" dirty="0"/>
          </a:p>
        </p:txBody>
      </p:sp>
      <p:sp>
        <p:nvSpPr>
          <p:cNvPr id="3" name="Content Placeholder 2"/>
          <p:cNvSpPr>
            <a:spLocks noGrp="1"/>
          </p:cNvSpPr>
          <p:nvPr>
            <p:ph idx="1"/>
          </p:nvPr>
        </p:nvSpPr>
        <p:spPr/>
        <p:txBody>
          <a:bodyPr/>
          <a:lstStyle/>
          <a:p>
            <a:r>
              <a:rPr lang="en-US" dirty="0" smtClean="0"/>
              <a:t>In the face of all of the cultural changes of the 1960s, how did Nixon win?</a:t>
            </a:r>
          </a:p>
          <a:p>
            <a:r>
              <a:rPr lang="en-US" dirty="0" smtClean="0"/>
              <a:t>His “Silent Majority” speech of November 3, 1968 identified the constituency who would vote him into office:</a:t>
            </a:r>
          </a:p>
          <a:p>
            <a:pPr marL="0" indent="0">
              <a:buNone/>
            </a:pPr>
            <a:r>
              <a:rPr lang="en-US" dirty="0"/>
              <a:t>"And so tonight—to you, the great silent majority of my fellow Americans—I ask for your support</a:t>
            </a:r>
            <a:r>
              <a:rPr lang="en-US" dirty="0" smtClean="0"/>
              <a:t>.”</a:t>
            </a:r>
            <a:endParaRPr lang="en-US" dirty="0"/>
          </a:p>
        </p:txBody>
      </p:sp>
    </p:spTree>
    <p:extLst>
      <p:ext uri="{BB962C8B-B14F-4D97-AF65-F5344CB8AC3E}">
        <p14:creationId xmlns:p14="http://schemas.microsoft.com/office/powerpoint/2010/main" val="32989742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the Silent Majority?</a:t>
            </a:r>
            <a:endParaRPr lang="en-US" dirty="0"/>
          </a:p>
        </p:txBody>
      </p:sp>
      <p:sp>
        <p:nvSpPr>
          <p:cNvPr id="3" name="Content Placeholder 2"/>
          <p:cNvSpPr>
            <a:spLocks noGrp="1"/>
          </p:cNvSpPr>
          <p:nvPr>
            <p:ph idx="1"/>
          </p:nvPr>
        </p:nvSpPr>
        <p:spPr/>
        <p:txBody>
          <a:bodyPr/>
          <a:lstStyle/>
          <a:p>
            <a:r>
              <a:rPr lang="en-US" dirty="0" smtClean="0"/>
              <a:t>People who didn’t participate in protests, marches, or even publically express political opinions.</a:t>
            </a:r>
          </a:p>
          <a:p>
            <a:r>
              <a:rPr lang="en-US" dirty="0" smtClean="0"/>
              <a:t>Blue-collar people</a:t>
            </a:r>
          </a:p>
          <a:p>
            <a:r>
              <a:rPr lang="en-US" dirty="0" smtClean="0"/>
              <a:t>Young people of the South and Midwest</a:t>
            </a:r>
          </a:p>
          <a:p>
            <a:r>
              <a:rPr lang="en-US" dirty="0" smtClean="0"/>
              <a:t>Middle class</a:t>
            </a:r>
          </a:p>
          <a:p>
            <a:r>
              <a:rPr lang="en-US" dirty="0" smtClean="0"/>
              <a:t>People who believed “freedom was everybody’s business.”</a:t>
            </a:r>
            <a:endParaRPr lang="en-US" dirty="0"/>
          </a:p>
        </p:txBody>
      </p:sp>
    </p:spTree>
    <p:extLst>
      <p:ext uri="{BB962C8B-B14F-4D97-AF65-F5344CB8AC3E}">
        <p14:creationId xmlns:p14="http://schemas.microsoft.com/office/powerpoint/2010/main" val="35776646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Nixon Faced</a:t>
            </a:r>
            <a:endParaRPr lang="en-US" dirty="0"/>
          </a:p>
        </p:txBody>
      </p:sp>
      <p:sp>
        <p:nvSpPr>
          <p:cNvPr id="3" name="Content Placeholder 2"/>
          <p:cNvSpPr>
            <a:spLocks noGrp="1"/>
          </p:cNvSpPr>
          <p:nvPr>
            <p:ph idx="1"/>
          </p:nvPr>
        </p:nvSpPr>
        <p:spPr/>
        <p:txBody>
          <a:bodyPr/>
          <a:lstStyle/>
          <a:p>
            <a:r>
              <a:rPr lang="en-US" u="sng" dirty="0" smtClean="0"/>
              <a:t>Vietnam</a:t>
            </a:r>
            <a:r>
              <a:rPr lang="en-US" dirty="0" smtClean="0"/>
              <a:t>:  Nixon’s “secret plan” for ending the war caused the war to go on another five years.  Each year, the war became more and more unpopular, as more men came home either in body bags or permanently disabled.  During his second term, he was able to end American involvement in Vietnam.</a:t>
            </a:r>
            <a:endParaRPr lang="en-US" dirty="0"/>
          </a:p>
        </p:txBody>
      </p:sp>
    </p:spTree>
    <p:extLst>
      <p:ext uri="{BB962C8B-B14F-4D97-AF65-F5344CB8AC3E}">
        <p14:creationId xmlns:p14="http://schemas.microsoft.com/office/powerpoint/2010/main" val="30676564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Nixon Faced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Presiding over</a:t>
            </a:r>
            <a:r>
              <a:rPr lang="en-US" u="sng" dirty="0" smtClean="0"/>
              <a:t> forced busing </a:t>
            </a:r>
            <a:r>
              <a:rPr lang="en-US" dirty="0" smtClean="0"/>
              <a:t>as a means of school desegregation.  In April, 1971, the Supreme Court ruled that Federal Courts had the authority to order busing to redress racial imbalance.  This was enormously unpopular with suburban whites, which were much of Nixon’s constituency.</a:t>
            </a:r>
            <a:endParaRPr lang="en-US" dirty="0"/>
          </a:p>
        </p:txBody>
      </p:sp>
      <p:pic>
        <p:nvPicPr>
          <p:cNvPr id="5" name="Content Placeholder 4" descr="busing1.gif"/>
          <p:cNvPicPr>
            <a:picLocks noGrp="1" noChangeAspect="1"/>
          </p:cNvPicPr>
          <p:nvPr>
            <p:ph sz="half" idx="2"/>
          </p:nvPr>
        </p:nvPicPr>
        <p:blipFill>
          <a:blip r:embed="rId2">
            <a:extLst>
              <a:ext uri="{28A0092B-C50C-407E-A947-70E740481C1C}">
                <a14:useLocalDpi xmlns:a14="http://schemas.microsoft.com/office/drawing/2010/main" val="0"/>
              </a:ext>
            </a:extLst>
          </a:blip>
          <a:srcRect l="17846" r="17846"/>
          <a:stretch>
            <a:fillRect/>
          </a:stretch>
        </p:blipFill>
        <p:spPr/>
      </p:pic>
    </p:spTree>
    <p:extLst>
      <p:ext uri="{BB962C8B-B14F-4D97-AF65-F5344CB8AC3E}">
        <p14:creationId xmlns:p14="http://schemas.microsoft.com/office/powerpoint/2010/main" val="39139497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Nixon Faced</a:t>
            </a:r>
            <a:endParaRPr lang="en-US" dirty="0"/>
          </a:p>
        </p:txBody>
      </p:sp>
      <p:sp>
        <p:nvSpPr>
          <p:cNvPr id="3" name="Content Placeholder 2"/>
          <p:cNvSpPr>
            <a:spLocks noGrp="1"/>
          </p:cNvSpPr>
          <p:nvPr>
            <p:ph sz="half" idx="1"/>
          </p:nvPr>
        </p:nvSpPr>
        <p:spPr/>
        <p:txBody>
          <a:bodyPr>
            <a:normAutofit fontScale="92500"/>
          </a:bodyPr>
          <a:lstStyle/>
          <a:p>
            <a:r>
              <a:rPr lang="en-US" u="sng" dirty="0" smtClean="0"/>
              <a:t>Economy:</a:t>
            </a:r>
            <a:r>
              <a:rPr lang="en-US" dirty="0" smtClean="0"/>
              <a:t>  During the Nixon administration, inflation rose from 4.7 % to 10%.  The Nixon administration imposed wage and price controls to attempt to stem inflation.  These policies were an utter failure, sending the economy into a decade-long recession.</a:t>
            </a:r>
            <a:endParaRPr lang="en-US" u="sng" dirty="0"/>
          </a:p>
        </p:txBody>
      </p:sp>
      <p:pic>
        <p:nvPicPr>
          <p:cNvPr id="5" name="Content Placeholder 4" descr="90-day-wage-price-freeze-richard-nixon-shock-re.-dollar-gold-1971-newspaper-the-news-and-observer-raleigh-north-carolina_14696642.jpeg"/>
          <p:cNvPicPr>
            <a:picLocks noGrp="1" noChangeAspect="1"/>
          </p:cNvPicPr>
          <p:nvPr>
            <p:ph sz="half" idx="2"/>
          </p:nvPr>
        </p:nvPicPr>
        <p:blipFill>
          <a:blip r:embed="rId2">
            <a:extLst>
              <a:ext uri="{28A0092B-C50C-407E-A947-70E740481C1C}">
                <a14:useLocalDpi xmlns:a14="http://schemas.microsoft.com/office/drawing/2010/main" val="0"/>
              </a:ext>
            </a:extLst>
          </a:blip>
          <a:srcRect t="-19940" b="-19940"/>
          <a:stretch>
            <a:fillRect/>
          </a:stretch>
        </p:blipFill>
        <p:spPr/>
      </p:pic>
    </p:spTree>
    <p:extLst>
      <p:ext uri="{BB962C8B-B14F-4D97-AF65-F5344CB8AC3E}">
        <p14:creationId xmlns:p14="http://schemas.microsoft.com/office/powerpoint/2010/main" val="30459930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Nixon Faced</a:t>
            </a:r>
            <a:endParaRPr lang="en-US" dirty="0"/>
          </a:p>
        </p:txBody>
      </p:sp>
      <p:sp>
        <p:nvSpPr>
          <p:cNvPr id="3" name="Content Placeholder 2"/>
          <p:cNvSpPr>
            <a:spLocks noGrp="1"/>
          </p:cNvSpPr>
          <p:nvPr>
            <p:ph sz="half" idx="1"/>
          </p:nvPr>
        </p:nvSpPr>
        <p:spPr/>
        <p:txBody>
          <a:bodyPr>
            <a:normAutofit lnSpcReduction="10000"/>
          </a:bodyPr>
          <a:lstStyle/>
          <a:p>
            <a:r>
              <a:rPr lang="en-US" u="sng" dirty="0" smtClean="0"/>
              <a:t>Oil Embargo</a:t>
            </a:r>
            <a:r>
              <a:rPr lang="en-US" dirty="0" smtClean="0"/>
              <a:t>:  In 1973, the Organization of Arab Petroleum Exporting Countries placed an embargo on oil exports to the United States, in response to American support for Israel during the Yom Kippur War of 1973.</a:t>
            </a:r>
            <a:endParaRPr lang="en-US" u="sng" dirty="0"/>
          </a:p>
        </p:txBody>
      </p:sp>
      <p:pic>
        <p:nvPicPr>
          <p:cNvPr id="5" name="Content Placeholder 4" descr="OPEC.jpg"/>
          <p:cNvPicPr>
            <a:picLocks noGrp="1" noChangeAspect="1"/>
          </p:cNvPicPr>
          <p:nvPr>
            <p:ph sz="half" idx="2"/>
          </p:nvPr>
        </p:nvPicPr>
        <p:blipFill>
          <a:blip r:embed="rId2">
            <a:extLst>
              <a:ext uri="{28A0092B-C50C-407E-A947-70E740481C1C}">
                <a14:useLocalDpi xmlns:a14="http://schemas.microsoft.com/office/drawing/2010/main" val="0"/>
              </a:ext>
            </a:extLst>
          </a:blip>
          <a:srcRect l="16533" r="16533"/>
          <a:stretch>
            <a:fillRect/>
          </a:stretch>
        </p:blipFill>
        <p:spPr/>
      </p:pic>
    </p:spTree>
    <p:extLst>
      <p:ext uri="{BB962C8B-B14F-4D97-AF65-F5344CB8AC3E}">
        <p14:creationId xmlns:p14="http://schemas.microsoft.com/office/powerpoint/2010/main" val="14516699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Nixon Faced</a:t>
            </a:r>
            <a:endParaRPr lang="en-US" dirty="0"/>
          </a:p>
        </p:txBody>
      </p:sp>
      <p:sp>
        <p:nvSpPr>
          <p:cNvPr id="3" name="Content Placeholder 2"/>
          <p:cNvSpPr>
            <a:spLocks noGrp="1"/>
          </p:cNvSpPr>
          <p:nvPr>
            <p:ph sz="half" idx="1"/>
          </p:nvPr>
        </p:nvSpPr>
        <p:spPr/>
        <p:txBody>
          <a:bodyPr/>
          <a:lstStyle/>
          <a:p>
            <a:r>
              <a:rPr lang="en-US" dirty="0" smtClean="0"/>
              <a:t>The Arab Oil Embargo led to:</a:t>
            </a:r>
          </a:p>
          <a:p>
            <a:pPr lvl="1"/>
            <a:r>
              <a:rPr lang="en-US" dirty="0" smtClean="0"/>
              <a:t>Quadrupling the prices of gasoline and petroleum products.</a:t>
            </a:r>
          </a:p>
          <a:p>
            <a:pPr lvl="1"/>
            <a:r>
              <a:rPr lang="en-US" dirty="0" smtClean="0"/>
              <a:t>Gasoline shortages</a:t>
            </a:r>
          </a:p>
          <a:p>
            <a:pPr lvl="1"/>
            <a:r>
              <a:rPr lang="en-US" dirty="0" smtClean="0"/>
              <a:t>Price controls</a:t>
            </a:r>
          </a:p>
          <a:p>
            <a:pPr lvl="1"/>
            <a:r>
              <a:rPr lang="en-US" dirty="0" smtClean="0"/>
              <a:t>Rationing</a:t>
            </a:r>
          </a:p>
          <a:p>
            <a:pPr lvl="1"/>
            <a:r>
              <a:rPr lang="en-US" dirty="0" smtClean="0"/>
              <a:t>Long lines at gas stations when they were open</a:t>
            </a:r>
            <a:endParaRPr lang="en-US" dirty="0"/>
          </a:p>
        </p:txBody>
      </p:sp>
      <p:pic>
        <p:nvPicPr>
          <p:cNvPr id="5" name="Content Placeholder 4" descr="97266320.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41526535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Nixon Faced</a:t>
            </a:r>
            <a:endParaRPr lang="en-US" dirty="0"/>
          </a:p>
        </p:txBody>
      </p:sp>
      <p:sp>
        <p:nvSpPr>
          <p:cNvPr id="3" name="Content Placeholder 2"/>
          <p:cNvSpPr>
            <a:spLocks noGrp="1"/>
          </p:cNvSpPr>
          <p:nvPr>
            <p:ph sz="half" idx="1"/>
          </p:nvPr>
        </p:nvSpPr>
        <p:spPr/>
        <p:txBody>
          <a:bodyPr/>
          <a:lstStyle/>
          <a:p>
            <a:r>
              <a:rPr lang="en-US" u="sng" dirty="0" smtClean="0"/>
              <a:t>Corruption: </a:t>
            </a:r>
            <a:r>
              <a:rPr lang="en-US" dirty="0" smtClean="0"/>
              <a:t>  Vice-President Spiro Agnew was indicted for tax evasion and accepting bribes during his time as Governor of Maryland, and resigned on October 10, 1973.</a:t>
            </a:r>
            <a:endParaRPr lang="en-US" u="sng" dirty="0"/>
          </a:p>
        </p:txBody>
      </p:sp>
      <p:pic>
        <p:nvPicPr>
          <p:cNvPr id="5" name="Content Placeholder 4" descr="107485_original.jpg"/>
          <p:cNvPicPr>
            <a:picLocks noGrp="1" noChangeAspect="1"/>
          </p:cNvPicPr>
          <p:nvPr>
            <p:ph sz="half" idx="2"/>
          </p:nvPr>
        </p:nvPicPr>
        <p:blipFill>
          <a:blip r:embed="rId2">
            <a:extLst>
              <a:ext uri="{28A0092B-C50C-407E-A947-70E740481C1C}">
                <a14:useLocalDpi xmlns:a14="http://schemas.microsoft.com/office/drawing/2010/main" val="0"/>
              </a:ext>
            </a:extLst>
          </a:blip>
          <a:srcRect t="888" b="888"/>
          <a:stretch>
            <a:fillRect/>
          </a:stretch>
        </p:blipFill>
        <p:spPr/>
      </p:pic>
    </p:spTree>
    <p:extLst>
      <p:ext uri="{BB962C8B-B14F-4D97-AF65-F5344CB8AC3E}">
        <p14:creationId xmlns:p14="http://schemas.microsoft.com/office/powerpoint/2010/main" val="38438276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was bad about the 60s?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Assassinations of public figures</a:t>
            </a:r>
          </a:p>
          <a:p>
            <a:r>
              <a:rPr lang="en-US" dirty="0" smtClean="0"/>
              <a:t>An unpopular war</a:t>
            </a:r>
          </a:p>
          <a:p>
            <a:r>
              <a:rPr lang="en-US" dirty="0" smtClean="0"/>
              <a:t>A culture of violence</a:t>
            </a:r>
          </a:p>
          <a:p>
            <a:r>
              <a:rPr lang="en-US" dirty="0" smtClean="0"/>
              <a:t>A great expansion of the power of the federal government</a:t>
            </a:r>
          </a:p>
          <a:p>
            <a:r>
              <a:rPr lang="en-US" dirty="0" smtClean="0"/>
              <a:t>The counterculture (mostly)</a:t>
            </a:r>
          </a:p>
          <a:p>
            <a:r>
              <a:rPr lang="en-US" dirty="0" smtClean="0"/>
              <a:t>The drifting of much of the church from historic Christianity</a:t>
            </a:r>
          </a:p>
          <a:p>
            <a:r>
              <a:rPr lang="en-US" dirty="0" smtClean="0"/>
              <a:t>The sexual revolution</a:t>
            </a:r>
            <a:endParaRPr lang="en-US" dirty="0"/>
          </a:p>
        </p:txBody>
      </p:sp>
    </p:spTree>
    <p:extLst>
      <p:ext uri="{BB962C8B-B14F-4D97-AF65-F5344CB8AC3E}">
        <p14:creationId xmlns:p14="http://schemas.microsoft.com/office/powerpoint/2010/main" val="36525419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Nixon Faced</a:t>
            </a:r>
            <a:endParaRPr lang="en-US" dirty="0"/>
          </a:p>
        </p:txBody>
      </p:sp>
      <p:sp>
        <p:nvSpPr>
          <p:cNvPr id="3" name="Content Placeholder 2"/>
          <p:cNvSpPr>
            <a:spLocks noGrp="1"/>
          </p:cNvSpPr>
          <p:nvPr>
            <p:ph sz="half" idx="1"/>
          </p:nvPr>
        </p:nvSpPr>
        <p:spPr/>
        <p:txBody>
          <a:bodyPr>
            <a:normAutofit lnSpcReduction="10000"/>
          </a:bodyPr>
          <a:lstStyle/>
          <a:p>
            <a:r>
              <a:rPr lang="en-US" u="sng" dirty="0" smtClean="0"/>
              <a:t>Watergate:</a:t>
            </a:r>
            <a:r>
              <a:rPr lang="en-US" dirty="0" smtClean="0"/>
              <a:t>  The Watergate break-in and the resulting cover-up would result in the downfall of the Nixon administration.  It came out that the President had extensive knowledge of the break in and was highly involved in the cover-up</a:t>
            </a:r>
            <a:endParaRPr lang="en-US" u="sng" dirty="0"/>
          </a:p>
        </p:txBody>
      </p:sp>
      <p:pic>
        <p:nvPicPr>
          <p:cNvPr id="5" name="Content Placeholder 4" descr="2a34cf12d10c25ffb32e075d3296e67a.jpg"/>
          <p:cNvPicPr>
            <a:picLocks noGrp="1" noChangeAspect="1"/>
          </p:cNvPicPr>
          <p:nvPr>
            <p:ph sz="half" idx="2"/>
          </p:nvPr>
        </p:nvPicPr>
        <p:blipFill>
          <a:blip r:embed="rId2">
            <a:extLst>
              <a:ext uri="{28A0092B-C50C-407E-A947-70E740481C1C}">
                <a14:useLocalDpi xmlns:a14="http://schemas.microsoft.com/office/drawing/2010/main" val="0"/>
              </a:ext>
            </a:extLst>
          </a:blip>
          <a:srcRect t="-19543" b="-19543"/>
          <a:stretch>
            <a:fillRect/>
          </a:stretch>
        </p:blipFill>
        <p:spPr/>
      </p:pic>
    </p:spTree>
    <p:extLst>
      <p:ext uri="{BB962C8B-B14F-4D97-AF65-F5344CB8AC3E}">
        <p14:creationId xmlns:p14="http://schemas.microsoft.com/office/powerpoint/2010/main" val="56255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Assassinations</a:t>
            </a:r>
            <a:endParaRPr lang="en-US" dirty="0"/>
          </a:p>
        </p:txBody>
      </p:sp>
      <p:sp>
        <p:nvSpPr>
          <p:cNvPr id="5" name="Content Placeholder 4"/>
          <p:cNvSpPr>
            <a:spLocks noGrp="1"/>
          </p:cNvSpPr>
          <p:nvPr>
            <p:ph idx="1"/>
          </p:nvPr>
        </p:nvSpPr>
        <p:spPr/>
        <p:txBody>
          <a:bodyPr/>
          <a:lstStyle/>
          <a:p>
            <a:r>
              <a:rPr lang="en-US" dirty="0" smtClean="0"/>
              <a:t>President John F. Kennedy; November 22, 1963</a:t>
            </a:r>
          </a:p>
          <a:p>
            <a:r>
              <a:rPr lang="en-US" dirty="0" smtClean="0"/>
              <a:t>Civil Rights Advocate </a:t>
            </a:r>
            <a:r>
              <a:rPr lang="en-US" dirty="0" err="1" smtClean="0"/>
              <a:t>Malcom</a:t>
            </a:r>
            <a:r>
              <a:rPr lang="en-US" dirty="0" smtClean="0"/>
              <a:t> X; February 21, 1965</a:t>
            </a:r>
          </a:p>
          <a:p>
            <a:r>
              <a:rPr lang="en-US" dirty="0" smtClean="0"/>
              <a:t>The Rev. Dr. Martin Luther King, Jr.;  April 4, 1968</a:t>
            </a:r>
          </a:p>
          <a:p>
            <a:r>
              <a:rPr lang="en-US" dirty="0" smtClean="0"/>
              <a:t>Senator and Presidential Candidate Robert F. Kennedy; June 5, 1968</a:t>
            </a:r>
            <a:endParaRPr lang="en-US" dirty="0"/>
          </a:p>
        </p:txBody>
      </p:sp>
    </p:spTree>
    <p:extLst>
      <p:ext uri="{BB962C8B-B14F-4D97-AF65-F5344CB8AC3E}">
        <p14:creationId xmlns:p14="http://schemas.microsoft.com/office/powerpoint/2010/main" val="34000862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Unpopular War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Vietnam War (1955-1975) was probably the most divisive war fought in US History. American deaths totaled 58, 220.  We will spend a class period on this conflict, but this a polarizing force in America in the 1960s.</a:t>
            </a:r>
          </a:p>
          <a:p>
            <a:r>
              <a:rPr lang="en-US" dirty="0" smtClean="0"/>
              <a:t>Vietnam was also the first “nationally televised war.”  Gruesome images of the horrors of war were a staple of the nightly news, and led to pressure on the US government to get out of the war.</a:t>
            </a:r>
            <a:endParaRPr lang="en-US" dirty="0"/>
          </a:p>
        </p:txBody>
      </p:sp>
    </p:spTree>
    <p:extLst>
      <p:ext uri="{BB962C8B-B14F-4D97-AF65-F5344CB8AC3E}">
        <p14:creationId xmlns:p14="http://schemas.microsoft.com/office/powerpoint/2010/main" val="20196854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Left</a:t>
            </a:r>
            <a:endParaRPr lang="en-US" dirty="0"/>
          </a:p>
        </p:txBody>
      </p:sp>
      <p:sp>
        <p:nvSpPr>
          <p:cNvPr id="3" name="Content Placeholder 2"/>
          <p:cNvSpPr>
            <a:spLocks noGrp="1"/>
          </p:cNvSpPr>
          <p:nvPr>
            <p:ph idx="1"/>
          </p:nvPr>
        </p:nvSpPr>
        <p:spPr/>
        <p:txBody>
          <a:bodyPr>
            <a:normAutofit lnSpcReduction="10000"/>
          </a:bodyPr>
          <a:lstStyle/>
          <a:p>
            <a:r>
              <a:rPr lang="en-US" dirty="0" smtClean="0"/>
              <a:t>The New Left was a political movement of the 1960s .  It originated with politically active college-aged students who sought to reform the American political system.</a:t>
            </a:r>
          </a:p>
          <a:p>
            <a:r>
              <a:rPr lang="en-US" dirty="0" smtClean="0"/>
              <a:t>Characteristics of the New Left were:</a:t>
            </a:r>
          </a:p>
          <a:p>
            <a:pPr lvl="1"/>
            <a:r>
              <a:rPr lang="en-US" dirty="0" smtClean="0"/>
              <a:t>A vision of participatory democracy</a:t>
            </a:r>
          </a:p>
          <a:p>
            <a:pPr lvl="1"/>
            <a:r>
              <a:rPr lang="en-US" dirty="0" smtClean="0"/>
              <a:t>Free speech on college campuses</a:t>
            </a:r>
          </a:p>
          <a:p>
            <a:pPr lvl="1"/>
            <a:r>
              <a:rPr lang="en-US" dirty="0" smtClean="0"/>
              <a:t>Direct Action to raise public consciousness of issues.</a:t>
            </a:r>
            <a:endParaRPr lang="en-US" dirty="0"/>
          </a:p>
        </p:txBody>
      </p:sp>
    </p:spTree>
    <p:extLst>
      <p:ext uri="{BB962C8B-B14F-4D97-AF65-F5344CB8AC3E}">
        <p14:creationId xmlns:p14="http://schemas.microsoft.com/office/powerpoint/2010/main" val="2418214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Left</a:t>
            </a:r>
            <a:endParaRPr lang="en-US" dirty="0"/>
          </a:p>
        </p:txBody>
      </p:sp>
      <p:sp>
        <p:nvSpPr>
          <p:cNvPr id="3" name="Content Placeholder 2"/>
          <p:cNvSpPr>
            <a:spLocks noGrp="1"/>
          </p:cNvSpPr>
          <p:nvPr>
            <p:ph sz="half" idx="1"/>
          </p:nvPr>
        </p:nvSpPr>
        <p:spPr/>
        <p:txBody>
          <a:bodyPr/>
          <a:lstStyle/>
          <a:p>
            <a:r>
              <a:rPr lang="en-US" dirty="0" smtClean="0"/>
              <a:t>Goals of New Left:</a:t>
            </a:r>
          </a:p>
          <a:p>
            <a:pPr lvl="1"/>
            <a:r>
              <a:rPr lang="en-US" dirty="0" smtClean="0"/>
              <a:t>End poverty through redistribution of wealth</a:t>
            </a:r>
          </a:p>
          <a:p>
            <a:pPr lvl="1"/>
            <a:r>
              <a:rPr lang="en-US" dirty="0" smtClean="0"/>
              <a:t>Civil rights</a:t>
            </a:r>
          </a:p>
          <a:p>
            <a:pPr lvl="1"/>
            <a:r>
              <a:rPr lang="en-US" dirty="0" smtClean="0"/>
              <a:t>Nuclear disarmament</a:t>
            </a:r>
          </a:p>
          <a:p>
            <a:pPr lvl="1"/>
            <a:r>
              <a:rPr lang="en-US" dirty="0" smtClean="0"/>
              <a:t>Feminism</a:t>
            </a:r>
          </a:p>
          <a:p>
            <a:pPr lvl="1"/>
            <a:r>
              <a:rPr lang="en-US" dirty="0" smtClean="0"/>
              <a:t>Most importantly, ending the Vietnam War</a:t>
            </a:r>
          </a:p>
        </p:txBody>
      </p:sp>
      <p:pic>
        <p:nvPicPr>
          <p:cNvPr id="5" name="Content Placeholder 4" descr="peace_sign_tie_dye_groovy_colors_classic_round_sticker-r7a52b413b9ce42fb9517f299b9ab4232_v9wth_8byvr_324.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36033648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Left</a:t>
            </a:r>
            <a:endParaRPr lang="en-US" dirty="0"/>
          </a:p>
        </p:txBody>
      </p:sp>
      <p:sp>
        <p:nvSpPr>
          <p:cNvPr id="4" name="Content Placeholder 3"/>
          <p:cNvSpPr>
            <a:spLocks noGrp="1"/>
          </p:cNvSpPr>
          <p:nvPr>
            <p:ph sz="half" idx="1"/>
          </p:nvPr>
        </p:nvSpPr>
        <p:spPr/>
        <p:txBody>
          <a:bodyPr/>
          <a:lstStyle/>
          <a:p>
            <a:r>
              <a:rPr lang="en-US" dirty="0" smtClean="0"/>
              <a:t>The New Left reached their peak influence in 1972, when the Democratic Party nominated George McGovern, an anti-war Senator from South Dakota, as a protest candidate to “the establishment.”</a:t>
            </a:r>
            <a:endParaRPr lang="en-US" dirty="0"/>
          </a:p>
        </p:txBody>
      </p:sp>
      <p:pic>
        <p:nvPicPr>
          <p:cNvPr id="6" name="Content Placeholder 5" descr="mcgovern.jpg"/>
          <p:cNvPicPr>
            <a:picLocks noGrp="1" noChangeAspect="1"/>
          </p:cNvPicPr>
          <p:nvPr>
            <p:ph sz="half" idx="2"/>
          </p:nvPr>
        </p:nvPicPr>
        <p:blipFill>
          <a:blip r:embed="rId2">
            <a:extLst>
              <a:ext uri="{28A0092B-C50C-407E-A947-70E740481C1C}">
                <a14:useLocalDpi xmlns:a14="http://schemas.microsoft.com/office/drawing/2010/main" val="0"/>
              </a:ext>
            </a:extLst>
          </a:blip>
          <a:srcRect l="4619" r="4619"/>
          <a:stretch>
            <a:fillRect/>
          </a:stretch>
        </p:blipFill>
        <p:spPr/>
      </p:pic>
    </p:spTree>
    <p:extLst>
      <p:ext uri="{BB962C8B-B14F-4D97-AF65-F5344CB8AC3E}">
        <p14:creationId xmlns:p14="http://schemas.microsoft.com/office/powerpoint/2010/main" val="22021206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culture of violence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Protests against the Vietnam War often turned violent.</a:t>
            </a:r>
          </a:p>
          <a:p>
            <a:r>
              <a:rPr lang="en-US" dirty="0" smtClean="0"/>
              <a:t>Civil rights actions often turned violent.</a:t>
            </a:r>
          </a:p>
          <a:p>
            <a:r>
              <a:rPr lang="en-US" dirty="0" smtClean="0"/>
              <a:t>Violent crime skyrocketed in 60s.</a:t>
            </a:r>
          </a:p>
          <a:p>
            <a:r>
              <a:rPr lang="en-US" dirty="0" smtClean="0"/>
              <a:t>Riots took place in Newark, NJ, Detroit, and Los Angeles in 1967, as inner cities became anarchic.</a:t>
            </a:r>
          </a:p>
          <a:p>
            <a:r>
              <a:rPr lang="en-US" dirty="0" smtClean="0"/>
              <a:t>US atrocities during the Vietnam War, the most famous being the My Lai massacre, were heavily publicized.</a:t>
            </a:r>
            <a:endParaRPr lang="en-US" dirty="0"/>
          </a:p>
        </p:txBody>
      </p:sp>
    </p:spTree>
    <p:extLst>
      <p:ext uri="{BB962C8B-B14F-4D97-AF65-F5344CB8AC3E}">
        <p14:creationId xmlns:p14="http://schemas.microsoft.com/office/powerpoint/2010/main" val="24801626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407</TotalTime>
  <Words>1363</Words>
  <Application>Microsoft Macintosh PowerPoint</Application>
  <PresentationFormat>On-screen Show (4:3)</PresentationFormat>
  <Paragraphs>106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Black</vt:lpstr>
      <vt:lpstr>The Sixties</vt:lpstr>
      <vt:lpstr>Summary of the 60s</vt:lpstr>
      <vt:lpstr>What was bad about the 60s?</vt:lpstr>
      <vt:lpstr>Assassinations</vt:lpstr>
      <vt:lpstr>An Unpopular War</vt:lpstr>
      <vt:lpstr>The New Left</vt:lpstr>
      <vt:lpstr>The New Left</vt:lpstr>
      <vt:lpstr>New Left</vt:lpstr>
      <vt:lpstr>A culture of violence</vt:lpstr>
      <vt:lpstr>The Counterculture</vt:lpstr>
      <vt:lpstr>Hippies and Counterculture</vt:lpstr>
      <vt:lpstr>Haight Asbury, San Francisco</vt:lpstr>
      <vt:lpstr>Summer of Love</vt:lpstr>
      <vt:lpstr>“Free Love”</vt:lpstr>
      <vt:lpstr>Why this is important now</vt:lpstr>
      <vt:lpstr>Why this is important now</vt:lpstr>
      <vt:lpstr>Music</vt:lpstr>
      <vt:lpstr>Election of 1968</vt:lpstr>
      <vt:lpstr>Election of 1968</vt:lpstr>
      <vt:lpstr>Wallace splits Democratic Vote</vt:lpstr>
      <vt:lpstr>1968 Electoral Map</vt:lpstr>
      <vt:lpstr>The “Silent Majority”</vt:lpstr>
      <vt:lpstr>Who was the Silent Majority?</vt:lpstr>
      <vt:lpstr>Problems Nixon Faced</vt:lpstr>
      <vt:lpstr>Problems Nixon Faced</vt:lpstr>
      <vt:lpstr>Problems Nixon Faced</vt:lpstr>
      <vt:lpstr>Problems Nixon Faced</vt:lpstr>
      <vt:lpstr>Problems Nixon Faced</vt:lpstr>
      <vt:lpstr>Problems Nixon Faced</vt:lpstr>
      <vt:lpstr>Problems Nixon Faced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Sixties</dc:title>
  <dc:creator>Daniel Clay</dc:creator>
  <cp:lastModifiedBy>Daniel Clay</cp:lastModifiedBy>
  <cp:revision>19</cp:revision>
  <dcterms:created xsi:type="dcterms:W3CDTF">2017-04-14T20:07:39Z</dcterms:created>
  <dcterms:modified xsi:type="dcterms:W3CDTF">2017-04-19T13:56:57Z</dcterms:modified>
</cp:coreProperties>
</file>