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 id="258" r:id="rId4"/>
    <p:sldId id="259" r:id="rId5"/>
    <p:sldId id="260" r:id="rId6"/>
    <p:sldId id="279" r:id="rId7"/>
    <p:sldId id="262" r:id="rId8"/>
    <p:sldId id="271" r:id="rId9"/>
    <p:sldId id="272" r:id="rId10"/>
    <p:sldId id="263" r:id="rId11"/>
    <p:sldId id="277" r:id="rId12"/>
    <p:sldId id="278" r:id="rId13"/>
    <p:sldId id="264" r:id="rId14"/>
    <p:sldId id="265" r:id="rId15"/>
    <p:sldId id="269" r:id="rId16"/>
    <p:sldId id="270" r:id="rId17"/>
    <p:sldId id="268" r:id="rId18"/>
    <p:sldId id="266" r:id="rId19"/>
    <p:sldId id="267" r:id="rId20"/>
    <p:sldId id="261" r:id="rId21"/>
    <p:sldId id="273" r:id="rId22"/>
    <p:sldId id="274" r:id="rId23"/>
    <p:sldId id="275" r:id="rId24"/>
    <p:sldId id="276"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41" d="100"/>
          <a:sy n="41" d="100"/>
        </p:scale>
        <p:origin x="-1432" y="-12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printerSettings" Target="printerSettings/printerSettings1.bin"/><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A2E089C-A8D0-9344-8439-A7495167A2A9}" type="datetimeFigureOut">
              <a:rPr lang="en-US" smtClean="0"/>
              <a:t>8/23/16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BA5016-4CAD-5B4E-804B-414F6CAF3B32}"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2E089C-A8D0-9344-8439-A7495167A2A9}" type="datetimeFigureOut">
              <a:rPr lang="en-US" smtClean="0"/>
              <a:t>8/23/16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BA5016-4CAD-5B4E-804B-414F6CAF3B32}"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2E089C-A8D0-9344-8439-A7495167A2A9}" type="datetimeFigureOut">
              <a:rPr lang="en-US" smtClean="0"/>
              <a:t>8/23/16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BA5016-4CAD-5B4E-804B-414F6CAF3B32}"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2E089C-A8D0-9344-8439-A7495167A2A9}" type="datetimeFigureOut">
              <a:rPr lang="en-US" smtClean="0"/>
              <a:t>8/23/16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BA5016-4CAD-5B4E-804B-414F6CAF3B32}"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A2E089C-A8D0-9344-8439-A7495167A2A9}" type="datetimeFigureOut">
              <a:rPr lang="en-US" smtClean="0"/>
              <a:t>8/23/16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BA5016-4CAD-5B4E-804B-414F6CAF3B32}"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A2E089C-A8D0-9344-8439-A7495167A2A9}" type="datetimeFigureOut">
              <a:rPr lang="en-US" smtClean="0"/>
              <a:t>8/23/16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BA5016-4CAD-5B4E-804B-414F6CAF3B32}"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A2E089C-A8D0-9344-8439-A7495167A2A9}" type="datetimeFigureOut">
              <a:rPr lang="en-US" smtClean="0"/>
              <a:t>8/23/16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BA5016-4CAD-5B4E-804B-414F6CAF3B32}"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A2E089C-A8D0-9344-8439-A7495167A2A9}" type="datetimeFigureOut">
              <a:rPr lang="en-US" smtClean="0"/>
              <a:t>8/23/16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BA5016-4CAD-5B4E-804B-414F6CAF3B32}"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2E089C-A8D0-9344-8439-A7495167A2A9}" type="datetimeFigureOut">
              <a:rPr lang="en-US" smtClean="0"/>
              <a:t>8/23/16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BA5016-4CAD-5B4E-804B-414F6CAF3B32}"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2E089C-A8D0-9344-8439-A7495167A2A9}" type="datetimeFigureOut">
              <a:rPr lang="en-US" smtClean="0"/>
              <a:t>8/23/16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BA5016-4CAD-5B4E-804B-414F6CAF3B32}"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2E089C-A8D0-9344-8439-A7495167A2A9}" type="datetimeFigureOut">
              <a:rPr lang="en-US" smtClean="0"/>
              <a:t>8/23/16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BA5016-4CAD-5B4E-804B-414F6CAF3B32}"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2E089C-A8D0-9344-8439-A7495167A2A9}" type="datetimeFigureOut">
              <a:rPr lang="en-US" smtClean="0"/>
              <a:t>8/23/16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BA5016-4CAD-5B4E-804B-414F6CAF3B32}"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Trojan War</a:t>
            </a:r>
            <a:endParaRPr lang="en-US" dirty="0"/>
          </a:p>
        </p:txBody>
      </p:sp>
      <p:sp>
        <p:nvSpPr>
          <p:cNvPr id="3" name="Subtitle 2"/>
          <p:cNvSpPr>
            <a:spLocks noGrp="1"/>
          </p:cNvSpPr>
          <p:nvPr>
            <p:ph type="subTitle" idx="1"/>
          </p:nvPr>
        </p:nvSpPr>
        <p:spPr/>
        <p:txBody>
          <a:bodyPr/>
          <a:lstStyle/>
          <a:p>
            <a:r>
              <a:rPr lang="en-US" dirty="0" smtClean="0"/>
              <a:t>How Greece and Troy ended up fighting a ten year war</a:t>
            </a:r>
            <a:endParaRPr lang="en-US" dirty="0"/>
          </a:p>
        </p:txBody>
      </p:sp>
    </p:spTree>
    <p:extLst>
      <p:ext uri="{BB962C8B-B14F-4D97-AF65-F5344CB8AC3E}">
        <p14:creationId xmlns:p14="http://schemas.microsoft.com/office/powerpoint/2010/main" val="36876346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Hector</a:t>
            </a:r>
            <a:endParaRPr lang="en-US" dirty="0"/>
          </a:p>
        </p:txBody>
      </p:sp>
      <p:sp>
        <p:nvSpPr>
          <p:cNvPr id="3" name="Content Placeholder 2"/>
          <p:cNvSpPr>
            <a:spLocks noGrp="1"/>
          </p:cNvSpPr>
          <p:nvPr>
            <p:ph idx="1"/>
          </p:nvPr>
        </p:nvSpPr>
        <p:spPr/>
        <p:txBody>
          <a:bodyPr>
            <a:normAutofit lnSpcReduction="10000"/>
          </a:bodyPr>
          <a:lstStyle/>
          <a:p>
            <a:r>
              <a:rPr lang="en-US" dirty="0" smtClean="0"/>
              <a:t>The Trojan Prince Hector is the oldest son of </a:t>
            </a:r>
            <a:r>
              <a:rPr lang="en-US" dirty="0" err="1" smtClean="0"/>
              <a:t>Priam</a:t>
            </a:r>
            <a:r>
              <a:rPr lang="en-US" dirty="0" smtClean="0"/>
              <a:t> and Hecuba and the leader of the Trojans.</a:t>
            </a:r>
          </a:p>
          <a:p>
            <a:r>
              <a:rPr lang="en-US" dirty="0" smtClean="0"/>
              <a:t>He believes that it is likely that the Trojans will lose the war, but that he is honor-bound to defend his brother, Paris, his city, his family, and Troy.</a:t>
            </a:r>
          </a:p>
          <a:p>
            <a:r>
              <a:rPr lang="en-US" dirty="0" smtClean="0"/>
              <a:t>The only Greek who can match Hector on the battlefield is the semi-divine Achilles</a:t>
            </a:r>
            <a:endParaRPr lang="en-US" dirty="0"/>
          </a:p>
        </p:txBody>
      </p:sp>
    </p:spTree>
    <p:extLst>
      <p:ext uri="{BB962C8B-B14F-4D97-AF65-F5344CB8AC3E}">
        <p14:creationId xmlns:p14="http://schemas.microsoft.com/office/powerpoint/2010/main" val="177310933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Cassandra</a:t>
            </a:r>
            <a:endParaRPr lang="en-US" dirty="0"/>
          </a:p>
        </p:txBody>
      </p:sp>
      <p:sp>
        <p:nvSpPr>
          <p:cNvPr id="3" name="Content Placeholder 2"/>
          <p:cNvSpPr>
            <a:spLocks noGrp="1"/>
          </p:cNvSpPr>
          <p:nvPr>
            <p:ph sz="half" idx="1"/>
          </p:nvPr>
        </p:nvSpPr>
        <p:spPr/>
        <p:txBody>
          <a:bodyPr/>
          <a:lstStyle/>
          <a:p>
            <a:r>
              <a:rPr lang="en-US" dirty="0" smtClean="0"/>
              <a:t>Apollo fell in love with Cassandra and gave her the gift of prophesy.</a:t>
            </a:r>
          </a:p>
          <a:p>
            <a:r>
              <a:rPr lang="en-US" dirty="0" smtClean="0"/>
              <a:t>Cassandra did not return his love.  Apollo was outraged at his rejection but could not take the gift back.</a:t>
            </a:r>
          </a:p>
          <a:p>
            <a:endParaRPr lang="en-US" dirty="0"/>
          </a:p>
        </p:txBody>
      </p:sp>
      <p:pic>
        <p:nvPicPr>
          <p:cNvPr id="5" name="Content Placeholder 4" descr="tumblr_nx3s1shaEL1tp1rvqo2_500.png"/>
          <p:cNvPicPr>
            <a:picLocks noGrp="1" noChangeAspect="1"/>
          </p:cNvPicPr>
          <p:nvPr>
            <p:ph sz="half" idx="2"/>
          </p:nvPr>
        </p:nvPicPr>
        <p:blipFill>
          <a:blip r:embed="rId2">
            <a:extLst>
              <a:ext uri="{28A0092B-C50C-407E-A947-70E740481C1C}">
                <a14:useLocalDpi xmlns:a14="http://schemas.microsoft.com/office/drawing/2010/main" val="0"/>
              </a:ext>
            </a:extLst>
          </a:blip>
          <a:srcRect l="-3539" r="-3539"/>
          <a:stretch>
            <a:fillRect/>
          </a:stretch>
        </p:blipFill>
        <p:spPr/>
      </p:pic>
    </p:spTree>
    <p:extLst>
      <p:ext uri="{BB962C8B-B14F-4D97-AF65-F5344CB8AC3E}">
        <p14:creationId xmlns:p14="http://schemas.microsoft.com/office/powerpoint/2010/main" val="26369573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Cassandra</a:t>
            </a:r>
            <a:endParaRPr lang="en-US" dirty="0"/>
          </a:p>
        </p:txBody>
      </p:sp>
      <p:sp>
        <p:nvSpPr>
          <p:cNvPr id="3" name="Content Placeholder 2"/>
          <p:cNvSpPr>
            <a:spLocks noGrp="1"/>
          </p:cNvSpPr>
          <p:nvPr>
            <p:ph sz="half" idx="1"/>
          </p:nvPr>
        </p:nvSpPr>
        <p:spPr/>
        <p:txBody>
          <a:bodyPr>
            <a:normAutofit fontScale="92500" lnSpcReduction="10000"/>
          </a:bodyPr>
          <a:lstStyle/>
          <a:p>
            <a:r>
              <a:rPr lang="en-US" dirty="0" smtClean="0"/>
              <a:t>Apollo then curses Cassandra with the fate that although she will prophesy correctly, nobody will believer her.</a:t>
            </a:r>
          </a:p>
          <a:p>
            <a:r>
              <a:rPr lang="en-US" dirty="0" smtClean="0"/>
              <a:t>She accurate predicts the Trojan Horse.  When Agamemnon takes her home as his war bride, she also predicts their deaths.</a:t>
            </a:r>
            <a:endParaRPr lang="en-US" dirty="0"/>
          </a:p>
        </p:txBody>
      </p:sp>
      <p:pic>
        <p:nvPicPr>
          <p:cNvPr id="5" name="Content Placeholder 4" descr="3Cassandra-ignored-again-invite.png"/>
          <p:cNvPicPr>
            <a:picLocks noGrp="1" noChangeAspect="1"/>
          </p:cNvPicPr>
          <p:nvPr>
            <p:ph sz="half" idx="2"/>
          </p:nvPr>
        </p:nvPicPr>
        <p:blipFill>
          <a:blip r:embed="rId2">
            <a:extLst>
              <a:ext uri="{28A0092B-C50C-407E-A947-70E740481C1C}">
                <a14:useLocalDpi xmlns:a14="http://schemas.microsoft.com/office/drawing/2010/main" val="0"/>
              </a:ext>
            </a:extLst>
          </a:blip>
          <a:srcRect l="-7733" r="-7733"/>
          <a:stretch>
            <a:fillRect/>
          </a:stretch>
        </p:blipFill>
        <p:spPr/>
      </p:pic>
    </p:spTree>
    <p:extLst>
      <p:ext uri="{BB962C8B-B14F-4D97-AF65-F5344CB8AC3E}">
        <p14:creationId xmlns:p14="http://schemas.microsoft.com/office/powerpoint/2010/main" val="4535084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Paris	</a:t>
            </a:r>
            <a:endParaRPr lang="en-US" dirty="0"/>
          </a:p>
        </p:txBody>
      </p:sp>
      <p:sp>
        <p:nvSpPr>
          <p:cNvPr id="3" name="Content Placeholder 2"/>
          <p:cNvSpPr>
            <a:spLocks noGrp="1"/>
          </p:cNvSpPr>
          <p:nvPr>
            <p:ph idx="1"/>
          </p:nvPr>
        </p:nvSpPr>
        <p:spPr/>
        <p:txBody>
          <a:bodyPr>
            <a:normAutofit lnSpcReduction="10000"/>
          </a:bodyPr>
          <a:lstStyle/>
          <a:p>
            <a:r>
              <a:rPr lang="en-US" dirty="0" smtClean="0"/>
              <a:t>Before his birth, the prophets of Troy foretold that Paris would cause the destruction of the city.  So, his parents left the infant Paris on a mountainside  so that the gods could determine his fate.  Paris was found by a shepherd and raised as his son.</a:t>
            </a:r>
          </a:p>
          <a:p>
            <a:r>
              <a:rPr lang="en-US" dirty="0" smtClean="0"/>
              <a:t>Paris settled the divine argument over the Apple of Discord, in what is known as the Judgment of Paris.</a:t>
            </a:r>
            <a:endParaRPr lang="en-US" dirty="0"/>
          </a:p>
        </p:txBody>
      </p:sp>
    </p:spTree>
    <p:extLst>
      <p:ext uri="{BB962C8B-B14F-4D97-AF65-F5344CB8AC3E}">
        <p14:creationId xmlns:p14="http://schemas.microsoft.com/office/powerpoint/2010/main" val="19951545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Paris	</a:t>
            </a:r>
            <a:endParaRPr lang="en-US" dirty="0"/>
          </a:p>
        </p:txBody>
      </p:sp>
      <p:sp>
        <p:nvSpPr>
          <p:cNvPr id="3" name="Content Placeholder 2"/>
          <p:cNvSpPr>
            <a:spLocks noGrp="1"/>
          </p:cNvSpPr>
          <p:nvPr>
            <p:ph idx="1"/>
          </p:nvPr>
        </p:nvSpPr>
        <p:spPr/>
        <p:txBody>
          <a:bodyPr>
            <a:normAutofit fontScale="92500"/>
          </a:bodyPr>
          <a:lstStyle/>
          <a:p>
            <a:r>
              <a:rPr lang="en-US" dirty="0" smtClean="0"/>
              <a:t>Eventually, Paris returns to Troy where he is miraculously recognized by Queen Hecuba as her long lost son.</a:t>
            </a:r>
          </a:p>
          <a:p>
            <a:r>
              <a:rPr lang="en-US" dirty="0" smtClean="0"/>
              <a:t>The king and queen restore Paris to his royal birthright.</a:t>
            </a:r>
          </a:p>
          <a:p>
            <a:r>
              <a:rPr lang="en-US" dirty="0" smtClean="0"/>
              <a:t>In his first official duty as a Trojan Prince, Paris travels to Sparta to negotiate a peace treaty with Menelaus.  In Sparta, he meets Helen, the wife of Menelaus, and falls in love with her.  </a:t>
            </a:r>
            <a:endParaRPr lang="en-US" dirty="0"/>
          </a:p>
        </p:txBody>
      </p:sp>
    </p:spTree>
    <p:extLst>
      <p:ext uri="{BB962C8B-B14F-4D97-AF65-F5344CB8AC3E}">
        <p14:creationId xmlns:p14="http://schemas.microsoft.com/office/powerpoint/2010/main" val="39045077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Apple of Discord</a:t>
            </a:r>
            <a:endParaRPr lang="en-US" dirty="0"/>
          </a:p>
        </p:txBody>
      </p:sp>
      <p:sp>
        <p:nvSpPr>
          <p:cNvPr id="3" name="Content Placeholder 2"/>
          <p:cNvSpPr>
            <a:spLocks noGrp="1"/>
          </p:cNvSpPr>
          <p:nvPr>
            <p:ph idx="1"/>
          </p:nvPr>
        </p:nvSpPr>
        <p:spPr/>
        <p:txBody>
          <a:bodyPr/>
          <a:lstStyle/>
          <a:p>
            <a:r>
              <a:rPr lang="en-US" dirty="0" smtClean="0"/>
              <a:t>Three goddesses come forward to claim the prize.</a:t>
            </a:r>
          </a:p>
          <a:p>
            <a:pPr lvl="1"/>
            <a:r>
              <a:rPr lang="en-US" dirty="0" smtClean="0"/>
              <a:t>Hera</a:t>
            </a:r>
          </a:p>
          <a:p>
            <a:pPr lvl="1"/>
            <a:r>
              <a:rPr lang="en-US" dirty="0" smtClean="0"/>
              <a:t>Athena</a:t>
            </a:r>
          </a:p>
          <a:p>
            <a:pPr lvl="1"/>
            <a:r>
              <a:rPr lang="en-US" dirty="0" smtClean="0"/>
              <a:t>Aphrodite</a:t>
            </a:r>
          </a:p>
          <a:p>
            <a:r>
              <a:rPr lang="en-US" dirty="0" smtClean="0"/>
              <a:t>They cannot decide among themselves who is the fairest, so they ask Zeus to judge.</a:t>
            </a:r>
            <a:endParaRPr lang="en-US" dirty="0"/>
          </a:p>
        </p:txBody>
      </p:sp>
    </p:spTree>
    <p:extLst>
      <p:ext uri="{BB962C8B-B14F-4D97-AF65-F5344CB8AC3E}">
        <p14:creationId xmlns:p14="http://schemas.microsoft.com/office/powerpoint/2010/main" val="16241139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Apple of Discord</a:t>
            </a:r>
            <a:endParaRPr lang="en-US" dirty="0"/>
          </a:p>
        </p:txBody>
      </p:sp>
      <p:sp>
        <p:nvSpPr>
          <p:cNvPr id="5" name="Content Placeholder 4"/>
          <p:cNvSpPr>
            <a:spLocks noGrp="1"/>
          </p:cNvSpPr>
          <p:nvPr>
            <p:ph sz="half" idx="1"/>
          </p:nvPr>
        </p:nvSpPr>
        <p:spPr/>
        <p:txBody>
          <a:bodyPr>
            <a:normAutofit lnSpcReduction="10000"/>
          </a:bodyPr>
          <a:lstStyle/>
          <a:p>
            <a:r>
              <a:rPr lang="en-US" dirty="0" smtClean="0"/>
              <a:t>Zeus, who is the husband of Hera and father of Athena and Aphrodite, sees a conflict of interest and refuses to intervene.</a:t>
            </a:r>
          </a:p>
          <a:p>
            <a:r>
              <a:rPr lang="en-US" dirty="0" smtClean="0"/>
              <a:t>He tosses the apple over his shoulder, which bounces to earth and falls at the feet of a shepherd named Paris.</a:t>
            </a:r>
            <a:endParaRPr lang="en-US" dirty="0"/>
          </a:p>
        </p:txBody>
      </p:sp>
      <p:pic>
        <p:nvPicPr>
          <p:cNvPr id="7" name="Content Placeholder 6" descr="4f706bcd908a7f02a0fa81178bd3ea83.jpg"/>
          <p:cNvPicPr>
            <a:picLocks noGrp="1" noChangeAspect="1"/>
          </p:cNvPicPr>
          <p:nvPr>
            <p:ph sz="half" idx="2"/>
          </p:nvPr>
        </p:nvPicPr>
        <p:blipFill>
          <a:blip r:embed="rId2">
            <a:extLst>
              <a:ext uri="{28A0092B-C50C-407E-A947-70E740481C1C}">
                <a14:useLocalDpi xmlns:a14="http://schemas.microsoft.com/office/drawing/2010/main" val="0"/>
              </a:ext>
            </a:extLst>
          </a:blip>
          <a:srcRect t="-14365" b="-14365"/>
          <a:stretch>
            <a:fillRect/>
          </a:stretch>
        </p:blipFill>
        <p:spPr/>
      </p:pic>
    </p:spTree>
    <p:extLst>
      <p:ext uri="{BB962C8B-B14F-4D97-AF65-F5344CB8AC3E}">
        <p14:creationId xmlns:p14="http://schemas.microsoft.com/office/powerpoint/2010/main" val="14217021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Apple of Discord</a:t>
            </a:r>
            <a:endParaRPr lang="en-US" dirty="0"/>
          </a:p>
        </p:txBody>
      </p:sp>
      <p:sp>
        <p:nvSpPr>
          <p:cNvPr id="3" name="Content Placeholder 2"/>
          <p:cNvSpPr>
            <a:spLocks noGrp="1"/>
          </p:cNvSpPr>
          <p:nvPr>
            <p:ph idx="1"/>
          </p:nvPr>
        </p:nvSpPr>
        <p:spPr/>
        <p:txBody>
          <a:bodyPr/>
          <a:lstStyle/>
          <a:p>
            <a:r>
              <a:rPr lang="en-US" dirty="0" smtClean="0"/>
              <a:t>The goddess Discord was unhappy at being the only immortal not invited to the wedding of Peleus and Thetis, who later were the parents of Achilles.</a:t>
            </a:r>
          </a:p>
          <a:p>
            <a:r>
              <a:rPr lang="en-US" dirty="0" smtClean="0"/>
              <a:t>As revenge, she picks a golden apple from the Garden of the </a:t>
            </a:r>
            <a:r>
              <a:rPr lang="en-US" dirty="0" err="1" smtClean="0"/>
              <a:t>Hesperides</a:t>
            </a:r>
            <a:r>
              <a:rPr lang="en-US" dirty="0" smtClean="0"/>
              <a:t> and attaches a tag that reads “For the Fairest.”  She then waits to watch the results.</a:t>
            </a:r>
            <a:endParaRPr lang="en-US" dirty="0"/>
          </a:p>
        </p:txBody>
      </p:sp>
    </p:spTree>
    <p:extLst>
      <p:ext uri="{BB962C8B-B14F-4D97-AF65-F5344CB8AC3E}">
        <p14:creationId xmlns:p14="http://schemas.microsoft.com/office/powerpoint/2010/main" val="30770558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Judgment of Paris</a:t>
            </a:r>
            <a:endParaRPr lang="en-US" dirty="0"/>
          </a:p>
        </p:txBody>
      </p:sp>
      <p:sp>
        <p:nvSpPr>
          <p:cNvPr id="5" name="Content Placeholder 4"/>
          <p:cNvSpPr>
            <a:spLocks noGrp="1"/>
          </p:cNvSpPr>
          <p:nvPr>
            <p:ph sz="half" idx="1"/>
          </p:nvPr>
        </p:nvSpPr>
        <p:spPr/>
        <p:txBody>
          <a:bodyPr/>
          <a:lstStyle/>
          <a:p>
            <a:r>
              <a:rPr lang="en-US" dirty="0" smtClean="0"/>
              <a:t>As the adopted son of a shepherd, Paris is tending his flocks one day when a golden apples falls at his feet.  </a:t>
            </a:r>
          </a:p>
          <a:p>
            <a:r>
              <a:rPr lang="en-US" dirty="0" smtClean="0"/>
              <a:t>Three goddesses then appear:  Hera, Athena, and Aphrodite.  Each promises a unique gift.</a:t>
            </a:r>
            <a:endParaRPr lang="en-US" dirty="0"/>
          </a:p>
        </p:txBody>
      </p:sp>
      <p:pic>
        <p:nvPicPr>
          <p:cNvPr id="7" name="Content Placeholder 6" descr="The_Judgment_of_Paris_by_the_Master_of_the_Argonaut_Panels,_c._1480,_Italian,_tempera_on_panel,_detail_-_Fogg_Art_Museum_-_DSC02379.JPG"/>
          <p:cNvPicPr>
            <a:picLocks noGrp="1" noChangeAspect="1"/>
          </p:cNvPicPr>
          <p:nvPr>
            <p:ph sz="half" idx="2"/>
          </p:nvPr>
        </p:nvPicPr>
        <p:blipFill>
          <a:blip r:embed="rId2">
            <a:extLst>
              <a:ext uri="{28A0092B-C50C-407E-A947-70E740481C1C}">
                <a14:useLocalDpi xmlns:a14="http://schemas.microsoft.com/office/drawing/2010/main" val="0"/>
              </a:ext>
            </a:extLst>
          </a:blip>
          <a:srcRect t="-21629" b="-21629"/>
          <a:stretch>
            <a:fillRect/>
          </a:stretch>
        </p:blipFill>
        <p:spPr/>
      </p:pic>
    </p:spTree>
    <p:extLst>
      <p:ext uri="{BB962C8B-B14F-4D97-AF65-F5344CB8AC3E}">
        <p14:creationId xmlns:p14="http://schemas.microsoft.com/office/powerpoint/2010/main" val="29450493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Judgment of Paris</a:t>
            </a:r>
            <a:endParaRPr lang="en-US" dirty="0"/>
          </a:p>
        </p:txBody>
      </p:sp>
      <p:sp>
        <p:nvSpPr>
          <p:cNvPr id="3" name="Content Placeholder 2"/>
          <p:cNvSpPr>
            <a:spLocks noGrp="1"/>
          </p:cNvSpPr>
          <p:nvPr>
            <p:ph sz="half" idx="1"/>
          </p:nvPr>
        </p:nvSpPr>
        <p:spPr/>
        <p:txBody>
          <a:bodyPr/>
          <a:lstStyle/>
          <a:p>
            <a:r>
              <a:rPr lang="en-US" dirty="0" smtClean="0"/>
              <a:t>Which one do you think he chose?</a:t>
            </a:r>
            <a:endParaRPr lang="en-US" dirty="0"/>
          </a:p>
        </p:txBody>
      </p:sp>
      <p:sp>
        <p:nvSpPr>
          <p:cNvPr id="4" name="Content Placeholder 3"/>
          <p:cNvSpPr>
            <a:spLocks noGrp="1"/>
          </p:cNvSpPr>
          <p:nvPr>
            <p:ph sz="half" idx="2"/>
          </p:nvPr>
        </p:nvSpPr>
        <p:spPr/>
        <p:txBody>
          <a:bodyPr/>
          <a:lstStyle/>
          <a:p>
            <a:r>
              <a:rPr lang="en-US" dirty="0" smtClean="0"/>
              <a:t>HERA = King of all Europe and Asia</a:t>
            </a:r>
          </a:p>
          <a:p>
            <a:r>
              <a:rPr lang="en-US" dirty="0" smtClean="0"/>
              <a:t>ATHENA = Victory in War</a:t>
            </a:r>
          </a:p>
          <a:p>
            <a:r>
              <a:rPr lang="en-US" dirty="0" smtClean="0"/>
              <a:t>APHRODITE = The most beautiful woman in the world</a:t>
            </a:r>
            <a:endParaRPr lang="en-US" dirty="0"/>
          </a:p>
        </p:txBody>
      </p:sp>
    </p:spTree>
    <p:extLst>
      <p:ext uri="{BB962C8B-B14F-4D97-AF65-F5344CB8AC3E}">
        <p14:creationId xmlns:p14="http://schemas.microsoft.com/office/powerpoint/2010/main" val="6024683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Iliad</a:t>
            </a:r>
            <a:r>
              <a:rPr lang="en-US" dirty="0" smtClean="0"/>
              <a:t> and Trojan War</a:t>
            </a:r>
            <a:endParaRPr lang="en-US" i="1" dirty="0"/>
          </a:p>
        </p:txBody>
      </p:sp>
      <p:sp>
        <p:nvSpPr>
          <p:cNvPr id="3" name="Content Placeholder 2"/>
          <p:cNvSpPr>
            <a:spLocks noGrp="1"/>
          </p:cNvSpPr>
          <p:nvPr>
            <p:ph idx="1"/>
          </p:nvPr>
        </p:nvSpPr>
        <p:spPr/>
        <p:txBody>
          <a:bodyPr/>
          <a:lstStyle/>
          <a:p>
            <a:r>
              <a:rPr lang="en-US" dirty="0" smtClean="0"/>
              <a:t>The Trojan War was a ten year conflict that is believed to have taken place in the 1100s BC.  </a:t>
            </a:r>
          </a:p>
          <a:p>
            <a:r>
              <a:rPr lang="en-US" dirty="0" smtClean="0"/>
              <a:t>The combatants were the leaders and princes of Greece versus Troy.</a:t>
            </a:r>
          </a:p>
          <a:p>
            <a:r>
              <a:rPr lang="en-US" dirty="0" smtClean="0"/>
              <a:t>The </a:t>
            </a:r>
            <a:r>
              <a:rPr lang="en-US" i="1" dirty="0" smtClean="0"/>
              <a:t>Iliad</a:t>
            </a:r>
            <a:r>
              <a:rPr lang="en-US" dirty="0" smtClean="0"/>
              <a:t> does not contain the entire story of the Trojan War.  The </a:t>
            </a:r>
            <a:r>
              <a:rPr lang="en-US" i="1" dirty="0" smtClean="0"/>
              <a:t>Iliad </a:t>
            </a:r>
            <a:r>
              <a:rPr lang="en-US" dirty="0" smtClean="0"/>
              <a:t>takes place over 40 day period in the ninth year of the war.  </a:t>
            </a:r>
            <a:endParaRPr lang="en-US" dirty="0"/>
          </a:p>
        </p:txBody>
      </p:sp>
    </p:spTree>
    <p:extLst>
      <p:ext uri="{BB962C8B-B14F-4D97-AF65-F5344CB8AC3E}">
        <p14:creationId xmlns:p14="http://schemas.microsoft.com/office/powerpoint/2010/main" val="27404753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Family Tree of Helen of Troy</a:t>
            </a:r>
            <a:endParaRPr lang="en-US" dirty="0"/>
          </a:p>
        </p:txBody>
      </p:sp>
      <p:pic>
        <p:nvPicPr>
          <p:cNvPr id="9" name="Content Placeholder 8" descr="helen_of_troy.gif"/>
          <p:cNvPicPr>
            <a:picLocks noGrp="1" noChangeAspect="1"/>
          </p:cNvPicPr>
          <p:nvPr>
            <p:ph idx="1"/>
          </p:nvPr>
        </p:nvPicPr>
        <p:blipFill>
          <a:blip r:embed="rId2">
            <a:extLst>
              <a:ext uri="{28A0092B-C50C-407E-A947-70E740481C1C}">
                <a14:useLocalDpi xmlns:a14="http://schemas.microsoft.com/office/drawing/2010/main" val="0"/>
              </a:ext>
            </a:extLst>
          </a:blip>
          <a:srcRect t="-3468" b="-3468"/>
          <a:stretch>
            <a:fillRect/>
          </a:stretch>
        </p:blipFill>
        <p:spPr/>
      </p:pic>
    </p:spTree>
    <p:extLst>
      <p:ext uri="{BB962C8B-B14F-4D97-AF65-F5344CB8AC3E}">
        <p14:creationId xmlns:p14="http://schemas.microsoft.com/office/powerpoint/2010/main" val="134333522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Helen of Troy/Sparta</a:t>
            </a:r>
            <a:endParaRPr lang="en-US" dirty="0"/>
          </a:p>
        </p:txBody>
      </p:sp>
      <p:sp>
        <p:nvSpPr>
          <p:cNvPr id="3" name="Content Placeholder 2"/>
          <p:cNvSpPr>
            <a:spLocks noGrp="1"/>
          </p:cNvSpPr>
          <p:nvPr>
            <p:ph sz="half" idx="1"/>
          </p:nvPr>
        </p:nvSpPr>
        <p:spPr/>
        <p:txBody>
          <a:bodyPr>
            <a:normAutofit lnSpcReduction="10000"/>
          </a:bodyPr>
          <a:lstStyle/>
          <a:p>
            <a:r>
              <a:rPr lang="en-US" dirty="0" smtClean="0"/>
              <a:t>Helen is married to Menelaus, King of Sparta.</a:t>
            </a:r>
          </a:p>
          <a:p>
            <a:r>
              <a:rPr lang="en-US" dirty="0" smtClean="0"/>
              <a:t>Paris was sent on a diplomatic mission to Menelaus to negotiate a peace treaty.</a:t>
            </a:r>
          </a:p>
          <a:p>
            <a:r>
              <a:rPr lang="en-US" dirty="0" smtClean="0"/>
              <a:t>Paris and Helen fall in love, and Helen goes to Troy with Paris.  </a:t>
            </a:r>
            <a:endParaRPr lang="en-US" dirty="0"/>
          </a:p>
        </p:txBody>
      </p:sp>
      <p:pic>
        <p:nvPicPr>
          <p:cNvPr id="5" name="Content Placeholder 4" descr="Helen.jpg"/>
          <p:cNvPicPr>
            <a:picLocks noGrp="1" noChangeAspect="1"/>
          </p:cNvPicPr>
          <p:nvPr>
            <p:ph sz="half" idx="2"/>
          </p:nvPr>
        </p:nvPicPr>
        <p:blipFill>
          <a:blip r:embed="rId2">
            <a:extLst>
              <a:ext uri="{28A0092B-C50C-407E-A947-70E740481C1C}">
                <a14:useLocalDpi xmlns:a14="http://schemas.microsoft.com/office/drawing/2010/main" val="0"/>
              </a:ext>
            </a:extLst>
          </a:blip>
          <a:srcRect l="-1729" r="-1729"/>
          <a:stretch>
            <a:fillRect/>
          </a:stretch>
        </p:blipFill>
        <p:spPr/>
      </p:pic>
    </p:spTree>
    <p:extLst>
      <p:ext uri="{BB962C8B-B14F-4D97-AF65-F5344CB8AC3E}">
        <p14:creationId xmlns:p14="http://schemas.microsoft.com/office/powerpoint/2010/main" val="37156469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Helen of Troy/Sparta</a:t>
            </a:r>
            <a:endParaRPr lang="en-US" dirty="0"/>
          </a:p>
        </p:txBody>
      </p:sp>
      <p:sp>
        <p:nvSpPr>
          <p:cNvPr id="3" name="Content Placeholder 2"/>
          <p:cNvSpPr>
            <a:spLocks noGrp="1"/>
          </p:cNvSpPr>
          <p:nvPr>
            <p:ph idx="1"/>
          </p:nvPr>
        </p:nvSpPr>
        <p:spPr/>
        <p:txBody>
          <a:bodyPr>
            <a:normAutofit/>
          </a:bodyPr>
          <a:lstStyle/>
          <a:p>
            <a:r>
              <a:rPr lang="en-US" dirty="0" smtClean="0"/>
              <a:t>Helen is the daughter of </a:t>
            </a:r>
            <a:r>
              <a:rPr lang="en-US" dirty="0" err="1" smtClean="0"/>
              <a:t>Tyndareus</a:t>
            </a:r>
            <a:r>
              <a:rPr lang="en-US" dirty="0" smtClean="0"/>
              <a:t> and Leda.  She is also the cousin of Penelope, who married Odysseus.</a:t>
            </a:r>
          </a:p>
          <a:p>
            <a:r>
              <a:rPr lang="en-US" dirty="0" smtClean="0"/>
              <a:t>She was the most beautiful woman in the world.  Aphrodite did not tell Paris that the most beautiful woman in the world was married.</a:t>
            </a:r>
          </a:p>
          <a:p>
            <a:endParaRPr lang="en-US" dirty="0"/>
          </a:p>
          <a:p>
            <a:pPr marL="0" indent="0">
              <a:buNone/>
            </a:pPr>
            <a:endParaRPr lang="en-US" dirty="0"/>
          </a:p>
        </p:txBody>
      </p:sp>
    </p:spTree>
    <p:extLst>
      <p:ext uri="{BB962C8B-B14F-4D97-AF65-F5344CB8AC3E}">
        <p14:creationId xmlns:p14="http://schemas.microsoft.com/office/powerpoint/2010/main" val="24341865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Oath of </a:t>
            </a:r>
            <a:r>
              <a:rPr lang="en-US" dirty="0" err="1" smtClean="0"/>
              <a:t>Tyndareus</a:t>
            </a:r>
            <a:endParaRPr lang="en-US" dirty="0"/>
          </a:p>
        </p:txBody>
      </p:sp>
      <p:sp>
        <p:nvSpPr>
          <p:cNvPr id="3" name="Content Placeholder 2"/>
          <p:cNvSpPr>
            <a:spLocks noGrp="1"/>
          </p:cNvSpPr>
          <p:nvPr>
            <p:ph idx="1"/>
          </p:nvPr>
        </p:nvSpPr>
        <p:spPr/>
        <p:txBody>
          <a:bodyPr/>
          <a:lstStyle/>
          <a:p>
            <a:r>
              <a:rPr lang="en-US" dirty="0" err="1" smtClean="0"/>
              <a:t>Tyndareus</a:t>
            </a:r>
            <a:r>
              <a:rPr lang="en-US" dirty="0" smtClean="0"/>
              <a:t>, Helen’s father, had many suitors who pursued Helen.</a:t>
            </a:r>
          </a:p>
          <a:p>
            <a:r>
              <a:rPr lang="en-US" dirty="0" smtClean="0"/>
              <a:t>Every eligible young man in Greed wanted to marry her.</a:t>
            </a:r>
          </a:p>
          <a:p>
            <a:r>
              <a:rPr lang="en-US" dirty="0" smtClean="0"/>
              <a:t>As time went on, </a:t>
            </a:r>
            <a:r>
              <a:rPr lang="en-US" dirty="0" err="1" smtClean="0"/>
              <a:t>Tyndareus</a:t>
            </a:r>
            <a:r>
              <a:rPr lang="en-US" dirty="0" smtClean="0"/>
              <a:t> could not select a suitor.  Then the suitors began to fight among themselves.  </a:t>
            </a:r>
            <a:endParaRPr lang="en-US" dirty="0"/>
          </a:p>
        </p:txBody>
      </p:sp>
    </p:spTree>
    <p:extLst>
      <p:ext uri="{BB962C8B-B14F-4D97-AF65-F5344CB8AC3E}">
        <p14:creationId xmlns:p14="http://schemas.microsoft.com/office/powerpoint/2010/main" val="37360353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Oath of </a:t>
            </a:r>
            <a:r>
              <a:rPr lang="en-US" dirty="0" err="1" smtClean="0"/>
              <a:t>Tyndareus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Odysseus made a suggestion to </a:t>
            </a:r>
            <a:r>
              <a:rPr lang="en-US" dirty="0" err="1" smtClean="0"/>
              <a:t>Tyndareus</a:t>
            </a:r>
            <a:r>
              <a:rPr lang="en-US" dirty="0" smtClean="0"/>
              <a:t>:  Let every suitor swear that he would defend the marriage of Helen and her future husband from any man who tried to separate them as long as any of them should live.</a:t>
            </a:r>
          </a:p>
          <a:p>
            <a:r>
              <a:rPr lang="en-US" dirty="0" smtClean="0"/>
              <a:t>Each of the suitors agreed.  </a:t>
            </a:r>
            <a:r>
              <a:rPr lang="en-US" dirty="0" err="1" smtClean="0"/>
              <a:t>Tyndareus</a:t>
            </a:r>
            <a:r>
              <a:rPr lang="en-US" dirty="0" smtClean="0"/>
              <a:t> then chose Menelaus by lot.</a:t>
            </a:r>
          </a:p>
          <a:p>
            <a:r>
              <a:rPr lang="en-US" dirty="0" smtClean="0"/>
              <a:t>The Oath of </a:t>
            </a:r>
            <a:r>
              <a:rPr lang="en-US" dirty="0" err="1" smtClean="0"/>
              <a:t>Tyndareus</a:t>
            </a:r>
            <a:r>
              <a:rPr lang="en-US" dirty="0" smtClean="0"/>
              <a:t> was sworn, and all the men who had been Helen’s suitors were honor-bound to recover Helen for Menelaus when she went to Troy with Paris.</a:t>
            </a:r>
            <a:endParaRPr lang="en-US" dirty="0"/>
          </a:p>
        </p:txBody>
      </p:sp>
    </p:spTree>
    <p:extLst>
      <p:ext uri="{BB962C8B-B14F-4D97-AF65-F5344CB8AC3E}">
        <p14:creationId xmlns:p14="http://schemas.microsoft.com/office/powerpoint/2010/main" val="34033612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Immortals</a:t>
            </a:r>
            <a:endParaRPr lang="en-US" dirty="0"/>
          </a:p>
        </p:txBody>
      </p:sp>
      <p:sp>
        <p:nvSpPr>
          <p:cNvPr id="4" name="Content Placeholder 3"/>
          <p:cNvSpPr>
            <a:spLocks noGrp="1"/>
          </p:cNvSpPr>
          <p:nvPr>
            <p:ph sz="half" idx="1"/>
          </p:nvPr>
        </p:nvSpPr>
        <p:spPr/>
        <p:txBody>
          <a:bodyPr/>
          <a:lstStyle/>
          <a:p>
            <a:r>
              <a:rPr lang="en-US" dirty="0" smtClean="0"/>
              <a:t>The gods and goddesses play active parts in the </a:t>
            </a:r>
            <a:r>
              <a:rPr lang="en-US" i="1" dirty="0" smtClean="0"/>
              <a:t>Iliad</a:t>
            </a:r>
            <a:r>
              <a:rPr lang="en-US" dirty="0" smtClean="0"/>
              <a:t>.  Sometimes they even come down from Olympus and fight.  </a:t>
            </a:r>
            <a:endParaRPr lang="en-US" dirty="0"/>
          </a:p>
        </p:txBody>
      </p:sp>
      <p:pic>
        <p:nvPicPr>
          <p:cNvPr id="6" name="Content Placeholder 5" descr="zeus-006.jpg"/>
          <p:cNvPicPr>
            <a:picLocks noGrp="1" noChangeAspect="1"/>
          </p:cNvPicPr>
          <p:nvPr>
            <p:ph sz="half" idx="2"/>
          </p:nvPr>
        </p:nvPicPr>
        <p:blipFill>
          <a:blip r:embed="rId2">
            <a:extLst>
              <a:ext uri="{28A0092B-C50C-407E-A947-70E740481C1C}">
                <a14:useLocalDpi xmlns:a14="http://schemas.microsoft.com/office/drawing/2010/main" val="0"/>
              </a:ext>
            </a:extLst>
          </a:blip>
          <a:srcRect l="16538" r="16538"/>
          <a:stretch>
            <a:fillRect/>
          </a:stretch>
        </p:blipFill>
        <p:spPr/>
      </p:pic>
    </p:spTree>
    <p:extLst>
      <p:ext uri="{BB962C8B-B14F-4D97-AF65-F5344CB8AC3E}">
        <p14:creationId xmlns:p14="http://schemas.microsoft.com/office/powerpoint/2010/main" val="21641199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Aphrodite</a:t>
            </a:r>
            <a:endParaRPr lang="en-US" dirty="0"/>
          </a:p>
        </p:txBody>
      </p:sp>
      <p:pic>
        <p:nvPicPr>
          <p:cNvPr id="5" name="Content Placeholder 4" descr="900-137940570-aphrodite-goddess.jpg"/>
          <p:cNvPicPr>
            <a:picLocks noGrp="1" noChangeAspect="1"/>
          </p:cNvPicPr>
          <p:nvPr>
            <p:ph sz="half" idx="1"/>
          </p:nvPr>
        </p:nvPicPr>
        <p:blipFill>
          <a:blip r:embed="rId2">
            <a:extLst>
              <a:ext uri="{28A0092B-C50C-407E-A947-70E740481C1C}">
                <a14:useLocalDpi xmlns:a14="http://schemas.microsoft.com/office/drawing/2010/main" val="0"/>
              </a:ext>
            </a:extLst>
          </a:blip>
          <a:srcRect l="6078" r="6078"/>
          <a:stretch>
            <a:fillRect/>
          </a:stretch>
        </p:blipFill>
        <p:spPr/>
      </p:pic>
      <p:sp>
        <p:nvSpPr>
          <p:cNvPr id="4" name="Content Placeholder 3"/>
          <p:cNvSpPr>
            <a:spLocks noGrp="1"/>
          </p:cNvSpPr>
          <p:nvPr>
            <p:ph sz="half" idx="2"/>
          </p:nvPr>
        </p:nvSpPr>
        <p:spPr/>
        <p:txBody>
          <a:bodyPr>
            <a:normAutofit lnSpcReduction="10000"/>
          </a:bodyPr>
          <a:lstStyle/>
          <a:p>
            <a:r>
              <a:rPr lang="en-US" dirty="0" smtClean="0"/>
              <a:t>Aphrodite is the mother of the Trojan prince Aeneas, who is the hero of the </a:t>
            </a:r>
            <a:r>
              <a:rPr lang="en-US" i="1" dirty="0" err="1" smtClean="0"/>
              <a:t>Aeneid</a:t>
            </a:r>
            <a:r>
              <a:rPr lang="en-US" i="1" dirty="0" smtClean="0"/>
              <a:t>.  </a:t>
            </a:r>
            <a:r>
              <a:rPr lang="en-US" dirty="0" smtClean="0"/>
              <a:t>She fights for the Trojans during the war.  </a:t>
            </a:r>
          </a:p>
          <a:p>
            <a:r>
              <a:rPr lang="en-US" dirty="0" smtClean="0"/>
              <a:t>Aphrodite wins the </a:t>
            </a:r>
            <a:r>
              <a:rPr lang="en-US" b="1" dirty="0" smtClean="0"/>
              <a:t>Apple of Discord.</a:t>
            </a:r>
            <a:r>
              <a:rPr lang="en-US" dirty="0" smtClean="0"/>
              <a:t>  She promises Paris the most beautiful woman in the world.</a:t>
            </a:r>
            <a:endParaRPr lang="en-US" dirty="0"/>
          </a:p>
        </p:txBody>
      </p:sp>
    </p:spTree>
    <p:extLst>
      <p:ext uri="{BB962C8B-B14F-4D97-AF65-F5344CB8AC3E}">
        <p14:creationId xmlns:p14="http://schemas.microsoft.com/office/powerpoint/2010/main" val="40654072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Ares</a:t>
            </a:r>
            <a:endParaRPr lang="en-US" dirty="0"/>
          </a:p>
        </p:txBody>
      </p:sp>
      <p:sp>
        <p:nvSpPr>
          <p:cNvPr id="3" name="Content Placeholder 2"/>
          <p:cNvSpPr>
            <a:spLocks noGrp="1"/>
          </p:cNvSpPr>
          <p:nvPr>
            <p:ph sz="half" idx="1"/>
          </p:nvPr>
        </p:nvSpPr>
        <p:spPr/>
        <p:txBody>
          <a:bodyPr/>
          <a:lstStyle/>
          <a:p>
            <a:r>
              <a:rPr lang="en-US" dirty="0" smtClean="0"/>
              <a:t>Ares is an unpredictable god who enjoys war for the sake of war.  He fights for the Trojans because he is in love with Aphrodite and appreciates that Paris could cause such a widespread war.</a:t>
            </a:r>
            <a:endParaRPr lang="en-US" dirty="0"/>
          </a:p>
        </p:txBody>
      </p:sp>
      <p:pic>
        <p:nvPicPr>
          <p:cNvPr id="5" name="Content Placeholder 4" descr="Ares_Ludovisi_Altemps_Inv8602_n2.jpg"/>
          <p:cNvPicPr>
            <a:picLocks noGrp="1" noChangeAspect="1"/>
          </p:cNvPicPr>
          <p:nvPr>
            <p:ph sz="half" idx="2"/>
          </p:nvPr>
        </p:nvPicPr>
        <p:blipFill>
          <a:blip r:embed="rId2">
            <a:extLst>
              <a:ext uri="{28A0092B-C50C-407E-A947-70E740481C1C}">
                <a14:useLocalDpi xmlns:a14="http://schemas.microsoft.com/office/drawing/2010/main" val="0"/>
              </a:ext>
            </a:extLst>
          </a:blip>
          <a:srcRect l="-21385" r="-21385"/>
          <a:stretch>
            <a:fillRect/>
          </a:stretch>
        </p:blipFill>
        <p:spPr/>
      </p:pic>
    </p:spTree>
    <p:extLst>
      <p:ext uri="{BB962C8B-B14F-4D97-AF65-F5344CB8AC3E}">
        <p14:creationId xmlns:p14="http://schemas.microsoft.com/office/powerpoint/2010/main" val="7208790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Thetis</a:t>
            </a:r>
            <a:endParaRPr lang="en-US" dirty="0"/>
          </a:p>
        </p:txBody>
      </p:sp>
      <p:sp>
        <p:nvSpPr>
          <p:cNvPr id="3" name="Content Placeholder 2"/>
          <p:cNvSpPr>
            <a:spLocks noGrp="1"/>
          </p:cNvSpPr>
          <p:nvPr>
            <p:ph sz="half" idx="1"/>
          </p:nvPr>
        </p:nvSpPr>
        <p:spPr/>
        <p:txBody>
          <a:bodyPr>
            <a:normAutofit fontScale="92500" lnSpcReduction="10000"/>
          </a:bodyPr>
          <a:lstStyle/>
          <a:p>
            <a:r>
              <a:rPr lang="en-US" dirty="0" smtClean="0"/>
              <a:t>Thetis was an immortal sea nymph.  Zeus was in love with her, but he received a prophesy that any child he had with her would cause his death.  To prevent this, he arranged for her marriage to Peleus.  </a:t>
            </a:r>
          </a:p>
          <a:p>
            <a:r>
              <a:rPr lang="en-US" dirty="0" smtClean="0"/>
              <a:t>This was the wedding that all of the immortals were invited to except Discord.</a:t>
            </a:r>
            <a:endParaRPr lang="en-US" dirty="0"/>
          </a:p>
        </p:txBody>
      </p:sp>
      <p:pic>
        <p:nvPicPr>
          <p:cNvPr id="5" name="Content Placeholder 4" descr="8024840775_5621222512.jpg"/>
          <p:cNvPicPr>
            <a:picLocks noGrp="1" noChangeAspect="1"/>
          </p:cNvPicPr>
          <p:nvPr>
            <p:ph sz="half" idx="2"/>
          </p:nvPr>
        </p:nvPicPr>
        <p:blipFill>
          <a:blip r:embed="rId2">
            <a:extLst>
              <a:ext uri="{28A0092B-C50C-407E-A947-70E740481C1C}">
                <a14:useLocalDpi xmlns:a14="http://schemas.microsoft.com/office/drawing/2010/main" val="0"/>
              </a:ext>
            </a:extLst>
          </a:blip>
          <a:srcRect l="-17193" r="-17193"/>
          <a:stretch>
            <a:fillRect/>
          </a:stretch>
        </p:blipFill>
        <p:spPr/>
      </p:pic>
    </p:spTree>
    <p:extLst>
      <p:ext uri="{BB962C8B-B14F-4D97-AF65-F5344CB8AC3E}">
        <p14:creationId xmlns:p14="http://schemas.microsoft.com/office/powerpoint/2010/main" val="28976936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Hera</a:t>
            </a:r>
            <a:endParaRPr lang="en-US" dirty="0"/>
          </a:p>
        </p:txBody>
      </p:sp>
      <p:sp>
        <p:nvSpPr>
          <p:cNvPr id="3" name="Content Placeholder 2"/>
          <p:cNvSpPr>
            <a:spLocks noGrp="1"/>
          </p:cNvSpPr>
          <p:nvPr>
            <p:ph sz="half" idx="1"/>
          </p:nvPr>
        </p:nvSpPr>
        <p:spPr/>
        <p:txBody>
          <a:bodyPr>
            <a:normAutofit lnSpcReduction="10000"/>
          </a:bodyPr>
          <a:lstStyle/>
          <a:p>
            <a:r>
              <a:rPr lang="en-US" dirty="0" smtClean="0"/>
              <a:t>Even before the Judgment of Paris, Hera hated the Trojans.  Her hatred originated when Zeus chose the Trojan boy Ganymede as his cupbearer over her son </a:t>
            </a:r>
            <a:r>
              <a:rPr lang="en-US" dirty="0" err="1" smtClean="0"/>
              <a:t>Hephaestos</a:t>
            </a:r>
            <a:r>
              <a:rPr lang="en-US" dirty="0" smtClean="0"/>
              <a:t>.  </a:t>
            </a:r>
          </a:p>
          <a:p>
            <a:r>
              <a:rPr lang="en-US" dirty="0" smtClean="0"/>
              <a:t>Helen fights for the Greeks during the Trojan War.</a:t>
            </a:r>
            <a:endParaRPr lang="en-US" dirty="0"/>
          </a:p>
        </p:txBody>
      </p:sp>
      <p:pic>
        <p:nvPicPr>
          <p:cNvPr id="5" name="Content Placeholder 4" descr="Hera_Campana_Louvre_Ma2283.jpg"/>
          <p:cNvPicPr>
            <a:picLocks noGrp="1" noChangeAspect="1"/>
          </p:cNvPicPr>
          <p:nvPr>
            <p:ph sz="half" idx="2"/>
          </p:nvPr>
        </p:nvPicPr>
        <p:blipFill>
          <a:blip r:embed="rId2">
            <a:extLst>
              <a:ext uri="{28A0092B-C50C-407E-A947-70E740481C1C}">
                <a14:useLocalDpi xmlns:a14="http://schemas.microsoft.com/office/drawing/2010/main" val="0"/>
              </a:ext>
            </a:extLst>
          </a:blip>
          <a:srcRect l="-24706" r="-24706"/>
          <a:stretch>
            <a:fillRect/>
          </a:stretch>
        </p:blipFill>
        <p:spPr/>
      </p:pic>
    </p:spTree>
    <p:extLst>
      <p:ext uri="{BB962C8B-B14F-4D97-AF65-F5344CB8AC3E}">
        <p14:creationId xmlns:p14="http://schemas.microsoft.com/office/powerpoint/2010/main" val="3194205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People and Places</a:t>
            </a:r>
            <a:endParaRPr lang="en-US" dirty="0"/>
          </a:p>
        </p:txBody>
      </p:sp>
      <p:pic>
        <p:nvPicPr>
          <p:cNvPr id="4" name="Content Placeholder 3" descr="Iliad Map.jpg"/>
          <p:cNvPicPr>
            <a:picLocks noGrp="1" noChangeAspect="1"/>
          </p:cNvPicPr>
          <p:nvPr>
            <p:ph idx="1"/>
          </p:nvPr>
        </p:nvPicPr>
        <p:blipFill>
          <a:blip r:embed="rId2">
            <a:extLst>
              <a:ext uri="{28A0092B-C50C-407E-A947-70E740481C1C}">
                <a14:useLocalDpi xmlns:a14="http://schemas.microsoft.com/office/drawing/2010/main" val="0"/>
              </a:ext>
            </a:extLst>
          </a:blip>
          <a:srcRect l="-7675" r="-7675"/>
          <a:stretch>
            <a:fillRect/>
          </a:stretch>
        </p:blipFill>
        <p:spPr/>
      </p:pic>
    </p:spTree>
    <p:extLst>
      <p:ext uri="{BB962C8B-B14F-4D97-AF65-F5344CB8AC3E}">
        <p14:creationId xmlns:p14="http://schemas.microsoft.com/office/powerpoint/2010/main" val="89963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Poseidon	</a:t>
            </a:r>
            <a:endParaRPr lang="en-US" dirty="0"/>
          </a:p>
        </p:txBody>
      </p:sp>
      <p:sp>
        <p:nvSpPr>
          <p:cNvPr id="6" name="Content Placeholder 5"/>
          <p:cNvSpPr>
            <a:spLocks noGrp="1"/>
          </p:cNvSpPr>
          <p:nvPr>
            <p:ph idx="1"/>
          </p:nvPr>
        </p:nvSpPr>
        <p:spPr/>
        <p:txBody>
          <a:bodyPr/>
          <a:lstStyle/>
          <a:p>
            <a:r>
              <a:rPr lang="en-US" dirty="0" smtClean="0"/>
              <a:t>Poseidon takes human form and fights alongside the Greeks during the Trojan War.</a:t>
            </a:r>
          </a:p>
          <a:p>
            <a:r>
              <a:rPr lang="en-US" dirty="0" smtClean="0"/>
              <a:t>He fights against the Trojans because when Troy was founded, the first king, </a:t>
            </a:r>
            <a:r>
              <a:rPr lang="en-US" dirty="0" err="1" smtClean="0"/>
              <a:t>Laomedon</a:t>
            </a:r>
            <a:r>
              <a:rPr lang="en-US" dirty="0" smtClean="0"/>
              <a:t>, promised to reward the god for building the city walls.  After the walls were built, </a:t>
            </a:r>
            <a:r>
              <a:rPr lang="en-US" dirty="0" err="1" smtClean="0"/>
              <a:t>Laomedon</a:t>
            </a:r>
            <a:r>
              <a:rPr lang="en-US" dirty="0" smtClean="0"/>
              <a:t> refused to pay up.  </a:t>
            </a:r>
            <a:endParaRPr lang="en-US" dirty="0"/>
          </a:p>
        </p:txBody>
      </p:sp>
    </p:spTree>
    <p:extLst>
      <p:ext uri="{BB962C8B-B14F-4D97-AF65-F5344CB8AC3E}">
        <p14:creationId xmlns:p14="http://schemas.microsoft.com/office/powerpoint/2010/main" val="27267867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Athena</a:t>
            </a:r>
            <a:endParaRPr lang="en-US" dirty="0"/>
          </a:p>
        </p:txBody>
      </p:sp>
      <p:sp>
        <p:nvSpPr>
          <p:cNvPr id="4" name="Content Placeholder 3"/>
          <p:cNvSpPr>
            <a:spLocks noGrp="1"/>
          </p:cNvSpPr>
          <p:nvPr>
            <p:ph sz="half" idx="1"/>
          </p:nvPr>
        </p:nvSpPr>
        <p:spPr/>
        <p:txBody>
          <a:bodyPr>
            <a:normAutofit lnSpcReduction="10000"/>
          </a:bodyPr>
          <a:lstStyle/>
          <a:p>
            <a:r>
              <a:rPr lang="en-US" dirty="0" smtClean="0"/>
              <a:t>Athena fights on the side of the Greeks during the Trojan War for two reasons:</a:t>
            </a:r>
          </a:p>
          <a:p>
            <a:pPr lvl="1"/>
            <a:r>
              <a:rPr lang="en-US" dirty="0" smtClean="0"/>
              <a:t>She did not win the Golden Apple at the Judgment of Paris</a:t>
            </a:r>
          </a:p>
          <a:p>
            <a:pPr lvl="1"/>
            <a:r>
              <a:rPr lang="en-US" dirty="0" smtClean="0"/>
              <a:t>She is the patron goddess of Odysseus.  As the goddess of wisdom, she appreciates his craftiness.</a:t>
            </a:r>
            <a:endParaRPr lang="en-US" dirty="0"/>
          </a:p>
        </p:txBody>
      </p:sp>
      <p:pic>
        <p:nvPicPr>
          <p:cNvPr id="6" name="Content Placeholder 5" descr="Athena_Parthenos_Altemps_Inv8622.jpg"/>
          <p:cNvPicPr>
            <a:picLocks noGrp="1" noChangeAspect="1"/>
          </p:cNvPicPr>
          <p:nvPr>
            <p:ph sz="half" idx="2"/>
          </p:nvPr>
        </p:nvPicPr>
        <p:blipFill>
          <a:blip r:embed="rId2">
            <a:extLst>
              <a:ext uri="{28A0092B-C50C-407E-A947-70E740481C1C}">
                <a14:useLocalDpi xmlns:a14="http://schemas.microsoft.com/office/drawing/2010/main" val="0"/>
              </a:ext>
            </a:extLst>
          </a:blip>
          <a:srcRect l="-24732" r="-24732"/>
          <a:stretch>
            <a:fillRect/>
          </a:stretch>
        </p:blipFill>
        <p:spPr/>
      </p:pic>
    </p:spTree>
    <p:extLst>
      <p:ext uri="{BB962C8B-B14F-4D97-AF65-F5344CB8AC3E}">
        <p14:creationId xmlns:p14="http://schemas.microsoft.com/office/powerpoint/2010/main" val="171924758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The Greeks</a:t>
            </a:r>
            <a:endParaRPr lang="en-US" dirty="0"/>
          </a:p>
        </p:txBody>
      </p:sp>
      <p:pic>
        <p:nvPicPr>
          <p:cNvPr id="7" name="Content Placeholder 6" descr="Homeric-Greece-Map.jpg"/>
          <p:cNvPicPr>
            <a:picLocks noGrp="1" noChangeAspect="1"/>
          </p:cNvPicPr>
          <p:nvPr>
            <p:ph idx="1"/>
          </p:nvPr>
        </p:nvPicPr>
        <p:blipFill rotWithShape="1">
          <a:blip r:embed="rId2">
            <a:extLst>
              <a:ext uri="{28A0092B-C50C-407E-A947-70E740481C1C}">
                <a14:useLocalDpi xmlns:a14="http://schemas.microsoft.com/office/drawing/2010/main" val="0"/>
              </a:ext>
            </a:extLst>
          </a:blip>
          <a:srcRect t="19389" b="21491"/>
          <a:stretch/>
        </p:blipFill>
        <p:spPr>
          <a:xfrm>
            <a:off x="457200" y="1287234"/>
            <a:ext cx="8229600" cy="4974985"/>
          </a:xfrm>
        </p:spPr>
      </p:pic>
    </p:spTree>
    <p:extLst>
      <p:ext uri="{BB962C8B-B14F-4D97-AF65-F5344CB8AC3E}">
        <p14:creationId xmlns:p14="http://schemas.microsoft.com/office/powerpoint/2010/main" val="231084419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Menelaus</a:t>
            </a:r>
            <a:endParaRPr lang="en-US" dirty="0"/>
          </a:p>
        </p:txBody>
      </p:sp>
      <p:sp>
        <p:nvSpPr>
          <p:cNvPr id="3" name="Content Placeholder 2"/>
          <p:cNvSpPr>
            <a:spLocks noGrp="1"/>
          </p:cNvSpPr>
          <p:nvPr>
            <p:ph idx="1"/>
          </p:nvPr>
        </p:nvSpPr>
        <p:spPr/>
        <p:txBody>
          <a:bodyPr/>
          <a:lstStyle/>
          <a:p>
            <a:r>
              <a:rPr lang="en-US" dirty="0" smtClean="0"/>
              <a:t>Menelaus is the King of Sparta and the lawful husband of Helen.</a:t>
            </a:r>
          </a:p>
          <a:p>
            <a:r>
              <a:rPr lang="en-US" dirty="0" smtClean="0"/>
              <a:t>Menelaus was chosen for Helen by her mortal father, </a:t>
            </a:r>
            <a:r>
              <a:rPr lang="en-US" dirty="0" err="1" smtClean="0"/>
              <a:t>Tyndareus</a:t>
            </a:r>
            <a:r>
              <a:rPr lang="en-US" dirty="0" smtClean="0"/>
              <a:t>, after all of the suitors had sworn the Oath of </a:t>
            </a:r>
            <a:r>
              <a:rPr lang="en-US" dirty="0" err="1" smtClean="0"/>
              <a:t>Tyndareus</a:t>
            </a:r>
            <a:r>
              <a:rPr lang="en-US" dirty="0" smtClean="0"/>
              <a:t>, binding them to fight for the marriage of Menelaus and Helen.</a:t>
            </a:r>
          </a:p>
          <a:p>
            <a:r>
              <a:rPr lang="en-US" dirty="0" smtClean="0"/>
              <a:t>Menelaus is the brother of Agamemnon.</a:t>
            </a:r>
            <a:endParaRPr lang="en-US" dirty="0"/>
          </a:p>
        </p:txBody>
      </p:sp>
    </p:spTree>
    <p:extLst>
      <p:ext uri="{BB962C8B-B14F-4D97-AF65-F5344CB8AC3E}">
        <p14:creationId xmlns:p14="http://schemas.microsoft.com/office/powerpoint/2010/main" val="247697879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Agamemnon</a:t>
            </a:r>
            <a:endParaRPr lang="en-US" dirty="0"/>
          </a:p>
        </p:txBody>
      </p:sp>
      <p:sp>
        <p:nvSpPr>
          <p:cNvPr id="4" name="Content Placeholder 3"/>
          <p:cNvSpPr>
            <a:spLocks noGrp="1"/>
          </p:cNvSpPr>
          <p:nvPr>
            <p:ph sz="half" idx="1"/>
          </p:nvPr>
        </p:nvSpPr>
        <p:spPr/>
        <p:txBody>
          <a:bodyPr/>
          <a:lstStyle/>
          <a:p>
            <a:r>
              <a:rPr lang="en-US" dirty="0" smtClean="0"/>
              <a:t>Agamemnon is the brother of </a:t>
            </a:r>
            <a:r>
              <a:rPr lang="en-US" dirty="0" err="1" smtClean="0"/>
              <a:t>Menelaos</a:t>
            </a:r>
            <a:r>
              <a:rPr lang="en-US" dirty="0" smtClean="0"/>
              <a:t> and the leader of the Greeks during the Trojan War.  </a:t>
            </a:r>
          </a:p>
          <a:p>
            <a:r>
              <a:rPr lang="en-US" dirty="0" smtClean="0"/>
              <a:t>In order to gain favorable winds to sail to Troy, he sacrifices his daughter, Iphigenia, to Artemis.</a:t>
            </a:r>
            <a:endParaRPr lang="en-US" dirty="0"/>
          </a:p>
        </p:txBody>
      </p:sp>
      <p:pic>
        <p:nvPicPr>
          <p:cNvPr id="8" name="Content Placeholder 7" descr="MaskOfAgamemnon.jpg"/>
          <p:cNvPicPr>
            <a:picLocks noGrp="1" noChangeAspect="1"/>
          </p:cNvPicPr>
          <p:nvPr>
            <p:ph sz="half" idx="2"/>
          </p:nvPr>
        </p:nvPicPr>
        <p:blipFill>
          <a:blip r:embed="rId2">
            <a:extLst>
              <a:ext uri="{28A0092B-C50C-407E-A947-70E740481C1C}">
                <a14:useLocalDpi xmlns:a14="http://schemas.microsoft.com/office/drawing/2010/main" val="0"/>
              </a:ext>
            </a:extLst>
          </a:blip>
          <a:srcRect l="5384" r="5384"/>
          <a:stretch>
            <a:fillRect/>
          </a:stretch>
        </p:blipFill>
        <p:spPr/>
      </p:pic>
    </p:spTree>
    <p:extLst>
      <p:ext uri="{BB962C8B-B14F-4D97-AF65-F5344CB8AC3E}">
        <p14:creationId xmlns:p14="http://schemas.microsoft.com/office/powerpoint/2010/main" val="324592797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Agamemnon</a:t>
            </a:r>
            <a:endParaRPr lang="en-US" dirty="0"/>
          </a:p>
        </p:txBody>
      </p:sp>
      <p:sp>
        <p:nvSpPr>
          <p:cNvPr id="6" name="Content Placeholder 5"/>
          <p:cNvSpPr>
            <a:spLocks noGrp="1"/>
          </p:cNvSpPr>
          <p:nvPr>
            <p:ph idx="1"/>
          </p:nvPr>
        </p:nvSpPr>
        <p:spPr/>
        <p:txBody>
          <a:bodyPr>
            <a:normAutofit/>
          </a:bodyPr>
          <a:lstStyle/>
          <a:p>
            <a:r>
              <a:rPr lang="en-US" dirty="0" smtClean="0"/>
              <a:t>Agamemnon is both excessively proud of his leadership role and incompetent for the task.</a:t>
            </a:r>
          </a:p>
          <a:p>
            <a:r>
              <a:rPr lang="en-US" dirty="0" smtClean="0"/>
              <a:t>The </a:t>
            </a:r>
            <a:r>
              <a:rPr lang="en-US" i="1" dirty="0" smtClean="0"/>
              <a:t>Iliad</a:t>
            </a:r>
            <a:r>
              <a:rPr lang="en-US" dirty="0" smtClean="0"/>
              <a:t> begins with Agamemnon angering Achilles, causing Achilles to withdraw from the fighting.</a:t>
            </a:r>
          </a:p>
          <a:p>
            <a:r>
              <a:rPr lang="en-US" dirty="0" smtClean="0"/>
              <a:t>After the war, Agamemnon takes </a:t>
            </a:r>
            <a:r>
              <a:rPr lang="en-US" dirty="0" err="1" smtClean="0"/>
              <a:t>Priam’s</a:t>
            </a:r>
            <a:r>
              <a:rPr lang="en-US" dirty="0" smtClean="0"/>
              <a:t> daughter Cassandra home as his war bride.  His wife</a:t>
            </a:r>
            <a:r>
              <a:rPr lang="en-US" smtClean="0"/>
              <a:t>, </a:t>
            </a:r>
            <a:r>
              <a:rPr lang="en-US" smtClean="0"/>
              <a:t>Clytemnestra</a:t>
            </a:r>
            <a:r>
              <a:rPr lang="en-US" dirty="0" smtClean="0"/>
              <a:t>, </a:t>
            </a:r>
            <a:r>
              <a:rPr lang="en-US" dirty="0" smtClean="0"/>
              <a:t>is </a:t>
            </a:r>
            <a:r>
              <a:rPr lang="en-US" dirty="0" smtClean="0"/>
              <a:t>not pleased.</a:t>
            </a:r>
            <a:endParaRPr lang="en-US" dirty="0"/>
          </a:p>
        </p:txBody>
      </p:sp>
    </p:spTree>
    <p:extLst>
      <p:ext uri="{BB962C8B-B14F-4D97-AF65-F5344CB8AC3E}">
        <p14:creationId xmlns:p14="http://schemas.microsoft.com/office/powerpoint/2010/main" val="353592369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Agamemnon’s Home Life</a:t>
            </a:r>
            <a:endParaRPr lang="en-US" dirty="0"/>
          </a:p>
        </p:txBody>
      </p:sp>
      <p:sp>
        <p:nvSpPr>
          <p:cNvPr id="3" name="Content Placeholder 2"/>
          <p:cNvSpPr>
            <a:spLocks noGrp="1"/>
          </p:cNvSpPr>
          <p:nvPr>
            <p:ph idx="1"/>
          </p:nvPr>
        </p:nvSpPr>
        <p:spPr/>
        <p:txBody>
          <a:bodyPr/>
          <a:lstStyle/>
          <a:p>
            <a:r>
              <a:rPr lang="en-US" dirty="0" smtClean="0"/>
              <a:t>Agamemnon’s wife Clytemnestra was upset that her daughter had been sacrificed in an attempt to win the war.  </a:t>
            </a:r>
          </a:p>
          <a:p>
            <a:r>
              <a:rPr lang="en-US" dirty="0" smtClean="0"/>
              <a:t>For the ten years that Agamemnon was at war, she plotted her revenge against him.  </a:t>
            </a:r>
          </a:p>
          <a:p>
            <a:r>
              <a:rPr lang="en-US" dirty="0" smtClean="0"/>
              <a:t>The night that Agamemnon returned from the war with Cassandra, she killed them both in the bath, fulfilling Cassandra’s prophesy.  </a:t>
            </a:r>
            <a:endParaRPr lang="en-US" dirty="0"/>
          </a:p>
        </p:txBody>
      </p:sp>
    </p:spTree>
    <p:extLst>
      <p:ext uri="{BB962C8B-B14F-4D97-AF65-F5344CB8AC3E}">
        <p14:creationId xmlns:p14="http://schemas.microsoft.com/office/powerpoint/2010/main" val="353198702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Clytemnestra and Orestes</a:t>
            </a:r>
            <a:endParaRPr lang="en-US" dirty="0"/>
          </a:p>
        </p:txBody>
      </p:sp>
      <p:sp>
        <p:nvSpPr>
          <p:cNvPr id="3" name="Content Placeholder 2"/>
          <p:cNvSpPr>
            <a:spLocks noGrp="1"/>
          </p:cNvSpPr>
          <p:nvPr>
            <p:ph idx="1"/>
          </p:nvPr>
        </p:nvSpPr>
        <p:spPr/>
        <p:txBody>
          <a:bodyPr>
            <a:normAutofit lnSpcReduction="10000"/>
          </a:bodyPr>
          <a:lstStyle/>
          <a:p>
            <a:r>
              <a:rPr lang="en-US" dirty="0" smtClean="0"/>
              <a:t>While Agamemnon is away at war, Clytemnestra takes a lover, </a:t>
            </a:r>
            <a:r>
              <a:rPr lang="en-US" dirty="0" err="1" smtClean="0"/>
              <a:t>Aegisthus</a:t>
            </a:r>
            <a:r>
              <a:rPr lang="en-US" dirty="0" smtClean="0"/>
              <a:t>.</a:t>
            </a:r>
          </a:p>
          <a:p>
            <a:r>
              <a:rPr lang="en-US" dirty="0" smtClean="0"/>
              <a:t>Her son, Orestes, knew that the honor code of ancient Greece demanded that he avenge the murder of his father.  Orestes, however, did not want to kill his mother.</a:t>
            </a:r>
          </a:p>
          <a:p>
            <a:r>
              <a:rPr lang="en-US" dirty="0" smtClean="0"/>
              <a:t>After seven years, the guilt of allowing his father to die un-avenged overcame Orestes, and he killed Clytemnestra and </a:t>
            </a:r>
            <a:r>
              <a:rPr lang="en-US" dirty="0" err="1" smtClean="0"/>
              <a:t>Aegisthus</a:t>
            </a:r>
            <a:r>
              <a:rPr lang="en-US" dirty="0" smtClean="0"/>
              <a:t>.  </a:t>
            </a:r>
            <a:endParaRPr lang="en-US" dirty="0"/>
          </a:p>
        </p:txBody>
      </p:sp>
    </p:spTree>
    <p:extLst>
      <p:ext uri="{BB962C8B-B14F-4D97-AF65-F5344CB8AC3E}">
        <p14:creationId xmlns:p14="http://schemas.microsoft.com/office/powerpoint/2010/main" val="257234642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Achilles</a:t>
            </a:r>
            <a:endParaRPr lang="en-US" dirty="0"/>
          </a:p>
        </p:txBody>
      </p:sp>
      <p:sp>
        <p:nvSpPr>
          <p:cNvPr id="4" name="Content Placeholder 3"/>
          <p:cNvSpPr>
            <a:spLocks noGrp="1"/>
          </p:cNvSpPr>
          <p:nvPr>
            <p:ph sz="half" idx="1"/>
          </p:nvPr>
        </p:nvSpPr>
        <p:spPr/>
        <p:txBody>
          <a:bodyPr>
            <a:normAutofit lnSpcReduction="10000"/>
          </a:bodyPr>
          <a:lstStyle/>
          <a:p>
            <a:r>
              <a:rPr lang="en-US" dirty="0" smtClean="0"/>
              <a:t>Achilles is the only son of Peleus and Thetis.  After he was born, Thetis held him by the heels and dipped him in the River Styx.  This “baptism” provided protection for Achilles everywhere except for his heels, which Thetis was holding.  </a:t>
            </a:r>
            <a:endParaRPr lang="en-US" dirty="0"/>
          </a:p>
        </p:txBody>
      </p:sp>
      <p:pic>
        <p:nvPicPr>
          <p:cNvPr id="6" name="Content Placeholder 5" descr="Achilles2016.jpg"/>
          <p:cNvPicPr>
            <a:picLocks noGrp="1" noChangeAspect="1"/>
          </p:cNvPicPr>
          <p:nvPr>
            <p:ph sz="half" idx="2"/>
          </p:nvPr>
        </p:nvPicPr>
        <p:blipFill>
          <a:blip r:embed="rId2">
            <a:extLst>
              <a:ext uri="{28A0092B-C50C-407E-A947-70E740481C1C}">
                <a14:useLocalDpi xmlns:a14="http://schemas.microsoft.com/office/drawing/2010/main" val="0"/>
              </a:ext>
            </a:extLst>
          </a:blip>
          <a:srcRect t="-22657" b="-22657"/>
          <a:stretch>
            <a:fillRect/>
          </a:stretch>
        </p:blipFill>
        <p:spPr/>
      </p:pic>
    </p:spTree>
    <p:extLst>
      <p:ext uri="{BB962C8B-B14F-4D97-AF65-F5344CB8AC3E}">
        <p14:creationId xmlns:p14="http://schemas.microsoft.com/office/powerpoint/2010/main" val="409255639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Achilles</a:t>
            </a:r>
            <a:endParaRPr lang="en-US" dirty="0"/>
          </a:p>
        </p:txBody>
      </p:sp>
      <p:sp>
        <p:nvSpPr>
          <p:cNvPr id="3" name="Content Placeholder 2"/>
          <p:cNvSpPr>
            <a:spLocks noGrp="1"/>
          </p:cNvSpPr>
          <p:nvPr>
            <p:ph sz="half" idx="1"/>
          </p:nvPr>
        </p:nvSpPr>
        <p:spPr/>
        <p:txBody>
          <a:bodyPr>
            <a:normAutofit fontScale="92500" lnSpcReduction="10000"/>
          </a:bodyPr>
          <a:lstStyle/>
          <a:p>
            <a:r>
              <a:rPr lang="en-US" dirty="0" smtClean="0"/>
              <a:t>The theme of the </a:t>
            </a:r>
            <a:r>
              <a:rPr lang="en-US" i="1" dirty="0" smtClean="0"/>
              <a:t>Iliad</a:t>
            </a:r>
            <a:r>
              <a:rPr lang="en-US" dirty="0"/>
              <a:t> </a:t>
            </a:r>
            <a:r>
              <a:rPr lang="en-US" dirty="0" smtClean="0"/>
              <a:t>is the rage of Achilles.  Homer focuses on this throughout the poem.  As the rage of Achilles changes targets, different things happen.</a:t>
            </a:r>
          </a:p>
          <a:p>
            <a:r>
              <a:rPr lang="en-US" dirty="0" smtClean="0"/>
              <a:t>Achilles is godlike in his prowess on the battlefield.  Only Hector can come close to matching him in battle.  </a:t>
            </a:r>
            <a:endParaRPr lang="en-US" dirty="0"/>
          </a:p>
        </p:txBody>
      </p:sp>
      <p:pic>
        <p:nvPicPr>
          <p:cNvPr id="5" name="Content Placeholder 4" descr="tumblr_njh0h8Q0CV1sdk5e0o7_400.jpg"/>
          <p:cNvPicPr>
            <a:picLocks noGrp="1" noChangeAspect="1"/>
          </p:cNvPicPr>
          <p:nvPr>
            <p:ph sz="half" idx="2"/>
          </p:nvPr>
        </p:nvPicPr>
        <p:blipFill>
          <a:blip r:embed="rId2">
            <a:extLst>
              <a:ext uri="{28A0092B-C50C-407E-A947-70E740481C1C}">
                <a14:useLocalDpi xmlns:a14="http://schemas.microsoft.com/office/drawing/2010/main" val="0"/>
              </a:ext>
            </a:extLst>
          </a:blip>
          <a:srcRect l="-16790" r="-16790"/>
          <a:stretch>
            <a:fillRect/>
          </a:stretch>
        </p:blipFill>
        <p:spPr/>
      </p:pic>
    </p:spTree>
    <p:extLst>
      <p:ext uri="{BB962C8B-B14F-4D97-AF65-F5344CB8AC3E}">
        <p14:creationId xmlns:p14="http://schemas.microsoft.com/office/powerpoint/2010/main" val="216688475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Important Greeks (</a:t>
            </a:r>
            <a:r>
              <a:rPr lang="en-US" dirty="0" err="1" smtClean="0"/>
              <a:t>Achaians</a:t>
            </a:r>
            <a:r>
              <a:rPr lang="en-US" dirty="0" smtClean="0"/>
              <a:t>)</a:t>
            </a:r>
            <a:endParaRPr lang="en-US" dirty="0"/>
          </a:p>
        </p:txBody>
      </p:sp>
      <p:sp>
        <p:nvSpPr>
          <p:cNvPr id="5" name="Text Placeholder 4"/>
          <p:cNvSpPr>
            <a:spLocks noGrp="1"/>
          </p:cNvSpPr>
          <p:nvPr>
            <p:ph type="body" idx="1"/>
          </p:nvPr>
        </p:nvSpPr>
        <p:spPr/>
        <p:txBody>
          <a:bodyPr/>
          <a:lstStyle/>
          <a:p>
            <a:r>
              <a:rPr lang="en-US" dirty="0" smtClean="0"/>
              <a:t>Heroes</a:t>
            </a:r>
            <a:endParaRPr lang="en-US" dirty="0"/>
          </a:p>
        </p:txBody>
      </p:sp>
      <p:sp>
        <p:nvSpPr>
          <p:cNvPr id="6" name="Content Placeholder 5"/>
          <p:cNvSpPr>
            <a:spLocks noGrp="1"/>
          </p:cNvSpPr>
          <p:nvPr>
            <p:ph sz="half" idx="2"/>
          </p:nvPr>
        </p:nvSpPr>
        <p:spPr/>
        <p:txBody>
          <a:bodyPr/>
          <a:lstStyle/>
          <a:p>
            <a:r>
              <a:rPr lang="en-US" dirty="0" smtClean="0"/>
              <a:t>Agamemnon</a:t>
            </a:r>
          </a:p>
          <a:p>
            <a:r>
              <a:rPr lang="en-US" dirty="0" smtClean="0"/>
              <a:t>Achilles</a:t>
            </a:r>
          </a:p>
          <a:p>
            <a:r>
              <a:rPr lang="en-US" dirty="0" smtClean="0"/>
              <a:t>Menelaus</a:t>
            </a:r>
          </a:p>
          <a:p>
            <a:r>
              <a:rPr lang="en-US" dirty="0" smtClean="0"/>
              <a:t>Odysseus</a:t>
            </a:r>
          </a:p>
          <a:p>
            <a:r>
              <a:rPr lang="en-US" dirty="0" err="1" smtClean="0"/>
              <a:t>Patroclus</a:t>
            </a:r>
            <a:r>
              <a:rPr lang="en-US" dirty="0" smtClean="0"/>
              <a:t> (</a:t>
            </a:r>
            <a:r>
              <a:rPr lang="en-US" dirty="0" err="1" smtClean="0"/>
              <a:t>Patroklos</a:t>
            </a:r>
            <a:r>
              <a:rPr lang="en-US" dirty="0" smtClean="0"/>
              <a:t>)</a:t>
            </a:r>
          </a:p>
          <a:p>
            <a:r>
              <a:rPr lang="en-US" dirty="0" err="1" smtClean="0"/>
              <a:t>Diomedes</a:t>
            </a:r>
            <a:endParaRPr lang="en-US" dirty="0" smtClean="0"/>
          </a:p>
          <a:p>
            <a:r>
              <a:rPr lang="en-US" dirty="0" smtClean="0"/>
              <a:t>Ajax (</a:t>
            </a:r>
            <a:r>
              <a:rPr lang="en-US" dirty="0" err="1" smtClean="0"/>
              <a:t>Aios</a:t>
            </a:r>
            <a:r>
              <a:rPr lang="en-US" dirty="0" smtClean="0"/>
              <a:t>)</a:t>
            </a:r>
            <a:endParaRPr lang="en-US" dirty="0"/>
          </a:p>
        </p:txBody>
      </p:sp>
      <p:sp>
        <p:nvSpPr>
          <p:cNvPr id="7" name="Text Placeholder 6"/>
          <p:cNvSpPr>
            <a:spLocks noGrp="1"/>
          </p:cNvSpPr>
          <p:nvPr>
            <p:ph type="body" sz="quarter" idx="3"/>
          </p:nvPr>
        </p:nvSpPr>
        <p:spPr/>
        <p:txBody>
          <a:bodyPr/>
          <a:lstStyle/>
          <a:p>
            <a:r>
              <a:rPr lang="en-US" dirty="0" smtClean="0"/>
              <a:t>Gods</a:t>
            </a:r>
            <a:endParaRPr lang="en-US" dirty="0"/>
          </a:p>
        </p:txBody>
      </p:sp>
      <p:sp>
        <p:nvSpPr>
          <p:cNvPr id="8" name="Content Placeholder 7"/>
          <p:cNvSpPr>
            <a:spLocks noGrp="1"/>
          </p:cNvSpPr>
          <p:nvPr>
            <p:ph sz="quarter" idx="4"/>
          </p:nvPr>
        </p:nvSpPr>
        <p:spPr/>
        <p:txBody>
          <a:bodyPr/>
          <a:lstStyle/>
          <a:p>
            <a:r>
              <a:rPr lang="en-US" dirty="0" smtClean="0"/>
              <a:t>Hera</a:t>
            </a:r>
          </a:p>
          <a:p>
            <a:r>
              <a:rPr lang="en-US" dirty="0" smtClean="0"/>
              <a:t>Athena</a:t>
            </a:r>
          </a:p>
          <a:p>
            <a:r>
              <a:rPr lang="en-US" dirty="0" smtClean="0"/>
              <a:t>Poseidon</a:t>
            </a:r>
          </a:p>
          <a:p>
            <a:r>
              <a:rPr lang="en-US" dirty="0" smtClean="0"/>
              <a:t>Thetis</a:t>
            </a:r>
          </a:p>
          <a:p>
            <a:r>
              <a:rPr lang="en-US" dirty="0" err="1" smtClean="0"/>
              <a:t>Hephaestos</a:t>
            </a:r>
            <a:endParaRPr lang="en-US" dirty="0"/>
          </a:p>
        </p:txBody>
      </p:sp>
    </p:spTree>
    <p:extLst>
      <p:ext uri="{BB962C8B-B14F-4D97-AF65-F5344CB8AC3E}">
        <p14:creationId xmlns:p14="http://schemas.microsoft.com/office/powerpoint/2010/main" val="1565479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Odysseus</a:t>
            </a:r>
            <a:endParaRPr lang="en-US" dirty="0"/>
          </a:p>
        </p:txBody>
      </p:sp>
      <p:sp>
        <p:nvSpPr>
          <p:cNvPr id="3" name="Content Placeholder 2"/>
          <p:cNvSpPr>
            <a:spLocks noGrp="1"/>
          </p:cNvSpPr>
          <p:nvPr>
            <p:ph sz="half" idx="1"/>
          </p:nvPr>
        </p:nvSpPr>
        <p:spPr/>
        <p:txBody>
          <a:bodyPr>
            <a:normAutofit lnSpcReduction="10000"/>
          </a:bodyPr>
          <a:lstStyle/>
          <a:p>
            <a:r>
              <a:rPr lang="en-US" dirty="0" smtClean="0"/>
              <a:t>Odysseus is one of the most able fighters among the Greeks.  He is also the best strategist.  He devised the Oath of </a:t>
            </a:r>
            <a:r>
              <a:rPr lang="en-US" dirty="0" err="1" smtClean="0"/>
              <a:t>Tyndareus</a:t>
            </a:r>
            <a:r>
              <a:rPr lang="en-US" dirty="0" smtClean="0"/>
              <a:t>, and later, the Trojan Horse.</a:t>
            </a:r>
          </a:p>
          <a:p>
            <a:r>
              <a:rPr lang="en-US" dirty="0" smtClean="0"/>
              <a:t>His ten year return home is chronicled in </a:t>
            </a:r>
            <a:r>
              <a:rPr lang="en-US" i="1" dirty="0" smtClean="0"/>
              <a:t>The Odyssey.</a:t>
            </a:r>
            <a:endParaRPr lang="en-US" dirty="0"/>
          </a:p>
        </p:txBody>
      </p:sp>
      <p:pic>
        <p:nvPicPr>
          <p:cNvPr id="5" name="Content Placeholder 4" descr="Head_Odysseus_MAR_Sperlonga.jpg"/>
          <p:cNvPicPr>
            <a:picLocks noGrp="1" noChangeAspect="1"/>
          </p:cNvPicPr>
          <p:nvPr>
            <p:ph sz="half" idx="2"/>
          </p:nvPr>
        </p:nvPicPr>
        <p:blipFill>
          <a:blip r:embed="rId2">
            <a:extLst>
              <a:ext uri="{28A0092B-C50C-407E-A947-70E740481C1C}">
                <a14:useLocalDpi xmlns:a14="http://schemas.microsoft.com/office/drawing/2010/main" val="0"/>
              </a:ext>
            </a:extLst>
          </a:blip>
          <a:srcRect l="-2786" r="-2786"/>
          <a:stretch>
            <a:fillRect/>
          </a:stretch>
        </p:blipFill>
        <p:spPr/>
      </p:pic>
    </p:spTree>
    <p:extLst>
      <p:ext uri="{BB962C8B-B14F-4D97-AF65-F5344CB8AC3E}">
        <p14:creationId xmlns:p14="http://schemas.microsoft.com/office/powerpoint/2010/main" val="131620791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Important Trojans</a:t>
            </a:r>
            <a:endParaRPr lang="en-US" dirty="0"/>
          </a:p>
        </p:txBody>
      </p:sp>
      <p:sp>
        <p:nvSpPr>
          <p:cNvPr id="3" name="Text Placeholder 2"/>
          <p:cNvSpPr>
            <a:spLocks noGrp="1"/>
          </p:cNvSpPr>
          <p:nvPr>
            <p:ph type="body" idx="1"/>
          </p:nvPr>
        </p:nvSpPr>
        <p:spPr/>
        <p:txBody>
          <a:bodyPr/>
          <a:lstStyle/>
          <a:p>
            <a:r>
              <a:rPr lang="en-US" dirty="0" smtClean="0"/>
              <a:t>Heroes and People</a:t>
            </a:r>
            <a:endParaRPr lang="en-US" dirty="0"/>
          </a:p>
        </p:txBody>
      </p:sp>
      <p:sp>
        <p:nvSpPr>
          <p:cNvPr id="4" name="Content Placeholder 3"/>
          <p:cNvSpPr>
            <a:spLocks noGrp="1"/>
          </p:cNvSpPr>
          <p:nvPr>
            <p:ph sz="half" idx="2"/>
          </p:nvPr>
        </p:nvSpPr>
        <p:spPr/>
        <p:txBody>
          <a:bodyPr/>
          <a:lstStyle/>
          <a:p>
            <a:r>
              <a:rPr lang="en-US" dirty="0" err="1" smtClean="0"/>
              <a:t>Priam</a:t>
            </a:r>
            <a:endParaRPr lang="en-US" dirty="0" smtClean="0"/>
          </a:p>
          <a:p>
            <a:r>
              <a:rPr lang="en-US" dirty="0" smtClean="0"/>
              <a:t>Paris</a:t>
            </a:r>
          </a:p>
          <a:p>
            <a:r>
              <a:rPr lang="en-US" dirty="0" smtClean="0"/>
              <a:t>Hector (</a:t>
            </a:r>
            <a:r>
              <a:rPr lang="en-US" dirty="0" err="1" smtClean="0"/>
              <a:t>Hektor</a:t>
            </a:r>
            <a:r>
              <a:rPr lang="en-US" dirty="0" smtClean="0"/>
              <a:t>)</a:t>
            </a:r>
          </a:p>
          <a:p>
            <a:r>
              <a:rPr lang="en-US" dirty="0" smtClean="0"/>
              <a:t>Andromache</a:t>
            </a:r>
          </a:p>
          <a:p>
            <a:r>
              <a:rPr lang="en-US" dirty="0" err="1" smtClean="0"/>
              <a:t>Sarpedon</a:t>
            </a:r>
            <a:endParaRPr lang="en-US" dirty="0" smtClean="0"/>
          </a:p>
          <a:p>
            <a:r>
              <a:rPr lang="en-US" dirty="0" smtClean="0"/>
              <a:t>Cassandra</a:t>
            </a:r>
            <a:endParaRPr lang="en-US" dirty="0"/>
          </a:p>
        </p:txBody>
      </p:sp>
      <p:sp>
        <p:nvSpPr>
          <p:cNvPr id="5" name="Text Placeholder 4"/>
          <p:cNvSpPr>
            <a:spLocks noGrp="1"/>
          </p:cNvSpPr>
          <p:nvPr>
            <p:ph type="body" sz="quarter" idx="3"/>
          </p:nvPr>
        </p:nvSpPr>
        <p:spPr/>
        <p:txBody>
          <a:bodyPr/>
          <a:lstStyle/>
          <a:p>
            <a:r>
              <a:rPr lang="en-US" dirty="0" smtClean="0"/>
              <a:t>Gods</a:t>
            </a:r>
            <a:endParaRPr lang="en-US" dirty="0"/>
          </a:p>
        </p:txBody>
      </p:sp>
      <p:sp>
        <p:nvSpPr>
          <p:cNvPr id="6" name="Content Placeholder 5"/>
          <p:cNvSpPr>
            <a:spLocks noGrp="1"/>
          </p:cNvSpPr>
          <p:nvPr>
            <p:ph sz="quarter" idx="4"/>
          </p:nvPr>
        </p:nvSpPr>
        <p:spPr/>
        <p:txBody>
          <a:bodyPr/>
          <a:lstStyle/>
          <a:p>
            <a:r>
              <a:rPr lang="en-US" dirty="0" smtClean="0"/>
              <a:t>Aphrodite</a:t>
            </a:r>
          </a:p>
          <a:p>
            <a:r>
              <a:rPr lang="en-US" dirty="0" smtClean="0"/>
              <a:t>Ares</a:t>
            </a:r>
          </a:p>
          <a:p>
            <a:r>
              <a:rPr lang="en-US" dirty="0" smtClean="0"/>
              <a:t>Zeus (in early part of story)</a:t>
            </a:r>
            <a:endParaRPr lang="en-US" dirty="0"/>
          </a:p>
        </p:txBody>
      </p:sp>
    </p:spTree>
    <p:extLst>
      <p:ext uri="{BB962C8B-B14F-4D97-AF65-F5344CB8AC3E}">
        <p14:creationId xmlns:p14="http://schemas.microsoft.com/office/powerpoint/2010/main" val="24895891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Trojans</a:t>
            </a:r>
            <a:endParaRPr lang="en-US" dirty="0"/>
          </a:p>
        </p:txBody>
      </p:sp>
      <p:pic>
        <p:nvPicPr>
          <p:cNvPr id="4" name="Content Placeholder 3" descr="horse1.jpg"/>
          <p:cNvPicPr>
            <a:picLocks noGrp="1" noChangeAspect="1"/>
          </p:cNvPicPr>
          <p:nvPr>
            <p:ph idx="1"/>
          </p:nvPr>
        </p:nvPicPr>
        <p:blipFill>
          <a:blip r:embed="rId2">
            <a:extLst>
              <a:ext uri="{28A0092B-C50C-407E-A947-70E740481C1C}">
                <a14:useLocalDpi xmlns:a14="http://schemas.microsoft.com/office/drawing/2010/main" val="0"/>
              </a:ext>
            </a:extLst>
          </a:blip>
          <a:srcRect t="8290" b="8290"/>
          <a:stretch>
            <a:fillRect/>
          </a:stretch>
        </p:blipFill>
        <p:spPr/>
      </p:pic>
    </p:spTree>
    <p:extLst>
      <p:ext uri="{BB962C8B-B14F-4D97-AF65-F5344CB8AC3E}">
        <p14:creationId xmlns:p14="http://schemas.microsoft.com/office/powerpoint/2010/main" val="6256788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Family Tree of The Trojans</a:t>
            </a:r>
            <a:endParaRPr lang="en-US" dirty="0"/>
          </a:p>
        </p:txBody>
      </p:sp>
      <p:pic>
        <p:nvPicPr>
          <p:cNvPr id="9" name="Content Placeholder 8" descr="trojans.jpg"/>
          <p:cNvPicPr>
            <a:picLocks noGrp="1" noChangeAspect="1"/>
          </p:cNvPicPr>
          <p:nvPr>
            <p:ph idx="1"/>
          </p:nvPr>
        </p:nvPicPr>
        <p:blipFill>
          <a:blip r:embed="rId2">
            <a:extLst>
              <a:ext uri="{28A0092B-C50C-407E-A947-70E740481C1C}">
                <a14:useLocalDpi xmlns:a14="http://schemas.microsoft.com/office/drawing/2010/main" val="0"/>
              </a:ext>
            </a:extLst>
          </a:blip>
          <a:srcRect l="-32523" r="-32523"/>
          <a:stretch>
            <a:fillRect/>
          </a:stretch>
        </p:blipFill>
        <p:spPr>
          <a:xfrm>
            <a:off x="474596" y="1617595"/>
            <a:ext cx="8229600" cy="4525963"/>
          </a:xfrm>
        </p:spPr>
      </p:pic>
    </p:spTree>
    <p:extLst>
      <p:ext uri="{BB962C8B-B14F-4D97-AF65-F5344CB8AC3E}">
        <p14:creationId xmlns:p14="http://schemas.microsoft.com/office/powerpoint/2010/main" val="99629724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Priam</a:t>
            </a:r>
            <a:endParaRPr lang="en-US" dirty="0"/>
          </a:p>
        </p:txBody>
      </p:sp>
      <p:sp>
        <p:nvSpPr>
          <p:cNvPr id="5" name="Content Placeholder 4"/>
          <p:cNvSpPr>
            <a:spLocks noGrp="1"/>
          </p:cNvSpPr>
          <p:nvPr>
            <p:ph idx="1"/>
          </p:nvPr>
        </p:nvSpPr>
        <p:spPr/>
        <p:txBody>
          <a:bodyPr/>
          <a:lstStyle/>
          <a:p>
            <a:r>
              <a:rPr lang="en-US" dirty="0" err="1" smtClean="0"/>
              <a:t>Priam</a:t>
            </a:r>
            <a:r>
              <a:rPr lang="en-US" dirty="0" smtClean="0"/>
              <a:t> is the patriarch of the Trojan Royal family.  He is married to Hecuba and he has fifty sons.</a:t>
            </a:r>
          </a:p>
          <a:p>
            <a:r>
              <a:rPr lang="en-US" dirty="0" smtClean="0"/>
              <a:t>Among his children are Hector, Paris, and Cassandra.</a:t>
            </a:r>
          </a:p>
          <a:p>
            <a:r>
              <a:rPr lang="en-US" dirty="0" err="1" smtClean="0"/>
              <a:t>Priam</a:t>
            </a:r>
            <a:r>
              <a:rPr lang="en-US" dirty="0" smtClean="0"/>
              <a:t> feels guilty about abandoning Paris as a child, so when Paris reappears, he restores him as a Prince of Troy.</a:t>
            </a:r>
            <a:endParaRPr lang="en-US" dirty="0"/>
          </a:p>
        </p:txBody>
      </p:sp>
    </p:spTree>
    <p:extLst>
      <p:ext uri="{BB962C8B-B14F-4D97-AF65-F5344CB8AC3E}">
        <p14:creationId xmlns:p14="http://schemas.microsoft.com/office/powerpoint/2010/main" val="14093356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Priam</a:t>
            </a:r>
            <a:endParaRPr lang="en-US" dirty="0"/>
          </a:p>
        </p:txBody>
      </p:sp>
      <p:sp>
        <p:nvSpPr>
          <p:cNvPr id="3" name="Content Placeholder 2"/>
          <p:cNvSpPr>
            <a:spLocks noGrp="1"/>
          </p:cNvSpPr>
          <p:nvPr>
            <p:ph sz="half" idx="1"/>
          </p:nvPr>
        </p:nvSpPr>
        <p:spPr/>
        <p:txBody>
          <a:bodyPr/>
          <a:lstStyle/>
          <a:p>
            <a:r>
              <a:rPr lang="en-US" dirty="0" smtClean="0"/>
              <a:t>When Paris returns from Sparta with Helen, </a:t>
            </a:r>
            <a:r>
              <a:rPr lang="en-US" dirty="0" err="1" smtClean="0"/>
              <a:t>Priam</a:t>
            </a:r>
            <a:r>
              <a:rPr lang="en-US" dirty="0" smtClean="0"/>
              <a:t> indulges his son, although he knows that this may cause him to lose his life and his city.</a:t>
            </a:r>
            <a:endParaRPr lang="en-US" dirty="0"/>
          </a:p>
        </p:txBody>
      </p:sp>
      <p:pic>
        <p:nvPicPr>
          <p:cNvPr id="5" name="Content Placeholder 4" descr="Helen-of-Troy-LOGO1.jpg"/>
          <p:cNvPicPr>
            <a:picLocks noGrp="1" noChangeAspect="1"/>
          </p:cNvPicPr>
          <p:nvPr>
            <p:ph sz="half" idx="2"/>
          </p:nvPr>
        </p:nvPicPr>
        <p:blipFill>
          <a:blip r:embed="rId2">
            <a:extLst>
              <a:ext uri="{28A0092B-C50C-407E-A947-70E740481C1C}">
                <a14:useLocalDpi xmlns:a14="http://schemas.microsoft.com/office/drawing/2010/main" val="0"/>
              </a:ext>
            </a:extLst>
          </a:blip>
          <a:srcRect t="-23151" b="-23151"/>
          <a:stretch>
            <a:fillRect/>
          </a:stretch>
        </p:blipFill>
        <p:spPr/>
      </p:pic>
    </p:spTree>
    <p:extLst>
      <p:ext uri="{BB962C8B-B14F-4D97-AF65-F5344CB8AC3E}">
        <p14:creationId xmlns:p14="http://schemas.microsoft.com/office/powerpoint/2010/main" val="4204025601"/>
      </p:ext>
    </p:extLst>
  </p:cSld>
  <p:clrMapOvr>
    <a:masterClrMapping/>
  </p:clrMapOvr>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3566</TotalTime>
  <Words>1739</Words>
  <Application>Microsoft Macintosh PowerPoint</Application>
  <PresentationFormat>On-screen Show (4:3)</PresentationFormat>
  <Paragraphs>143</Paragraphs>
  <Slides>40</Slides>
  <Notes>0</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Black</vt:lpstr>
      <vt:lpstr>Trojan War</vt:lpstr>
      <vt:lpstr>Iliad and Trojan War</vt:lpstr>
      <vt:lpstr>Key People and Places</vt:lpstr>
      <vt:lpstr>Important Greeks (Achaians)</vt:lpstr>
      <vt:lpstr>Important Trojans</vt:lpstr>
      <vt:lpstr>The Trojans</vt:lpstr>
      <vt:lpstr>Family Tree of The Trojans</vt:lpstr>
      <vt:lpstr>Priam</vt:lpstr>
      <vt:lpstr>Priam</vt:lpstr>
      <vt:lpstr>Hector</vt:lpstr>
      <vt:lpstr>Cassandra</vt:lpstr>
      <vt:lpstr>Cassandra</vt:lpstr>
      <vt:lpstr>Paris </vt:lpstr>
      <vt:lpstr>Paris </vt:lpstr>
      <vt:lpstr>Apple of Discord</vt:lpstr>
      <vt:lpstr>Apple of Discord</vt:lpstr>
      <vt:lpstr>Apple of Discord</vt:lpstr>
      <vt:lpstr>Judgment of Paris</vt:lpstr>
      <vt:lpstr>Judgment of Paris</vt:lpstr>
      <vt:lpstr>Family Tree of Helen of Troy</vt:lpstr>
      <vt:lpstr>Helen of Troy/Sparta</vt:lpstr>
      <vt:lpstr>Helen of Troy/Sparta</vt:lpstr>
      <vt:lpstr>Oath of Tyndareus</vt:lpstr>
      <vt:lpstr>Oath of Tyndareus</vt:lpstr>
      <vt:lpstr>The Immortals</vt:lpstr>
      <vt:lpstr>Aphrodite</vt:lpstr>
      <vt:lpstr>Ares</vt:lpstr>
      <vt:lpstr>Thetis</vt:lpstr>
      <vt:lpstr>Hera</vt:lpstr>
      <vt:lpstr>Poseidon </vt:lpstr>
      <vt:lpstr>Athena</vt:lpstr>
      <vt:lpstr>The Greeks</vt:lpstr>
      <vt:lpstr>Menelaus</vt:lpstr>
      <vt:lpstr>Agamemnon</vt:lpstr>
      <vt:lpstr>Agamemnon</vt:lpstr>
      <vt:lpstr>Agamemnon’s Home Life</vt:lpstr>
      <vt:lpstr>Clytemnestra and Orestes</vt:lpstr>
      <vt:lpstr>Achilles</vt:lpstr>
      <vt:lpstr>Achilles</vt:lpstr>
      <vt:lpstr>Odysseus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Trojan War</dc:title>
  <dc:creator>Daniel Clay</dc:creator>
  <cp:lastModifiedBy>Daniel Clay</cp:lastModifiedBy>
  <cp:revision>19</cp:revision>
  <dcterms:created xsi:type="dcterms:W3CDTF">2016-08-17T21:34:45Z</dcterms:created>
  <dcterms:modified xsi:type="dcterms:W3CDTF">2016-08-24T13:00:54Z</dcterms:modified>
</cp:coreProperties>
</file>