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9" r:id="rId4"/>
    <p:sldId id="258" r:id="rId5"/>
    <p:sldId id="262" r:id="rId6"/>
    <p:sldId id="260" r:id="rId7"/>
    <p:sldId id="261" r:id="rId8"/>
    <p:sldId id="263" r:id="rId9"/>
    <p:sldId id="264" r:id="rId10"/>
    <p:sldId id="265" r:id="rId11"/>
    <p:sldId id="266" r:id="rId12"/>
    <p:sldId id="267" r:id="rId13"/>
    <p:sldId id="276" r:id="rId14"/>
    <p:sldId id="268" r:id="rId15"/>
    <p:sldId id="269" r:id="rId16"/>
    <p:sldId id="270" r:id="rId17"/>
    <p:sldId id="271" r:id="rId18"/>
    <p:sldId id="272" r:id="rId19"/>
    <p:sldId id="273" r:id="rId20"/>
    <p:sldId id="277" r:id="rId21"/>
    <p:sldId id="274" r:id="rId22"/>
    <p:sldId id="275" r:id="rId23"/>
    <p:sldId id="279" r:id="rId24"/>
    <p:sldId id="278" r:id="rId25"/>
    <p:sldId id="280" r:id="rId26"/>
    <p:sldId id="281" r:id="rId27"/>
    <p:sldId id="28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8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DED0A9-654E-CD46-8FE3-610D0FAC5F2B}"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D0A9-654E-CD46-8FE3-610D0FAC5F2B}"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D0A9-654E-CD46-8FE3-610D0FAC5F2B}"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DED0A9-654E-CD46-8FE3-610D0FAC5F2B}"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DED0A9-654E-CD46-8FE3-610D0FAC5F2B}" type="datetimeFigureOut">
              <a:rPr lang="en-US" smtClean="0"/>
              <a:t>4/3/17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DED0A9-654E-CD46-8FE3-610D0FAC5F2B}"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DED0A9-654E-CD46-8FE3-610D0FAC5F2B}" type="datetimeFigureOut">
              <a:rPr lang="en-US" smtClean="0"/>
              <a:t>4/3/17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DED0A9-654E-CD46-8FE3-610D0FAC5F2B}" type="datetimeFigureOut">
              <a:rPr lang="en-US" smtClean="0"/>
              <a:t>4/3/17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DED0A9-654E-CD46-8FE3-610D0FAC5F2B}" type="datetimeFigureOut">
              <a:rPr lang="en-US" smtClean="0"/>
              <a:t>4/3/17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D0A9-654E-CD46-8FE3-610D0FAC5F2B}"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DED0A9-654E-CD46-8FE3-610D0FAC5F2B}" type="datetimeFigureOut">
              <a:rPr lang="en-US" smtClean="0"/>
              <a:t>4/3/17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5A5A0-78F2-5546-9B58-C784E942B8DE}"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ED0A9-654E-CD46-8FE3-610D0FAC5F2B}" type="datetimeFigureOut">
              <a:rPr lang="en-US" smtClean="0"/>
              <a:t>4/3/17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5A5A0-78F2-5546-9B58-C784E942B8DE}"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 Goes To War</a:t>
            </a:r>
            <a:endParaRPr lang="en-US" dirty="0"/>
          </a:p>
        </p:txBody>
      </p:sp>
      <p:sp>
        <p:nvSpPr>
          <p:cNvPr id="3" name="Subtitle 2"/>
          <p:cNvSpPr>
            <a:spLocks noGrp="1"/>
          </p:cNvSpPr>
          <p:nvPr>
            <p:ph type="subTitle" idx="1"/>
          </p:nvPr>
        </p:nvSpPr>
        <p:spPr/>
        <p:txBody>
          <a:bodyPr/>
          <a:lstStyle/>
          <a:p>
            <a:r>
              <a:rPr lang="en-US" dirty="0" smtClean="0"/>
              <a:t>World War II</a:t>
            </a:r>
          </a:p>
          <a:p>
            <a:r>
              <a:rPr lang="en-US" dirty="0" smtClean="0"/>
              <a:t>1941-45</a:t>
            </a:r>
            <a:endParaRPr lang="en-US" dirty="0"/>
          </a:p>
        </p:txBody>
      </p:sp>
    </p:spTree>
    <p:extLst>
      <p:ext uri="{BB962C8B-B14F-4D97-AF65-F5344CB8AC3E}">
        <p14:creationId xmlns:p14="http://schemas.microsoft.com/office/powerpoint/2010/main" val="40311751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Theater</a:t>
            </a:r>
            <a:endParaRPr lang="en-US" dirty="0"/>
          </a:p>
        </p:txBody>
      </p:sp>
      <p:pic>
        <p:nvPicPr>
          <p:cNvPr id="4" name="Content Placeholder 3" descr="pacifictheatre.png"/>
          <p:cNvPicPr>
            <a:picLocks noGrp="1" noChangeAspect="1"/>
          </p:cNvPicPr>
          <p:nvPr>
            <p:ph idx="1"/>
          </p:nvPr>
        </p:nvPicPr>
        <p:blipFill>
          <a:blip r:embed="rId2">
            <a:extLst>
              <a:ext uri="{28A0092B-C50C-407E-A947-70E740481C1C}">
                <a14:useLocalDpi xmlns:a14="http://schemas.microsoft.com/office/drawing/2010/main" val="0"/>
              </a:ext>
            </a:extLst>
          </a:blip>
          <a:srcRect t="13219" b="13219"/>
          <a:stretch>
            <a:fillRect/>
          </a:stretch>
        </p:blipFill>
        <p:spPr/>
      </p:pic>
    </p:spTree>
    <p:extLst>
      <p:ext uri="{BB962C8B-B14F-4D97-AF65-F5344CB8AC3E}">
        <p14:creationId xmlns:p14="http://schemas.microsoft.com/office/powerpoint/2010/main" val="14720004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Home Front</a:t>
            </a:r>
            <a:endParaRPr lang="en-US" dirty="0"/>
          </a:p>
        </p:txBody>
      </p:sp>
      <p:sp>
        <p:nvSpPr>
          <p:cNvPr id="3" name="Content Placeholder 2"/>
          <p:cNvSpPr>
            <a:spLocks noGrp="1"/>
          </p:cNvSpPr>
          <p:nvPr>
            <p:ph idx="1"/>
          </p:nvPr>
        </p:nvSpPr>
        <p:spPr/>
        <p:txBody>
          <a:bodyPr/>
          <a:lstStyle/>
          <a:p>
            <a:r>
              <a:rPr lang="en-US" dirty="0" smtClean="0"/>
              <a:t>The US had to convert the means of production from making consumer goods to producing war material.</a:t>
            </a:r>
          </a:p>
          <a:p>
            <a:r>
              <a:rPr lang="en-US" dirty="0" smtClean="0"/>
              <a:t>Early on, the Allies knew that the war would be won on the “home front,” that is, the side that could most effectively supply their personnel.</a:t>
            </a:r>
            <a:endParaRPr lang="en-US" dirty="0"/>
          </a:p>
        </p:txBody>
      </p:sp>
    </p:spTree>
    <p:extLst>
      <p:ext uri="{BB962C8B-B14F-4D97-AF65-F5344CB8AC3E}">
        <p14:creationId xmlns:p14="http://schemas.microsoft.com/office/powerpoint/2010/main" val="19419286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Rationing and Price Controls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Rationing and price controls were put into effect from 1942 until the end of the war.</a:t>
            </a:r>
          </a:p>
          <a:p>
            <a:r>
              <a:rPr lang="en-US" dirty="0" smtClean="0"/>
              <a:t>Some items rationed were:</a:t>
            </a:r>
          </a:p>
          <a:p>
            <a:pPr lvl="1"/>
            <a:r>
              <a:rPr lang="en-US" dirty="0" smtClean="0"/>
              <a:t>Meat</a:t>
            </a:r>
          </a:p>
          <a:p>
            <a:pPr lvl="1"/>
            <a:r>
              <a:rPr lang="en-US" dirty="0" smtClean="0"/>
              <a:t>Rubber</a:t>
            </a:r>
          </a:p>
          <a:p>
            <a:pPr lvl="1"/>
            <a:r>
              <a:rPr lang="en-US" dirty="0" smtClean="0"/>
              <a:t>Metals</a:t>
            </a:r>
          </a:p>
          <a:p>
            <a:pPr lvl="1"/>
            <a:r>
              <a:rPr lang="en-US" dirty="0" smtClean="0"/>
              <a:t>Sugar</a:t>
            </a:r>
          </a:p>
          <a:p>
            <a:pPr lvl="1"/>
            <a:r>
              <a:rPr lang="en-US" dirty="0" smtClean="0"/>
              <a:t>Shoes </a:t>
            </a:r>
          </a:p>
          <a:p>
            <a:pPr lvl="1"/>
            <a:r>
              <a:rPr lang="en-US" dirty="0" smtClean="0"/>
              <a:t>Gasoline</a:t>
            </a:r>
            <a:endParaRPr lang="en-US" dirty="0"/>
          </a:p>
        </p:txBody>
      </p:sp>
      <p:pic>
        <p:nvPicPr>
          <p:cNvPr id="5" name="Content Placeholder 4" descr="ration-stamp.jpg"/>
          <p:cNvPicPr>
            <a:picLocks noGrp="1" noChangeAspect="1"/>
          </p:cNvPicPr>
          <p:nvPr>
            <p:ph sz="half" idx="2"/>
          </p:nvPr>
        </p:nvPicPr>
        <p:blipFill>
          <a:blip r:embed="rId2">
            <a:extLst>
              <a:ext uri="{28A0092B-C50C-407E-A947-70E740481C1C}">
                <a14:useLocalDpi xmlns:a14="http://schemas.microsoft.com/office/drawing/2010/main" val="0"/>
              </a:ext>
            </a:extLst>
          </a:blip>
          <a:srcRect t="-67518" b="-67518"/>
          <a:stretch>
            <a:fillRect/>
          </a:stretch>
        </p:blipFill>
        <p:spPr/>
      </p:pic>
    </p:spTree>
    <p:extLst>
      <p:ext uri="{BB962C8B-B14F-4D97-AF65-F5344CB8AC3E}">
        <p14:creationId xmlns:p14="http://schemas.microsoft.com/office/powerpoint/2010/main" val="610459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Authority is Expanded</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In any war, federal authority is expanded.  The World War II period was one of the largest expansions of the authority of the Federal Government.</a:t>
            </a:r>
          </a:p>
          <a:p>
            <a:pPr lvl="1"/>
            <a:r>
              <a:rPr lang="en-US" dirty="0" smtClean="0"/>
              <a:t>Wage and Price Controls</a:t>
            </a:r>
          </a:p>
          <a:p>
            <a:pPr lvl="1"/>
            <a:r>
              <a:rPr lang="en-US" dirty="0" smtClean="0"/>
              <a:t>Assuming means of production</a:t>
            </a:r>
          </a:p>
          <a:p>
            <a:pPr lvl="1"/>
            <a:r>
              <a:rPr lang="en-US" dirty="0" smtClean="0"/>
              <a:t>Putting the Nisei into detention camps</a:t>
            </a:r>
          </a:p>
          <a:p>
            <a:pPr lvl="1"/>
            <a:r>
              <a:rPr lang="en-US" dirty="0" smtClean="0"/>
              <a:t>Rationing</a:t>
            </a:r>
            <a:endParaRPr lang="en-US" dirty="0"/>
          </a:p>
        </p:txBody>
      </p:sp>
      <p:pic>
        <p:nvPicPr>
          <p:cNvPr id="5" name="Content Placeholder 4" descr="internment full.png"/>
          <p:cNvPicPr>
            <a:picLocks noGrp="1" noChangeAspect="1"/>
          </p:cNvPicPr>
          <p:nvPr>
            <p:ph sz="half" idx="2"/>
          </p:nvPr>
        </p:nvPicPr>
        <p:blipFill>
          <a:blip r:embed="rId2">
            <a:extLst>
              <a:ext uri="{28A0092B-C50C-407E-A947-70E740481C1C}">
                <a14:useLocalDpi xmlns:a14="http://schemas.microsoft.com/office/drawing/2010/main" val="0"/>
              </a:ext>
            </a:extLst>
          </a:blip>
          <a:srcRect t="-52224" b="-52224"/>
          <a:stretch>
            <a:fillRect/>
          </a:stretch>
        </p:blipFill>
        <p:spPr/>
      </p:pic>
    </p:spTree>
    <p:extLst>
      <p:ext uri="{BB962C8B-B14F-4D97-AF65-F5344CB8AC3E}">
        <p14:creationId xmlns:p14="http://schemas.microsoft.com/office/powerpoint/2010/main" val="1144236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Wartime Propaganda</a:t>
            </a:r>
            <a:endParaRPr lang="en-US" dirty="0"/>
          </a:p>
        </p:txBody>
      </p:sp>
      <p:sp>
        <p:nvSpPr>
          <p:cNvPr id="3" name="Content Placeholder 2"/>
          <p:cNvSpPr>
            <a:spLocks noGrp="1"/>
          </p:cNvSpPr>
          <p:nvPr>
            <p:ph sz="half" idx="1"/>
          </p:nvPr>
        </p:nvSpPr>
        <p:spPr/>
        <p:txBody>
          <a:bodyPr/>
          <a:lstStyle/>
          <a:p>
            <a:r>
              <a:rPr lang="en-US" dirty="0" smtClean="0"/>
              <a:t>In addition, the government encouraged other ways to stretch resources:</a:t>
            </a:r>
          </a:p>
          <a:p>
            <a:pPr lvl="1"/>
            <a:r>
              <a:rPr lang="en-US" dirty="0" smtClean="0"/>
              <a:t>Victory Gardens</a:t>
            </a:r>
          </a:p>
          <a:p>
            <a:pPr lvl="1"/>
            <a:r>
              <a:rPr lang="en-US" dirty="0" smtClean="0"/>
              <a:t>Car Sharing Clubs</a:t>
            </a:r>
          </a:p>
          <a:p>
            <a:pPr lvl="1"/>
            <a:r>
              <a:rPr lang="en-US" dirty="0" smtClean="0"/>
              <a:t>Fuel Oil Conservation . . . </a:t>
            </a:r>
            <a:endParaRPr lang="en-US" dirty="0"/>
          </a:p>
        </p:txBody>
      </p:sp>
      <p:pic>
        <p:nvPicPr>
          <p:cNvPr id="5" name="Content Placeholder 4" descr="4581cc8adf783652c6f5829d28aa87f1.png"/>
          <p:cNvPicPr>
            <a:picLocks noGrp="1" noChangeAspect="1"/>
          </p:cNvPicPr>
          <p:nvPr>
            <p:ph sz="half" idx="2"/>
          </p:nvPr>
        </p:nvPicPr>
        <p:blipFill>
          <a:blip r:embed="rId2">
            <a:extLst>
              <a:ext uri="{28A0092B-C50C-407E-A947-70E740481C1C}">
                <a14:useLocalDpi xmlns:a14="http://schemas.microsoft.com/office/drawing/2010/main" val="0"/>
              </a:ext>
            </a:extLst>
          </a:blip>
          <a:srcRect t="-6034" b="-6034"/>
          <a:stretch>
            <a:fillRect/>
          </a:stretch>
        </p:blipFill>
        <p:spPr/>
      </p:pic>
    </p:spTree>
    <p:extLst>
      <p:ext uri="{BB962C8B-B14F-4D97-AF65-F5344CB8AC3E}">
        <p14:creationId xmlns:p14="http://schemas.microsoft.com/office/powerpoint/2010/main" val="2374412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Recruitment</a:t>
            </a:r>
            <a:endParaRPr lang="en-US" dirty="0"/>
          </a:p>
        </p:txBody>
      </p:sp>
      <p:sp>
        <p:nvSpPr>
          <p:cNvPr id="3" name="Content Placeholder 2"/>
          <p:cNvSpPr>
            <a:spLocks noGrp="1"/>
          </p:cNvSpPr>
          <p:nvPr>
            <p:ph sz="half" idx="1"/>
          </p:nvPr>
        </p:nvSpPr>
        <p:spPr/>
        <p:txBody>
          <a:bodyPr/>
          <a:lstStyle/>
          <a:p>
            <a:r>
              <a:rPr lang="en-US" dirty="0" smtClean="0"/>
              <a:t>The number of US servicemen at the time of Pearl Harbor was about 2 million.</a:t>
            </a:r>
          </a:p>
          <a:p>
            <a:r>
              <a:rPr lang="en-US" dirty="0" smtClean="0"/>
              <a:t>Volunteers and the draft caused the services to grow to 10 million in wartime.</a:t>
            </a:r>
            <a:endParaRPr lang="en-US" dirty="0"/>
          </a:p>
        </p:txBody>
      </p:sp>
      <p:pic>
        <p:nvPicPr>
          <p:cNvPr id="5" name="Content Placeholder 4" descr="world-war-ii-recruitment-poster-smack-japs-submarine.jpg"/>
          <p:cNvPicPr>
            <a:picLocks noGrp="1" noChangeAspect="1"/>
          </p:cNvPicPr>
          <p:nvPr>
            <p:ph sz="half" idx="2"/>
          </p:nvPr>
        </p:nvPicPr>
        <p:blipFill>
          <a:blip r:embed="rId2">
            <a:extLst>
              <a:ext uri="{28A0092B-C50C-407E-A947-70E740481C1C}">
                <a14:useLocalDpi xmlns:a14="http://schemas.microsoft.com/office/drawing/2010/main" val="0"/>
              </a:ext>
            </a:extLst>
          </a:blip>
          <a:srcRect l="-5324" r="-5324"/>
          <a:stretch>
            <a:fillRect/>
          </a:stretch>
        </p:blipFill>
        <p:spPr/>
      </p:pic>
    </p:spTree>
    <p:extLst>
      <p:ext uri="{BB962C8B-B14F-4D97-AF65-F5344CB8AC3E}">
        <p14:creationId xmlns:p14="http://schemas.microsoft.com/office/powerpoint/2010/main" val="3819768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D-Day</a:t>
            </a:r>
            <a:endParaRPr lang="en-US" dirty="0"/>
          </a:p>
        </p:txBody>
      </p:sp>
      <p:sp>
        <p:nvSpPr>
          <p:cNvPr id="5" name="Content Placeholder 4"/>
          <p:cNvSpPr>
            <a:spLocks noGrp="1"/>
          </p:cNvSpPr>
          <p:nvPr>
            <p:ph idx="1"/>
          </p:nvPr>
        </p:nvSpPr>
        <p:spPr/>
        <p:txBody>
          <a:bodyPr/>
          <a:lstStyle/>
          <a:p>
            <a:r>
              <a:rPr lang="en-US" dirty="0" smtClean="0"/>
              <a:t>By 1942, the war was being fought on four fronts:</a:t>
            </a:r>
          </a:p>
          <a:p>
            <a:pPr marL="457200" lvl="1" indent="0">
              <a:buNone/>
            </a:pPr>
            <a:r>
              <a:rPr lang="en-US" dirty="0"/>
              <a:t>	</a:t>
            </a:r>
            <a:r>
              <a:rPr lang="en-US" dirty="0" smtClean="0"/>
              <a:t>Western Front (France, Holland, Belgium)</a:t>
            </a:r>
          </a:p>
          <a:p>
            <a:pPr marL="457200" lvl="1" indent="0">
              <a:buNone/>
            </a:pPr>
            <a:r>
              <a:rPr lang="en-US" dirty="0"/>
              <a:t>	</a:t>
            </a:r>
            <a:r>
              <a:rPr lang="en-US" dirty="0" smtClean="0"/>
              <a:t>Eastern Front (USSR)</a:t>
            </a:r>
          </a:p>
          <a:p>
            <a:pPr marL="457200" lvl="1" indent="0">
              <a:buNone/>
            </a:pPr>
            <a:r>
              <a:rPr lang="en-US" dirty="0"/>
              <a:t>	</a:t>
            </a:r>
            <a:r>
              <a:rPr lang="en-US" dirty="0" smtClean="0"/>
              <a:t>African/ Italian Front</a:t>
            </a:r>
          </a:p>
          <a:p>
            <a:pPr marL="457200" lvl="1" indent="0">
              <a:buNone/>
            </a:pPr>
            <a:r>
              <a:rPr lang="en-US" dirty="0"/>
              <a:t>	</a:t>
            </a:r>
            <a:r>
              <a:rPr lang="en-US" dirty="0" smtClean="0"/>
              <a:t>Pacific Theater</a:t>
            </a:r>
          </a:p>
          <a:p>
            <a:pPr marL="514350" indent="-457200"/>
            <a:r>
              <a:rPr lang="en-US" dirty="0" smtClean="0"/>
              <a:t>It did not seem that any breakthrough was likely on these fronts.</a:t>
            </a:r>
            <a:endParaRPr lang="en-US" dirty="0"/>
          </a:p>
        </p:txBody>
      </p:sp>
    </p:spTree>
    <p:extLst>
      <p:ext uri="{BB962C8B-B14F-4D97-AF65-F5344CB8AC3E}">
        <p14:creationId xmlns:p14="http://schemas.microsoft.com/office/powerpoint/2010/main" val="51266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Approaching D-Day</a:t>
            </a:r>
            <a:endParaRPr lang="en-US" dirty="0"/>
          </a:p>
        </p:txBody>
      </p:sp>
      <p:sp>
        <p:nvSpPr>
          <p:cNvPr id="3" name="Content Placeholder 2"/>
          <p:cNvSpPr>
            <a:spLocks noGrp="1"/>
          </p:cNvSpPr>
          <p:nvPr>
            <p:ph idx="1"/>
          </p:nvPr>
        </p:nvSpPr>
        <p:spPr/>
        <p:txBody>
          <a:bodyPr/>
          <a:lstStyle/>
          <a:p>
            <a:r>
              <a:rPr lang="en-US" dirty="0" smtClean="0"/>
              <a:t>Stalin had been pushing the Allies for a cross-Channel invasion of Europe since 1942.</a:t>
            </a:r>
          </a:p>
          <a:p>
            <a:r>
              <a:rPr lang="en-US" dirty="0" smtClean="0"/>
              <a:t>The Allies determined that they did not have the resources for such an invasion in 1942 and probably would not have in 1943.  </a:t>
            </a:r>
          </a:p>
          <a:p>
            <a:r>
              <a:rPr lang="en-US" dirty="0" smtClean="0"/>
              <a:t>A large scale, amphibious invasion had never succeeded in the history of warfare.</a:t>
            </a:r>
          </a:p>
        </p:txBody>
      </p:sp>
    </p:spTree>
    <p:extLst>
      <p:ext uri="{BB962C8B-B14F-4D97-AF65-F5344CB8AC3E}">
        <p14:creationId xmlns:p14="http://schemas.microsoft.com/office/powerpoint/2010/main" val="421882736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D-Day?</a:t>
            </a:r>
            <a:endParaRPr lang="en-US" dirty="0"/>
          </a:p>
        </p:txBody>
      </p:sp>
      <p:sp>
        <p:nvSpPr>
          <p:cNvPr id="3" name="Content Placeholder 2"/>
          <p:cNvSpPr>
            <a:spLocks noGrp="1"/>
          </p:cNvSpPr>
          <p:nvPr>
            <p:ph idx="1"/>
          </p:nvPr>
        </p:nvSpPr>
        <p:spPr/>
        <p:txBody>
          <a:bodyPr/>
          <a:lstStyle/>
          <a:p>
            <a:r>
              <a:rPr lang="en-US" dirty="0"/>
              <a:t>On June 6, 1944, more than 160,000 Allied troops landed along a 50-mile stretch of heavily-fortified French coastline, to fight Nazi Germany on the beaches of Normandy, France. Gen. Dwight D. Eisenhower called the operation a crusade in which, “we will accept nothing less than full victory.”</a:t>
            </a:r>
          </a:p>
        </p:txBody>
      </p:sp>
    </p:spTree>
    <p:extLst>
      <p:ext uri="{BB962C8B-B14F-4D97-AF65-F5344CB8AC3E}">
        <p14:creationId xmlns:p14="http://schemas.microsoft.com/office/powerpoint/2010/main" val="34567278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D-Day?</a:t>
            </a:r>
            <a:endParaRPr lang="en-US" dirty="0"/>
          </a:p>
        </p:txBody>
      </p:sp>
      <p:sp>
        <p:nvSpPr>
          <p:cNvPr id="3" name="Content Placeholder 2"/>
          <p:cNvSpPr>
            <a:spLocks noGrp="1"/>
          </p:cNvSpPr>
          <p:nvPr>
            <p:ph idx="1"/>
          </p:nvPr>
        </p:nvSpPr>
        <p:spPr/>
        <p:txBody>
          <a:bodyPr>
            <a:normAutofit fontScale="92500" lnSpcReduction="10000"/>
          </a:bodyPr>
          <a:lstStyle/>
          <a:p>
            <a:r>
              <a:rPr lang="en-US" dirty="0"/>
              <a:t>More than 5,000 Ships and 13,000 aircraft supported the D-Day invasion, and by day’s end, the Allies gained a foot-hold in Continental Europe</a:t>
            </a:r>
            <a:r>
              <a:rPr lang="en-US" dirty="0" smtClean="0"/>
              <a:t>.</a:t>
            </a:r>
          </a:p>
          <a:p>
            <a:r>
              <a:rPr lang="en-US" dirty="0" smtClean="0"/>
              <a:t>About 130,000 men went ashore on D-Day</a:t>
            </a:r>
          </a:p>
          <a:p>
            <a:r>
              <a:rPr lang="en-US" dirty="0" smtClean="0"/>
              <a:t> </a:t>
            </a:r>
            <a:r>
              <a:rPr lang="en-US" dirty="0"/>
              <a:t>The cost in lives on D-Day was high. More than 9,000 Allied Soldiers were killed or wounded, but their sacrifice allowed more than 100,000 Soldiers to begin the slow, hard </a:t>
            </a:r>
            <a:r>
              <a:rPr lang="en-US" dirty="0" smtClean="0"/>
              <a:t>journey on foot </a:t>
            </a:r>
            <a:r>
              <a:rPr lang="en-US" dirty="0"/>
              <a:t>across Europe, to </a:t>
            </a:r>
            <a:r>
              <a:rPr lang="en-US" dirty="0" smtClean="0"/>
              <a:t>defeat Hitler and his allies.</a:t>
            </a:r>
            <a:endParaRPr lang="en-US" dirty="0"/>
          </a:p>
        </p:txBody>
      </p:sp>
    </p:spTree>
    <p:extLst>
      <p:ext uri="{BB962C8B-B14F-4D97-AF65-F5344CB8AC3E}">
        <p14:creationId xmlns:p14="http://schemas.microsoft.com/office/powerpoint/2010/main" val="23687696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Becomes A World Power</a:t>
            </a:r>
            <a:endParaRPr lang="en-US" dirty="0"/>
          </a:p>
        </p:txBody>
      </p:sp>
      <p:sp>
        <p:nvSpPr>
          <p:cNvPr id="3" name="Content Placeholder 2"/>
          <p:cNvSpPr>
            <a:spLocks noGrp="1"/>
          </p:cNvSpPr>
          <p:nvPr>
            <p:ph idx="1"/>
          </p:nvPr>
        </p:nvSpPr>
        <p:spPr/>
        <p:txBody>
          <a:bodyPr/>
          <a:lstStyle/>
          <a:p>
            <a:r>
              <a:rPr lang="en-US" dirty="0" smtClean="0"/>
              <a:t>Much like Germany, Japan began conquering territory in Asia since the early 1930s.</a:t>
            </a:r>
          </a:p>
          <a:p>
            <a:pPr lvl="1"/>
            <a:r>
              <a:rPr lang="en-US" dirty="0" smtClean="0"/>
              <a:t>Korea was occupied from 1910-1945</a:t>
            </a:r>
          </a:p>
          <a:p>
            <a:pPr lvl="1"/>
            <a:r>
              <a:rPr lang="en-US" dirty="0" smtClean="0"/>
              <a:t>Manchuria, a province of China, was conquered in 1931.</a:t>
            </a:r>
          </a:p>
          <a:p>
            <a:pPr lvl="1"/>
            <a:r>
              <a:rPr lang="en-US" dirty="0" smtClean="0"/>
              <a:t>The Second Sino-Japanese War began in 1937, and concluded with the end of World War II.</a:t>
            </a:r>
          </a:p>
          <a:p>
            <a:pPr lvl="1"/>
            <a:r>
              <a:rPr lang="en-US" dirty="0" smtClean="0"/>
              <a:t>Japan had conquered much Chinese territory before attacking Pearl Harbor.  </a:t>
            </a:r>
            <a:endParaRPr lang="en-US" dirty="0"/>
          </a:p>
        </p:txBody>
      </p:sp>
    </p:spTree>
    <p:extLst>
      <p:ext uri="{BB962C8B-B14F-4D97-AF65-F5344CB8AC3E}">
        <p14:creationId xmlns:p14="http://schemas.microsoft.com/office/powerpoint/2010/main" val="36832892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Dwight D. Eisenhower</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General Dwight D. Eisenhower, known as “Ike” to his men, was the architect of D-Day.  He was the Supreme Commander of the Allied Forces in Europe.</a:t>
            </a:r>
          </a:p>
          <a:p>
            <a:r>
              <a:rPr lang="en-US" dirty="0" smtClean="0"/>
              <a:t>From 1953-1961, he would be one of the most popular Presidents ever.</a:t>
            </a:r>
            <a:endParaRPr lang="en-US" dirty="0"/>
          </a:p>
        </p:txBody>
      </p:sp>
      <p:pic>
        <p:nvPicPr>
          <p:cNvPr id="7" name="Content Placeholder 6" descr="Ike-2a.jpg"/>
          <p:cNvPicPr>
            <a:picLocks noGrp="1" noChangeAspect="1"/>
          </p:cNvPicPr>
          <p:nvPr>
            <p:ph sz="half" idx="2"/>
          </p:nvPr>
        </p:nvPicPr>
        <p:blipFill>
          <a:blip r:embed="rId2">
            <a:extLst>
              <a:ext uri="{28A0092B-C50C-407E-A947-70E740481C1C}">
                <a14:useLocalDpi xmlns:a14="http://schemas.microsoft.com/office/drawing/2010/main" val="0"/>
              </a:ext>
            </a:extLst>
          </a:blip>
          <a:srcRect l="-15311" r="-15311"/>
          <a:stretch>
            <a:fillRect/>
          </a:stretch>
        </p:blipFill>
        <p:spPr/>
      </p:pic>
    </p:spTree>
    <p:extLst>
      <p:ext uri="{BB962C8B-B14F-4D97-AF65-F5344CB8AC3E}">
        <p14:creationId xmlns:p14="http://schemas.microsoft.com/office/powerpoint/2010/main" val="8430170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D-Day Landings</a:t>
            </a:r>
            <a:endParaRPr lang="en-US" dirty="0"/>
          </a:p>
        </p:txBody>
      </p:sp>
      <p:pic>
        <p:nvPicPr>
          <p:cNvPr id="4" name="Content Placeholder 3" descr="another D Day graphic.jpg"/>
          <p:cNvPicPr>
            <a:picLocks noGrp="1" noChangeAspect="1"/>
          </p:cNvPicPr>
          <p:nvPr>
            <p:ph idx="1"/>
          </p:nvPr>
        </p:nvPicPr>
        <p:blipFill>
          <a:blip r:embed="rId2">
            <a:extLst>
              <a:ext uri="{28A0092B-C50C-407E-A947-70E740481C1C}">
                <a14:useLocalDpi xmlns:a14="http://schemas.microsoft.com/office/drawing/2010/main" val="0"/>
              </a:ext>
            </a:extLst>
          </a:blip>
          <a:srcRect l="-19506" r="-19506"/>
          <a:stretch>
            <a:fillRect/>
          </a:stretch>
        </p:blipFill>
        <p:spPr/>
      </p:pic>
    </p:spTree>
    <p:extLst>
      <p:ext uri="{BB962C8B-B14F-4D97-AF65-F5344CB8AC3E}">
        <p14:creationId xmlns:p14="http://schemas.microsoft.com/office/powerpoint/2010/main" val="128487381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to Victory</a:t>
            </a:r>
            <a:endParaRPr lang="en-US" dirty="0"/>
          </a:p>
        </p:txBody>
      </p:sp>
      <p:pic>
        <p:nvPicPr>
          <p:cNvPr id="4" name="Content Placeholder 3" descr="wwii-dday-to-veday-21-638.jpg"/>
          <p:cNvPicPr>
            <a:picLocks noGrp="1" noChangeAspect="1"/>
          </p:cNvPicPr>
          <p:nvPr>
            <p:ph idx="1"/>
          </p:nvPr>
        </p:nvPicPr>
        <p:blipFill>
          <a:blip r:embed="rId2">
            <a:extLst>
              <a:ext uri="{28A0092B-C50C-407E-A947-70E740481C1C}">
                <a14:useLocalDpi xmlns:a14="http://schemas.microsoft.com/office/drawing/2010/main" val="0"/>
              </a:ext>
            </a:extLst>
          </a:blip>
          <a:srcRect l="-18258" r="-18258"/>
          <a:stretch>
            <a:fillRect/>
          </a:stretch>
        </p:blipFill>
        <p:spPr/>
      </p:pic>
    </p:spTree>
    <p:extLst>
      <p:ext uri="{BB962C8B-B14F-4D97-AF65-F5344CB8AC3E}">
        <p14:creationId xmlns:p14="http://schemas.microsoft.com/office/powerpoint/2010/main" val="226898211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Transitions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Both the US and Great Britain experience government transitions as the Allies approach Berlin.</a:t>
            </a:r>
          </a:p>
          <a:p>
            <a:r>
              <a:rPr lang="en-US" dirty="0" smtClean="0"/>
              <a:t>President Roosevelt dies on April 12, 1945 of a cerebral </a:t>
            </a:r>
            <a:r>
              <a:rPr lang="en-US" dirty="0" err="1" smtClean="0"/>
              <a:t>hemorage</a:t>
            </a:r>
            <a:r>
              <a:rPr lang="en-US" dirty="0" smtClean="0"/>
              <a:t>.  Harry S. Truman, his Vice-President, is sworn in as President of the United States.</a:t>
            </a:r>
          </a:p>
          <a:p>
            <a:r>
              <a:rPr lang="en-US" dirty="0" smtClean="0"/>
              <a:t>On July 5, 1945, Winston Churchill’s Conservative Party loses its majority in the House of Commons.  Clement Atlee, leader of the </a:t>
            </a:r>
            <a:r>
              <a:rPr lang="en-US" dirty="0" err="1" smtClean="0"/>
              <a:t>Labour</a:t>
            </a:r>
            <a:r>
              <a:rPr lang="en-US" dirty="0" smtClean="0"/>
              <a:t> Party, becomes the new Prime Minister of Great Britain.  </a:t>
            </a:r>
            <a:endParaRPr lang="en-US" dirty="0"/>
          </a:p>
        </p:txBody>
      </p:sp>
    </p:spTree>
    <p:extLst>
      <p:ext uri="{BB962C8B-B14F-4D97-AF65-F5344CB8AC3E}">
        <p14:creationId xmlns:p14="http://schemas.microsoft.com/office/powerpoint/2010/main" val="9783916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Hitler takes his life</a:t>
            </a:r>
            <a:endParaRPr lang="en-US" dirty="0"/>
          </a:p>
        </p:txBody>
      </p:sp>
      <p:sp>
        <p:nvSpPr>
          <p:cNvPr id="6" name="Content Placeholder 5"/>
          <p:cNvSpPr>
            <a:spLocks noGrp="1"/>
          </p:cNvSpPr>
          <p:nvPr>
            <p:ph idx="1"/>
          </p:nvPr>
        </p:nvSpPr>
        <p:spPr/>
        <p:txBody>
          <a:bodyPr/>
          <a:lstStyle/>
          <a:p>
            <a:r>
              <a:rPr lang="en-US" dirty="0" smtClean="0"/>
              <a:t>By the end of April,1945 Russian troops arrived at Berlin from the east and the American-led forces arrived from the west</a:t>
            </a:r>
          </a:p>
          <a:p>
            <a:r>
              <a:rPr lang="en-US" dirty="0" smtClean="0"/>
              <a:t>On April 30, 1945, with fighting less than 400 yards from his bunker, Hitler and his girlfriend, Eva Braun, take their own lives.</a:t>
            </a:r>
          </a:p>
          <a:p>
            <a:r>
              <a:rPr lang="en-US" dirty="0" smtClean="0"/>
              <a:t>Germany formally surrenders on May 8, 1945, which is known as V-E Day</a:t>
            </a:r>
            <a:endParaRPr lang="en-US" dirty="0"/>
          </a:p>
        </p:txBody>
      </p:sp>
    </p:spTree>
    <p:extLst>
      <p:ext uri="{BB962C8B-B14F-4D97-AF65-F5344CB8AC3E}">
        <p14:creationId xmlns:p14="http://schemas.microsoft.com/office/powerpoint/2010/main" val="205694681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Victory over Japan</a:t>
            </a:r>
            <a:endParaRPr lang="en-US" dirty="0"/>
          </a:p>
        </p:txBody>
      </p:sp>
      <p:sp>
        <p:nvSpPr>
          <p:cNvPr id="3" name="Content Placeholder 2"/>
          <p:cNvSpPr>
            <a:spLocks noGrp="1"/>
          </p:cNvSpPr>
          <p:nvPr>
            <p:ph idx="1"/>
          </p:nvPr>
        </p:nvSpPr>
        <p:spPr/>
        <p:txBody>
          <a:bodyPr/>
          <a:lstStyle/>
          <a:p>
            <a:r>
              <a:rPr lang="en-US" dirty="0" smtClean="0"/>
              <a:t>Allies winning victory after victory in the Pacific.</a:t>
            </a:r>
          </a:p>
          <a:p>
            <a:r>
              <a:rPr lang="en-US" dirty="0" smtClean="0"/>
              <a:t>Japan cannot replace planes and pilots, but they are causing a high casualties toll with kamikaze pilots. </a:t>
            </a:r>
          </a:p>
          <a:p>
            <a:r>
              <a:rPr lang="en-US" dirty="0" smtClean="0"/>
              <a:t>Intelligence reports that an invasion of Japan would cost America 1 million men and would not bring victory for five years.</a:t>
            </a:r>
            <a:endParaRPr lang="en-US" dirty="0"/>
          </a:p>
        </p:txBody>
      </p:sp>
    </p:spTree>
    <p:extLst>
      <p:ext uri="{BB962C8B-B14F-4D97-AF65-F5344CB8AC3E}">
        <p14:creationId xmlns:p14="http://schemas.microsoft.com/office/powerpoint/2010/main" val="35713631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Atomic Bombs</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President Truman learns of the existence of the atomic bomb, and makes the decision to use atomic weapons against Japan.</a:t>
            </a:r>
          </a:p>
          <a:p>
            <a:r>
              <a:rPr lang="en-US" dirty="0" smtClean="0"/>
              <a:t>Atomic bombs were dropped on Hiroshima and Nagasaki.</a:t>
            </a:r>
          </a:p>
          <a:p>
            <a:r>
              <a:rPr lang="en-US" dirty="0" smtClean="0"/>
              <a:t>Japan surrenders unconditionally on August 15, 1945.</a:t>
            </a:r>
            <a:endParaRPr lang="en-US" dirty="0"/>
          </a:p>
        </p:txBody>
      </p:sp>
      <p:pic>
        <p:nvPicPr>
          <p:cNvPr id="6" name="Content Placeholder 5" descr="travis-air-base-museum.jpg"/>
          <p:cNvPicPr>
            <a:picLocks noGrp="1" noChangeAspect="1"/>
          </p:cNvPicPr>
          <p:nvPr>
            <p:ph sz="half" idx="2"/>
          </p:nvPr>
        </p:nvPicPr>
        <p:blipFill>
          <a:blip r:embed="rId2">
            <a:extLst>
              <a:ext uri="{28A0092B-C50C-407E-A947-70E740481C1C}">
                <a14:useLocalDpi xmlns:a14="http://schemas.microsoft.com/office/drawing/2010/main" val="0"/>
              </a:ext>
            </a:extLst>
          </a:blip>
          <a:srcRect t="-33974" b="-33974"/>
          <a:stretch>
            <a:fillRect/>
          </a:stretch>
        </p:blipFill>
        <p:spPr/>
      </p:pic>
    </p:spTree>
    <p:extLst>
      <p:ext uri="{BB962C8B-B14F-4D97-AF65-F5344CB8AC3E}">
        <p14:creationId xmlns:p14="http://schemas.microsoft.com/office/powerpoint/2010/main" val="392990877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Next Up</a:t>
            </a:r>
            <a:endParaRPr lang="en-US" dirty="0"/>
          </a:p>
        </p:txBody>
      </p:sp>
      <p:sp>
        <p:nvSpPr>
          <p:cNvPr id="6" name="Content Placeholder 5"/>
          <p:cNvSpPr>
            <a:spLocks noGrp="1"/>
          </p:cNvSpPr>
          <p:nvPr>
            <p:ph idx="1"/>
          </p:nvPr>
        </p:nvSpPr>
        <p:spPr/>
        <p:txBody>
          <a:bodyPr/>
          <a:lstStyle/>
          <a:p>
            <a:r>
              <a:rPr lang="en-US" dirty="0" smtClean="0"/>
              <a:t>The Holocaust</a:t>
            </a:r>
          </a:p>
          <a:p>
            <a:r>
              <a:rPr lang="en-US" dirty="0" smtClean="0"/>
              <a:t>Communism</a:t>
            </a:r>
          </a:p>
          <a:p>
            <a:r>
              <a:rPr lang="en-US" dirty="0" smtClean="0"/>
              <a:t>The “Domino Theory”</a:t>
            </a:r>
          </a:p>
          <a:p>
            <a:r>
              <a:rPr lang="en-US" dirty="0" smtClean="0"/>
              <a:t>The “Baby Boom”</a:t>
            </a:r>
          </a:p>
          <a:p>
            <a:r>
              <a:rPr lang="en-US" dirty="0" smtClean="0"/>
              <a:t>Korea and Vietnam</a:t>
            </a:r>
            <a:endParaRPr lang="en-US" dirty="0"/>
          </a:p>
        </p:txBody>
      </p:sp>
    </p:spTree>
    <p:extLst>
      <p:ext uri="{BB962C8B-B14F-4D97-AF65-F5344CB8AC3E}">
        <p14:creationId xmlns:p14="http://schemas.microsoft.com/office/powerpoint/2010/main" val="2033066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Sino-Japanese War</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 Sino-Japanese War is an often overlooked part of WWII.  </a:t>
            </a:r>
          </a:p>
          <a:p>
            <a:r>
              <a:rPr lang="en-US" dirty="0" smtClean="0"/>
              <a:t>However, this was a particularly brutal theater:</a:t>
            </a:r>
          </a:p>
          <a:p>
            <a:pPr lvl="1"/>
            <a:r>
              <a:rPr lang="en-US" dirty="0" smtClean="0"/>
              <a:t>Chinese casualties: </a:t>
            </a:r>
            <a:r>
              <a:rPr lang="en-US" dirty="0" err="1" smtClean="0"/>
              <a:t>appx</a:t>
            </a:r>
            <a:r>
              <a:rPr lang="en-US" dirty="0" smtClean="0"/>
              <a:t>. 5 million dead, 15 mil. Wounded, and at least 3 million civilian deaths.</a:t>
            </a:r>
          </a:p>
          <a:p>
            <a:pPr lvl="1"/>
            <a:r>
              <a:rPr lang="en-US" dirty="0" smtClean="0"/>
              <a:t>Japanese casualties:  1 million dead, 1.7 million wounded</a:t>
            </a:r>
          </a:p>
          <a:p>
            <a:pPr lvl="1"/>
            <a:r>
              <a:rPr lang="en-US" dirty="0" smtClean="0"/>
              <a:t>40 percent of Japanese casualties were in the war with China</a:t>
            </a:r>
            <a:endParaRPr lang="en-US" dirty="0"/>
          </a:p>
        </p:txBody>
      </p:sp>
      <p:pic>
        <p:nvPicPr>
          <p:cNvPr id="6" name="Content Placeholder 5" descr="43697 (1).jpg"/>
          <p:cNvPicPr>
            <a:picLocks noGrp="1" noChangeAspect="1"/>
          </p:cNvPicPr>
          <p:nvPr>
            <p:ph sz="half" idx="2"/>
          </p:nvPr>
        </p:nvPicPr>
        <p:blipFill>
          <a:blip r:embed="rId2">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2938355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Japanese Empire in 1942</a:t>
            </a:r>
            <a:endParaRPr lang="en-US" dirty="0"/>
          </a:p>
        </p:txBody>
      </p:sp>
      <p:pic>
        <p:nvPicPr>
          <p:cNvPr id="6" name="Content Placeholder 5" descr="wc21_japempirem.jpg"/>
          <p:cNvPicPr>
            <a:picLocks noGrp="1" noChangeAspect="1"/>
          </p:cNvPicPr>
          <p:nvPr>
            <p:ph idx="1"/>
          </p:nvPr>
        </p:nvPicPr>
        <p:blipFill>
          <a:blip r:embed="rId2">
            <a:extLst>
              <a:ext uri="{28A0092B-C50C-407E-A947-70E740481C1C}">
                <a14:useLocalDpi xmlns:a14="http://schemas.microsoft.com/office/drawing/2010/main" val="0"/>
              </a:ext>
            </a:extLst>
          </a:blip>
          <a:srcRect l="-17267" r="-17267"/>
          <a:stretch>
            <a:fillRect/>
          </a:stretch>
        </p:blipFill>
        <p:spPr/>
      </p:pic>
    </p:spTree>
    <p:extLst>
      <p:ext uri="{BB962C8B-B14F-4D97-AF65-F5344CB8AC3E}">
        <p14:creationId xmlns:p14="http://schemas.microsoft.com/office/powerpoint/2010/main" val="995713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December 7, 1941:  “A Day of Infamy!”</a:t>
            </a:r>
            <a:endParaRPr lang="en-US" dirty="0"/>
          </a:p>
        </p:txBody>
      </p:sp>
      <p:sp>
        <p:nvSpPr>
          <p:cNvPr id="4" name="Content Placeholder 3"/>
          <p:cNvSpPr>
            <a:spLocks noGrp="1"/>
          </p:cNvSpPr>
          <p:nvPr>
            <p:ph sz="half" idx="1"/>
          </p:nvPr>
        </p:nvSpPr>
        <p:spPr/>
        <p:txBody>
          <a:bodyPr/>
          <a:lstStyle/>
          <a:p>
            <a:r>
              <a:rPr lang="en-US" dirty="0" smtClean="0"/>
              <a:t>US Casualties – c. 2500 killed, 1800 wounded 350 aircraft destroyed or damaged,  19 ships damaged or destroyed</a:t>
            </a:r>
          </a:p>
          <a:p>
            <a:r>
              <a:rPr lang="en-US" dirty="0" smtClean="0"/>
              <a:t>Japan:  Attack was made by 353 aircraft in two waves.  64 killed, 1 captured.</a:t>
            </a:r>
            <a:endParaRPr lang="en-US" dirty="0"/>
          </a:p>
        </p:txBody>
      </p:sp>
      <p:pic>
        <p:nvPicPr>
          <p:cNvPr id="7" name="Content Placeholder 6" descr="pearl_harbor_anniversary-1-1-1f841w6.jpg"/>
          <p:cNvPicPr>
            <a:picLocks noGrp="1" noChangeAspect="1"/>
          </p:cNvPicPr>
          <p:nvPr>
            <p:ph sz="half" idx="2"/>
          </p:nvPr>
        </p:nvPicPr>
        <p:blipFill>
          <a:blip r:embed="rId2">
            <a:extLst>
              <a:ext uri="{28A0092B-C50C-407E-A947-70E740481C1C}">
                <a14:useLocalDpi xmlns:a14="http://schemas.microsoft.com/office/drawing/2010/main" val="0"/>
              </a:ext>
            </a:extLst>
          </a:blip>
          <a:srcRect l="20107" r="20107"/>
          <a:stretch>
            <a:fillRect/>
          </a:stretch>
        </p:blipFill>
        <p:spPr/>
      </p:pic>
    </p:spTree>
    <p:extLst>
      <p:ext uri="{BB962C8B-B14F-4D97-AF65-F5344CB8AC3E}">
        <p14:creationId xmlns:p14="http://schemas.microsoft.com/office/powerpoint/2010/main" val="14537227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Japan attack Pearl Harbor?</a:t>
            </a:r>
            <a:endParaRPr lang="en-US" dirty="0"/>
          </a:p>
        </p:txBody>
      </p:sp>
      <p:sp>
        <p:nvSpPr>
          <p:cNvPr id="3" name="Content Placeholder 2"/>
          <p:cNvSpPr>
            <a:spLocks noGrp="1"/>
          </p:cNvSpPr>
          <p:nvPr>
            <p:ph idx="1"/>
          </p:nvPr>
        </p:nvSpPr>
        <p:spPr/>
        <p:txBody>
          <a:bodyPr>
            <a:normAutofit fontScale="62500" lnSpcReduction="20000"/>
          </a:bodyPr>
          <a:lstStyle/>
          <a:p>
            <a:r>
              <a:rPr lang="en-US" sz="4100" dirty="0" smtClean="0"/>
              <a:t>Saw this as a preventative measure to keep US from asserting influence in Asia.</a:t>
            </a:r>
          </a:p>
          <a:p>
            <a:endParaRPr lang="en-US" sz="4100" dirty="0" smtClean="0"/>
          </a:p>
          <a:p>
            <a:r>
              <a:rPr lang="en-US" sz="4100" dirty="0" smtClean="0"/>
              <a:t>The ban </a:t>
            </a:r>
            <a:r>
              <a:rPr lang="en-US" sz="4100" dirty="0"/>
              <a:t>imposed by President Roosevelt on the trade functions of Japan especially export of oil, steel </a:t>
            </a:r>
            <a:r>
              <a:rPr lang="en-US" sz="4100"/>
              <a:t>and </a:t>
            </a:r>
            <a:r>
              <a:rPr lang="en-US" sz="4100" smtClean="0"/>
              <a:t>scrap </a:t>
            </a:r>
            <a:r>
              <a:rPr lang="en-US" sz="4100" dirty="0"/>
              <a:t>iron. This ban gave a great set back to Japanese economy and their trade and military was adversely affected.</a:t>
            </a:r>
          </a:p>
          <a:p>
            <a:endParaRPr lang="en-US" sz="4100" dirty="0"/>
          </a:p>
          <a:p>
            <a:r>
              <a:rPr lang="en-US" sz="4100" dirty="0"/>
              <a:t>Japanese were on the way to emerge as the strongest naval power but America stood in their way. So Japanese wanted to clean their competitor and earn the title.</a:t>
            </a:r>
          </a:p>
          <a:p>
            <a:endParaRPr lang="en-US" dirty="0"/>
          </a:p>
        </p:txBody>
      </p:sp>
    </p:spTree>
    <p:extLst>
      <p:ext uri="{BB962C8B-B14F-4D97-AF65-F5344CB8AC3E}">
        <p14:creationId xmlns:p14="http://schemas.microsoft.com/office/powerpoint/2010/main" val="2023413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did Japan attack Pearl Harbor?</a:t>
            </a:r>
            <a:endParaRPr lang="en-US" dirty="0"/>
          </a:p>
        </p:txBody>
      </p:sp>
      <p:sp>
        <p:nvSpPr>
          <p:cNvPr id="3" name="Content Placeholder 2"/>
          <p:cNvSpPr>
            <a:spLocks noGrp="1"/>
          </p:cNvSpPr>
          <p:nvPr>
            <p:ph idx="1"/>
          </p:nvPr>
        </p:nvSpPr>
        <p:spPr/>
        <p:txBody>
          <a:bodyPr>
            <a:normAutofit fontScale="92500" lnSpcReduction="10000"/>
          </a:bodyPr>
          <a:lstStyle/>
          <a:p>
            <a:r>
              <a:rPr lang="en-US" dirty="0"/>
              <a:t>America had not overcome the loss and outcome of World War I and they did not want to involve in another war that can take many lives. The Japanese thought that their idea of surprise attack was too powerful that would destroy the American navy and all its hopes.</a:t>
            </a:r>
          </a:p>
          <a:p>
            <a:endParaRPr lang="en-US" dirty="0"/>
          </a:p>
          <a:p>
            <a:r>
              <a:rPr lang="en-US" dirty="0"/>
              <a:t>America also wanted Japan to withdraw from north Indo-China</a:t>
            </a:r>
            <a:r>
              <a:rPr lang="en-US" dirty="0" smtClean="0"/>
              <a:t>.</a:t>
            </a:r>
            <a:r>
              <a:rPr lang="en-US" sz="1600" dirty="0" smtClean="0"/>
              <a:t>  </a:t>
            </a:r>
            <a:r>
              <a:rPr lang="en-US" sz="1600" dirty="0"/>
              <a:t>Source:  http://</a:t>
            </a:r>
            <a:r>
              <a:rPr lang="en-US" sz="1600" dirty="0" err="1"/>
              <a:t>www.enkivillage.com</a:t>
            </a:r>
            <a:r>
              <a:rPr lang="en-US" sz="1600" dirty="0"/>
              <a:t>/why-did-japan-attack-pearl-</a:t>
            </a:r>
            <a:r>
              <a:rPr lang="en-US" sz="1600" dirty="0" err="1"/>
              <a:t>harbor.html</a:t>
            </a:r>
            <a:endParaRPr lang="en-US" dirty="0"/>
          </a:p>
        </p:txBody>
      </p:sp>
    </p:spTree>
    <p:extLst>
      <p:ext uri="{BB962C8B-B14F-4D97-AF65-F5344CB8AC3E}">
        <p14:creationId xmlns:p14="http://schemas.microsoft.com/office/powerpoint/2010/main" val="3372740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Congress Declares War!</a:t>
            </a:r>
            <a:endParaRPr lang="en-US" dirty="0"/>
          </a:p>
        </p:txBody>
      </p:sp>
      <p:sp>
        <p:nvSpPr>
          <p:cNvPr id="4" name="Content Placeholder 3"/>
          <p:cNvSpPr>
            <a:spLocks noGrp="1"/>
          </p:cNvSpPr>
          <p:nvPr>
            <p:ph sz="half" idx="1"/>
          </p:nvPr>
        </p:nvSpPr>
        <p:spPr/>
        <p:txBody>
          <a:bodyPr/>
          <a:lstStyle/>
          <a:p>
            <a:r>
              <a:rPr lang="en-US" dirty="0" smtClean="0"/>
              <a:t>America declares war on Japan on December 8.</a:t>
            </a:r>
          </a:p>
          <a:p>
            <a:r>
              <a:rPr lang="en-US" dirty="0" smtClean="0"/>
              <a:t>Germany and Italy then declare war on America in cooperation with Japan</a:t>
            </a:r>
            <a:endParaRPr lang="en-US" dirty="0"/>
          </a:p>
        </p:txBody>
      </p:sp>
      <p:pic>
        <p:nvPicPr>
          <p:cNvPr id="6" name="Content Placeholder 5" descr="WarSign.gif"/>
          <p:cNvPicPr>
            <a:picLocks noGrp="1" noChangeAspect="1"/>
          </p:cNvPicPr>
          <p:nvPr>
            <p:ph sz="half" idx="2"/>
          </p:nvPr>
        </p:nvPicPr>
        <p:blipFill>
          <a:blip r:embed="rId2">
            <a:extLst>
              <a:ext uri="{28A0092B-C50C-407E-A947-70E740481C1C}">
                <a14:useLocalDpi xmlns:a14="http://schemas.microsoft.com/office/drawing/2010/main" val="0"/>
              </a:ext>
            </a:extLst>
          </a:blip>
          <a:srcRect t="4182" b="4182"/>
          <a:stretch>
            <a:fillRect/>
          </a:stretch>
        </p:blipFill>
        <p:spPr/>
      </p:pic>
    </p:spTree>
    <p:extLst>
      <p:ext uri="{BB962C8B-B14F-4D97-AF65-F5344CB8AC3E}">
        <p14:creationId xmlns:p14="http://schemas.microsoft.com/office/powerpoint/2010/main" val="23993811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Pacific Theater</a:t>
            </a:r>
            <a:endParaRPr lang="en-US" dirty="0"/>
          </a:p>
        </p:txBody>
      </p:sp>
      <p:pic>
        <p:nvPicPr>
          <p:cNvPr id="6" name="Content Placeholder 5" descr="f32a4f97e30deb20c1ce27e59ab024fa.jpg"/>
          <p:cNvPicPr>
            <a:picLocks noGrp="1" noChangeAspect="1"/>
          </p:cNvPicPr>
          <p:nvPr>
            <p:ph idx="1"/>
          </p:nvPr>
        </p:nvPicPr>
        <p:blipFill>
          <a:blip r:embed="rId2">
            <a:extLst>
              <a:ext uri="{28A0092B-C50C-407E-A947-70E740481C1C}">
                <a14:useLocalDpi xmlns:a14="http://schemas.microsoft.com/office/drawing/2010/main" val="0"/>
              </a:ext>
            </a:extLst>
          </a:blip>
          <a:srcRect t="11778" b="11778"/>
          <a:stretch>
            <a:fillRect/>
          </a:stretch>
        </p:blipFill>
        <p:spPr/>
      </p:pic>
    </p:spTree>
    <p:extLst>
      <p:ext uri="{BB962C8B-B14F-4D97-AF65-F5344CB8AC3E}">
        <p14:creationId xmlns:p14="http://schemas.microsoft.com/office/powerpoint/2010/main" val="28151754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3128</TotalTime>
  <Words>1182</Words>
  <Application>Microsoft Macintosh PowerPoint</Application>
  <PresentationFormat>On-screen Show (4:3)</PresentationFormat>
  <Paragraphs>104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vt:lpstr>
      <vt:lpstr>America Goes To War</vt:lpstr>
      <vt:lpstr>Japan Becomes A World Power</vt:lpstr>
      <vt:lpstr>Sino-Japanese War</vt:lpstr>
      <vt:lpstr>Japanese Empire in 1942</vt:lpstr>
      <vt:lpstr>December 7, 1941:  “A Day of Infamy!”</vt:lpstr>
      <vt:lpstr>Why did Japan attack Pearl Harbor?</vt:lpstr>
      <vt:lpstr>Why did Japan attack Pearl Harbor?</vt:lpstr>
      <vt:lpstr>Congress Declares War!</vt:lpstr>
      <vt:lpstr>Pacific Theater</vt:lpstr>
      <vt:lpstr>Pacific Theater</vt:lpstr>
      <vt:lpstr>The Home Front</vt:lpstr>
      <vt:lpstr>Rationing and Price Controls</vt:lpstr>
      <vt:lpstr>Federal Authority is Expanded</vt:lpstr>
      <vt:lpstr>Wartime Propaganda</vt:lpstr>
      <vt:lpstr>Military Recruitment</vt:lpstr>
      <vt:lpstr>Approaching D-Day</vt:lpstr>
      <vt:lpstr>Approaching D-Day</vt:lpstr>
      <vt:lpstr>What was D-Day?</vt:lpstr>
      <vt:lpstr>What was D-Day?</vt:lpstr>
      <vt:lpstr>General Dwight D. Eisenhower</vt:lpstr>
      <vt:lpstr>D-Day Landings</vt:lpstr>
      <vt:lpstr>March to Victory</vt:lpstr>
      <vt:lpstr>Government Transitions</vt:lpstr>
      <vt:lpstr>Hitler takes his life</vt:lpstr>
      <vt:lpstr>Victory over Japan</vt:lpstr>
      <vt:lpstr>Atomic Bombs</vt:lpstr>
      <vt:lpstr>Next Up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 Goes To War</dc:title>
  <dc:creator>Daniel Clay</dc:creator>
  <cp:lastModifiedBy>Daniel Clay</cp:lastModifiedBy>
  <cp:revision>17</cp:revision>
  <dcterms:created xsi:type="dcterms:W3CDTF">2016-04-25T21:50:01Z</dcterms:created>
  <dcterms:modified xsi:type="dcterms:W3CDTF">2017-04-03T14:14:29Z</dcterms:modified>
</cp:coreProperties>
</file>