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1" d="100"/>
          <a:sy n="71" d="100"/>
        </p:scale>
        <p:origin x="-218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D1245F-36A2-BC4B-856E-1C0A7B8E7F5B}" type="datetimeFigureOut">
              <a:rPr lang="en-US" smtClean="0"/>
              <a:t>4/6/16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654C0-DF09-6346-BE4E-DA6F21C5C483}"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D1245F-36A2-BC4B-856E-1C0A7B8E7F5B}" type="datetimeFigureOut">
              <a:rPr lang="en-US" smtClean="0"/>
              <a:t>4/6/16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654C0-DF09-6346-BE4E-DA6F21C5C483}"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D1245F-36A2-BC4B-856E-1C0A7B8E7F5B}" type="datetimeFigureOut">
              <a:rPr lang="en-US" smtClean="0"/>
              <a:t>4/6/16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654C0-DF09-6346-BE4E-DA6F21C5C483}"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D1245F-36A2-BC4B-856E-1C0A7B8E7F5B}" type="datetimeFigureOut">
              <a:rPr lang="en-US" smtClean="0"/>
              <a:t>4/6/16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654C0-DF09-6346-BE4E-DA6F21C5C483}"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D1245F-36A2-BC4B-856E-1C0A7B8E7F5B}" type="datetimeFigureOut">
              <a:rPr lang="en-US" smtClean="0"/>
              <a:t>4/6/16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654C0-DF09-6346-BE4E-DA6F21C5C483}"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D1245F-36A2-BC4B-856E-1C0A7B8E7F5B}" type="datetimeFigureOut">
              <a:rPr lang="en-US" smtClean="0"/>
              <a:t>4/6/16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654C0-DF09-6346-BE4E-DA6F21C5C483}"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D1245F-36A2-BC4B-856E-1C0A7B8E7F5B}" type="datetimeFigureOut">
              <a:rPr lang="en-US" smtClean="0"/>
              <a:t>4/6/16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D654C0-DF09-6346-BE4E-DA6F21C5C483}"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D1245F-36A2-BC4B-856E-1C0A7B8E7F5B}" type="datetimeFigureOut">
              <a:rPr lang="en-US" smtClean="0"/>
              <a:t>4/6/16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D654C0-DF09-6346-BE4E-DA6F21C5C483}"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1245F-36A2-BC4B-856E-1C0A7B8E7F5B}" type="datetimeFigureOut">
              <a:rPr lang="en-US" smtClean="0"/>
              <a:t>4/6/16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D654C0-DF09-6346-BE4E-DA6F21C5C483}"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D1245F-36A2-BC4B-856E-1C0A7B8E7F5B}" type="datetimeFigureOut">
              <a:rPr lang="en-US" smtClean="0"/>
              <a:t>4/6/16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654C0-DF09-6346-BE4E-DA6F21C5C483}"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D1245F-36A2-BC4B-856E-1C0A7B8E7F5B}" type="datetimeFigureOut">
              <a:rPr lang="en-US" smtClean="0"/>
              <a:t>4/6/16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654C0-DF09-6346-BE4E-DA6F21C5C483}"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D1245F-36A2-BC4B-856E-1C0A7B8E7F5B}" type="datetimeFigureOut">
              <a:rPr lang="en-US" smtClean="0"/>
              <a:t>4/6/16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654C0-DF09-6346-BE4E-DA6F21C5C483}"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World War I</a:t>
            </a:r>
            <a:endParaRPr lang="en-US" dirty="0"/>
          </a:p>
        </p:txBody>
      </p:sp>
      <p:sp>
        <p:nvSpPr>
          <p:cNvPr id="3" name="Subtitle 2"/>
          <p:cNvSpPr>
            <a:spLocks noGrp="1"/>
          </p:cNvSpPr>
          <p:nvPr>
            <p:ph type="subTitle" idx="1"/>
          </p:nvPr>
        </p:nvSpPr>
        <p:spPr/>
        <p:txBody>
          <a:bodyPr/>
          <a:lstStyle/>
          <a:p>
            <a:r>
              <a:rPr lang="en-US" dirty="0" smtClean="0"/>
              <a:t>Curiosities, End </a:t>
            </a:r>
            <a:r>
              <a:rPr lang="en-US" smtClean="0"/>
              <a:t>of War </a:t>
            </a:r>
            <a:r>
              <a:rPr lang="en-US" dirty="0" smtClean="0"/>
              <a:t>and Roaring Twenties</a:t>
            </a:r>
            <a:endParaRPr lang="en-US" dirty="0"/>
          </a:p>
        </p:txBody>
      </p:sp>
    </p:spTree>
    <p:extLst>
      <p:ext uri="{BB962C8B-B14F-4D97-AF65-F5344CB8AC3E}">
        <p14:creationId xmlns:p14="http://schemas.microsoft.com/office/powerpoint/2010/main" val="2838468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of Armistice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Germany was ordered </a:t>
            </a:r>
            <a:r>
              <a:rPr lang="en-US" dirty="0"/>
              <a:t>to give up 2,500 heavy guns, 2,500 field guns, 25,000 machine guns, 1,700 </a:t>
            </a:r>
            <a:r>
              <a:rPr lang="en-US" dirty="0" smtClean="0"/>
              <a:t>airplanes </a:t>
            </a:r>
            <a:r>
              <a:rPr lang="en-US" dirty="0"/>
              <a:t>and all submarines they possessed (they were originally asked to give up more submarines than they actually had!). They were also asked to give up several warships and disarm all of the ones that they were allowed to keep</a:t>
            </a:r>
            <a:r>
              <a:rPr lang="en-US" dirty="0" smtClean="0"/>
              <a:t>.</a:t>
            </a:r>
          </a:p>
          <a:p>
            <a:r>
              <a:rPr lang="en-US" dirty="0" smtClean="0"/>
              <a:t>This and the Treaty of Versailles were punitive measures that Germany really had no choice to accept.</a:t>
            </a:r>
            <a:endParaRPr lang="en-US" dirty="0"/>
          </a:p>
        </p:txBody>
      </p:sp>
    </p:spTree>
    <p:extLst>
      <p:ext uri="{BB962C8B-B14F-4D97-AF65-F5344CB8AC3E}">
        <p14:creationId xmlns:p14="http://schemas.microsoft.com/office/powerpoint/2010/main" val="4069771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Irony of History</a:t>
            </a:r>
            <a:endParaRPr lang="en-US" dirty="0"/>
          </a:p>
        </p:txBody>
      </p:sp>
      <p:sp>
        <p:nvSpPr>
          <p:cNvPr id="4" name="Content Placeholder 3"/>
          <p:cNvSpPr>
            <a:spLocks noGrp="1"/>
          </p:cNvSpPr>
          <p:nvPr>
            <p:ph sz="half" idx="1"/>
          </p:nvPr>
        </p:nvSpPr>
        <p:spPr/>
        <p:txBody>
          <a:bodyPr/>
          <a:lstStyle/>
          <a:p>
            <a:r>
              <a:rPr lang="en-US" dirty="0" smtClean="0"/>
              <a:t>The armistice was signed in Gen. Ferdinand Foch’s personal train car at </a:t>
            </a:r>
            <a:r>
              <a:rPr lang="en-US" dirty="0" err="1" smtClean="0"/>
              <a:t>Compeigne</a:t>
            </a:r>
            <a:r>
              <a:rPr lang="en-US" dirty="0" smtClean="0"/>
              <a:t>.</a:t>
            </a:r>
          </a:p>
          <a:p>
            <a:r>
              <a:rPr lang="en-US" dirty="0" smtClean="0"/>
              <a:t>On June 22, 1940, Hitler forced France to surrender in the same train car as Germany had in WWI</a:t>
            </a:r>
            <a:endParaRPr lang="en-US" dirty="0"/>
          </a:p>
        </p:txBody>
      </p:sp>
      <p:pic>
        <p:nvPicPr>
          <p:cNvPr id="6" name="Content Placeholder 5" descr="nov11LN2-articleInline.jpg"/>
          <p:cNvPicPr>
            <a:picLocks noGrp="1" noChangeAspect="1"/>
          </p:cNvPicPr>
          <p:nvPr>
            <p:ph sz="half" idx="2"/>
          </p:nvPr>
        </p:nvPicPr>
        <p:blipFill>
          <a:blip r:embed="rId2">
            <a:extLst>
              <a:ext uri="{28A0092B-C50C-407E-A947-70E740481C1C}">
                <a14:useLocalDpi xmlns:a14="http://schemas.microsoft.com/office/drawing/2010/main" val="0"/>
              </a:ext>
            </a:extLst>
          </a:blip>
          <a:srcRect t="10714" b="10714"/>
          <a:stretch>
            <a:fillRect/>
          </a:stretch>
        </p:blipFill>
        <p:spPr/>
      </p:pic>
    </p:spTree>
    <p:extLst>
      <p:ext uri="{BB962C8B-B14F-4D97-AF65-F5344CB8AC3E}">
        <p14:creationId xmlns:p14="http://schemas.microsoft.com/office/powerpoint/2010/main" val="3514868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Influenza Pandemic</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From 1918-1920, the world’s deadliest pandemic raged.</a:t>
            </a:r>
          </a:p>
          <a:p>
            <a:r>
              <a:rPr lang="en-US" dirty="0" smtClean="0"/>
              <a:t>Over 500 million people were made ill by the H1N1 virus.</a:t>
            </a:r>
          </a:p>
          <a:p>
            <a:r>
              <a:rPr lang="en-US" dirty="0" smtClean="0"/>
              <a:t>This resulted in the deaths of over 50 million people, easily surpassing the casualties in WWI</a:t>
            </a:r>
            <a:endParaRPr lang="en-US" dirty="0"/>
          </a:p>
        </p:txBody>
      </p:sp>
      <p:pic>
        <p:nvPicPr>
          <p:cNvPr id="5" name="Content Placeholder 4" descr="CampFunstonKS-InfluenzaHospital.jpg"/>
          <p:cNvPicPr>
            <a:picLocks noGrp="1" noChangeAspect="1"/>
          </p:cNvPicPr>
          <p:nvPr>
            <p:ph sz="half" idx="2"/>
          </p:nvPr>
        </p:nvPicPr>
        <p:blipFill>
          <a:blip r:embed="rId2">
            <a:extLst>
              <a:ext uri="{28A0092B-C50C-407E-A947-70E740481C1C}">
                <a14:useLocalDpi xmlns:a14="http://schemas.microsoft.com/office/drawing/2010/main" val="0"/>
              </a:ext>
            </a:extLst>
          </a:blip>
          <a:srcRect l="16817" r="16817"/>
          <a:stretch>
            <a:fillRect/>
          </a:stretch>
        </p:blipFill>
        <p:spPr/>
      </p:pic>
    </p:spTree>
    <p:extLst>
      <p:ext uri="{BB962C8B-B14F-4D97-AF65-F5344CB8AC3E}">
        <p14:creationId xmlns:p14="http://schemas.microsoft.com/office/powerpoint/2010/main" val="1086756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Treaty of Versailles</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The Treaty of Versailles was signed on June 28, 1919, exactly five years after the assassination of  Archduke Franz Ferdinand. </a:t>
            </a:r>
          </a:p>
          <a:p>
            <a:r>
              <a:rPr lang="en-US" dirty="0" smtClean="0"/>
              <a:t>On of the most controversial points was assigning blame for the war to Germany.  </a:t>
            </a:r>
          </a:p>
          <a:p>
            <a:r>
              <a:rPr lang="en-US" dirty="0" smtClean="0"/>
              <a:t>Because of this, Germany and her allies were assigned to pay for “all loss and damage” during the war, surrender territory, and disarm</a:t>
            </a:r>
          </a:p>
          <a:p>
            <a:r>
              <a:rPr lang="en-US" dirty="0" smtClean="0"/>
              <a:t>The assessment was 132 billion marks (in today’s money, $432 billion).</a:t>
            </a:r>
            <a:endParaRPr lang="en-US" dirty="0"/>
          </a:p>
        </p:txBody>
      </p:sp>
    </p:spTree>
    <p:extLst>
      <p:ext uri="{BB962C8B-B14F-4D97-AF65-F5344CB8AC3E}">
        <p14:creationId xmlns:p14="http://schemas.microsoft.com/office/powerpoint/2010/main" val="2550862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Treaty of Versailles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Treaty also created an organization called the League of Nation.  Its purpose was to provide for “collective security.”</a:t>
            </a:r>
          </a:p>
          <a:p>
            <a:r>
              <a:rPr lang="en-US" dirty="0" smtClean="0"/>
              <a:t>President Woodrow Wilson went on a speaking tour throughout the US promoting American involvement in the League of Nations.  The President suffered a series of strokes and never fully recovered.</a:t>
            </a:r>
          </a:p>
          <a:p>
            <a:r>
              <a:rPr lang="en-US" dirty="0" smtClean="0"/>
              <a:t>The Senate never ratified the Treaty of Versailles, seeking to return to “normalcy,” as the next President, Warren G. Harding, expressed</a:t>
            </a:r>
            <a:endParaRPr lang="en-US" dirty="0"/>
          </a:p>
        </p:txBody>
      </p:sp>
    </p:spTree>
    <p:extLst>
      <p:ext uri="{BB962C8B-B14F-4D97-AF65-F5344CB8AC3E}">
        <p14:creationId xmlns:p14="http://schemas.microsoft.com/office/powerpoint/2010/main" val="1702400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Twenties</a:t>
            </a:r>
            <a:endParaRPr lang="en-US" dirty="0"/>
          </a:p>
        </p:txBody>
      </p:sp>
      <p:sp>
        <p:nvSpPr>
          <p:cNvPr id="3" name="Content Placeholder 2"/>
          <p:cNvSpPr>
            <a:spLocks noGrp="1"/>
          </p:cNvSpPr>
          <p:nvPr>
            <p:ph idx="1"/>
          </p:nvPr>
        </p:nvSpPr>
        <p:spPr/>
        <p:txBody>
          <a:bodyPr/>
          <a:lstStyle/>
          <a:p>
            <a:r>
              <a:rPr lang="en-US" dirty="0" smtClean="0"/>
              <a:t>Americans did not believe that our nation should be involved in European wars.  Warren G. Harding won the 1920 Presidential Election with the slogan, “back to normalcy.”  Republicans won the Presidency in 1920, 1924, and 1928 supporting isolationist (not getting involved in the affairs of other countries) and pro-business policies.  </a:t>
            </a:r>
            <a:endParaRPr lang="en-US" dirty="0"/>
          </a:p>
        </p:txBody>
      </p:sp>
    </p:spTree>
    <p:extLst>
      <p:ext uri="{BB962C8B-B14F-4D97-AF65-F5344CB8AC3E}">
        <p14:creationId xmlns:p14="http://schemas.microsoft.com/office/powerpoint/2010/main" val="3579447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Twenties</a:t>
            </a:r>
            <a:endParaRPr lang="en-US" dirty="0"/>
          </a:p>
        </p:txBody>
      </p:sp>
      <p:sp>
        <p:nvSpPr>
          <p:cNvPr id="3" name="Content Placeholder 2"/>
          <p:cNvSpPr>
            <a:spLocks noGrp="1"/>
          </p:cNvSpPr>
          <p:nvPr>
            <p:ph idx="1"/>
          </p:nvPr>
        </p:nvSpPr>
        <p:spPr/>
        <p:txBody>
          <a:bodyPr>
            <a:normAutofit fontScale="92500"/>
          </a:bodyPr>
          <a:lstStyle/>
          <a:p>
            <a:r>
              <a:rPr lang="en-US" dirty="0" smtClean="0"/>
              <a:t>America emerges from World War I relatively intact compared to the other nations in the war.  </a:t>
            </a:r>
          </a:p>
          <a:p>
            <a:r>
              <a:rPr lang="en-US" dirty="0" smtClean="0"/>
              <a:t>The production capacity that was built in the war was turned to consumer goods.  </a:t>
            </a:r>
          </a:p>
          <a:p>
            <a:r>
              <a:rPr lang="en-US" dirty="0" smtClean="0"/>
              <a:t>The Twenties was the largest peacetime expansion of the economy ever.  President Calvin Coolidge (1923-29) lowered taxes and created the largest budget surplus in American history.  </a:t>
            </a:r>
            <a:endParaRPr lang="en-US" dirty="0"/>
          </a:p>
        </p:txBody>
      </p:sp>
    </p:spTree>
    <p:extLst>
      <p:ext uri="{BB962C8B-B14F-4D97-AF65-F5344CB8AC3E}">
        <p14:creationId xmlns:p14="http://schemas.microsoft.com/office/powerpoint/2010/main" val="600212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Roaring Twenties Video</a:t>
            </a:r>
            <a:endParaRPr lang="en-US" dirty="0"/>
          </a:p>
        </p:txBody>
      </p:sp>
      <p:sp>
        <p:nvSpPr>
          <p:cNvPr id="3" name="Content Placeholder 2"/>
          <p:cNvSpPr>
            <a:spLocks noGrp="1"/>
          </p:cNvSpPr>
          <p:nvPr>
            <p:ph idx="1"/>
          </p:nvPr>
        </p:nvSpPr>
        <p:spPr/>
        <p:txBody>
          <a:bodyPr/>
          <a:lstStyle/>
          <a:p>
            <a:r>
              <a:rPr lang="en-US" dirty="0"/>
              <a:t>&lt;</a:t>
            </a:r>
            <a:r>
              <a:rPr lang="en-US" dirty="0" err="1"/>
              <a:t>iframe</a:t>
            </a:r>
            <a:r>
              <a:rPr lang="en-US" dirty="0"/>
              <a:t> width="420" height="315" </a:t>
            </a:r>
            <a:r>
              <a:rPr lang="en-US" dirty="0" err="1"/>
              <a:t>src</a:t>
            </a:r>
            <a:r>
              <a:rPr lang="en-US" dirty="0"/>
              <a:t>="https://</a:t>
            </a:r>
            <a:r>
              <a:rPr lang="en-US" dirty="0" err="1"/>
              <a:t>www.youtube.com</a:t>
            </a:r>
            <a:r>
              <a:rPr lang="en-US" dirty="0"/>
              <a:t>/embed/</a:t>
            </a:r>
            <a:r>
              <a:rPr lang="en-US" dirty="0" err="1"/>
              <a:t>QjxpYsTjNPk?rel</a:t>
            </a:r>
            <a:r>
              <a:rPr lang="en-US" dirty="0"/>
              <a:t>=0" </a:t>
            </a:r>
            <a:r>
              <a:rPr lang="en-US" dirty="0" err="1"/>
              <a:t>frameborder</a:t>
            </a:r>
            <a:r>
              <a:rPr lang="en-US" dirty="0"/>
              <a:t>="0" </a:t>
            </a:r>
            <a:r>
              <a:rPr lang="en-US" dirty="0" err="1"/>
              <a:t>allowfullscreen</a:t>
            </a:r>
            <a:r>
              <a:rPr lang="en-US" dirty="0"/>
              <a:t>&gt;&lt;/</a:t>
            </a:r>
            <a:r>
              <a:rPr lang="en-US" dirty="0" err="1"/>
              <a:t>iframe</a:t>
            </a:r>
            <a:r>
              <a:rPr lang="en-US" dirty="0"/>
              <a:t>&gt;</a:t>
            </a:r>
          </a:p>
        </p:txBody>
      </p:sp>
    </p:spTree>
    <p:extLst>
      <p:ext uri="{BB962C8B-B14F-4D97-AF65-F5344CB8AC3E}">
        <p14:creationId xmlns:p14="http://schemas.microsoft.com/office/powerpoint/2010/main" val="1751038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Amount of Material</a:t>
            </a:r>
            <a:endParaRPr lang="en-US" dirty="0"/>
          </a:p>
        </p:txBody>
      </p:sp>
      <p:sp>
        <p:nvSpPr>
          <p:cNvPr id="3" name="Content Placeholder 2"/>
          <p:cNvSpPr>
            <a:spLocks noGrp="1"/>
          </p:cNvSpPr>
          <p:nvPr>
            <p:ph idx="1"/>
          </p:nvPr>
        </p:nvSpPr>
        <p:spPr/>
        <p:txBody>
          <a:bodyPr/>
          <a:lstStyle/>
          <a:p>
            <a:r>
              <a:rPr lang="en-US" dirty="0" smtClean="0"/>
              <a:t>We could study World War I until the end of the school year and not even come close to telling the entire story. </a:t>
            </a:r>
          </a:p>
          <a:p>
            <a:r>
              <a:rPr lang="en-US" dirty="0" smtClean="0"/>
              <a:t>However, there are a few things we are going to look at today before we move on:</a:t>
            </a:r>
          </a:p>
          <a:p>
            <a:pPr lvl="1"/>
            <a:r>
              <a:rPr lang="en-US" dirty="0" smtClean="0"/>
              <a:t>Christmas Truce</a:t>
            </a:r>
          </a:p>
          <a:p>
            <a:pPr lvl="1"/>
            <a:r>
              <a:rPr lang="en-US" dirty="0" smtClean="0"/>
              <a:t>Armistice (on 11/11 at 11 AM)</a:t>
            </a:r>
          </a:p>
          <a:p>
            <a:pPr lvl="1"/>
            <a:r>
              <a:rPr lang="en-US" dirty="0" smtClean="0"/>
              <a:t>Treaty of Versailles and the League of Nations</a:t>
            </a:r>
            <a:endParaRPr lang="en-US" dirty="0"/>
          </a:p>
        </p:txBody>
      </p:sp>
    </p:spTree>
    <p:extLst>
      <p:ext uri="{BB962C8B-B14F-4D97-AF65-F5344CB8AC3E}">
        <p14:creationId xmlns:p14="http://schemas.microsoft.com/office/powerpoint/2010/main" val="1397010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Christmas Truce</a:t>
            </a:r>
            <a:endParaRPr lang="en-US" dirty="0"/>
          </a:p>
        </p:txBody>
      </p:sp>
      <p:sp>
        <p:nvSpPr>
          <p:cNvPr id="3" name="Content Placeholder 2"/>
          <p:cNvSpPr>
            <a:spLocks noGrp="1"/>
          </p:cNvSpPr>
          <p:nvPr>
            <p:ph idx="1"/>
          </p:nvPr>
        </p:nvSpPr>
        <p:spPr/>
        <p:txBody>
          <a:bodyPr/>
          <a:lstStyle/>
          <a:p>
            <a:r>
              <a:rPr lang="en-US" dirty="0" smtClean="0"/>
              <a:t>By November 1914, it became apparent that the war was not going to be over quickly and that the soldiers would not be home for Christmas.</a:t>
            </a:r>
          </a:p>
          <a:p>
            <a:r>
              <a:rPr lang="en-US" dirty="0" smtClean="0"/>
              <a:t>At this time in the war, as soldiers settled into the trenches there were brief periods of unofficial “cease fires,” usually so that each army could gather their dead.</a:t>
            </a:r>
            <a:endParaRPr lang="en-US" dirty="0"/>
          </a:p>
        </p:txBody>
      </p:sp>
    </p:spTree>
    <p:extLst>
      <p:ext uri="{BB962C8B-B14F-4D97-AF65-F5344CB8AC3E}">
        <p14:creationId xmlns:p14="http://schemas.microsoft.com/office/powerpoint/2010/main" val="3421663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Christmas Truce</a:t>
            </a:r>
            <a:endParaRPr lang="en-US" dirty="0"/>
          </a:p>
        </p:txBody>
      </p:sp>
      <p:sp>
        <p:nvSpPr>
          <p:cNvPr id="4" name="Content Placeholder 3"/>
          <p:cNvSpPr>
            <a:spLocks noGrp="1"/>
          </p:cNvSpPr>
          <p:nvPr>
            <p:ph sz="half" idx="1"/>
          </p:nvPr>
        </p:nvSpPr>
        <p:spPr/>
        <p:txBody>
          <a:bodyPr>
            <a:normAutofit lnSpcReduction="10000"/>
          </a:bodyPr>
          <a:lstStyle/>
          <a:p>
            <a:r>
              <a:rPr lang="en-US" dirty="0" smtClean="0"/>
              <a:t>The truce was strictly unofficial and was not universal on the line.</a:t>
            </a:r>
          </a:p>
          <a:p>
            <a:r>
              <a:rPr lang="en-US" dirty="0" smtClean="0"/>
              <a:t>However, in certain places on the lines, soldiers on opposing sides joined together in singing “Silent Night,” exchanging gifts from home, and soccer games.</a:t>
            </a:r>
            <a:endParaRPr lang="en-US" dirty="0"/>
          </a:p>
        </p:txBody>
      </p:sp>
      <p:pic>
        <p:nvPicPr>
          <p:cNvPr id="6" name="Content Placeholder 5" descr="chaplain-hopes-to-recreate-flanders-field-match-150489711 (1).jpg"/>
          <p:cNvPicPr>
            <a:picLocks noGrp="1" noChangeAspect="1"/>
          </p:cNvPicPr>
          <p:nvPr>
            <p:ph sz="half" idx="2"/>
          </p:nvPr>
        </p:nvPicPr>
        <p:blipFill>
          <a:blip r:embed="rId2">
            <a:extLst>
              <a:ext uri="{28A0092B-C50C-407E-A947-70E740481C1C}">
                <a14:useLocalDpi xmlns:a14="http://schemas.microsoft.com/office/drawing/2010/main" val="0"/>
              </a:ext>
            </a:extLst>
          </a:blip>
          <a:srcRect l="20290" r="20290"/>
          <a:stretch>
            <a:fillRect/>
          </a:stretch>
        </p:blipFill>
        <p:spPr/>
      </p:pic>
    </p:spTree>
    <p:extLst>
      <p:ext uri="{BB962C8B-B14F-4D97-AF65-F5344CB8AC3E}">
        <p14:creationId xmlns:p14="http://schemas.microsoft.com/office/powerpoint/2010/main" val="2438516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Reaction from High Command</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The Christmas Truce(s) provoked a decisive reaction from the High Command.  </a:t>
            </a:r>
          </a:p>
          <a:p>
            <a:r>
              <a:rPr lang="en-US" dirty="0" smtClean="0"/>
              <a:t>They feared that the men would question the war, perhaps even mutiny,  and that fraternizing with the enemy would lead  to defeat.  </a:t>
            </a:r>
            <a:endParaRPr lang="en-US" dirty="0"/>
          </a:p>
        </p:txBody>
      </p:sp>
      <p:pic>
        <p:nvPicPr>
          <p:cNvPr id="5" name="Content Placeholder 4" descr="tumblr_nh3cdpEkzd1s57vgxo2_1280.png"/>
          <p:cNvPicPr>
            <a:picLocks noGrp="1" noChangeAspect="1"/>
          </p:cNvPicPr>
          <p:nvPr>
            <p:ph sz="half" idx="2"/>
          </p:nvPr>
        </p:nvPicPr>
        <p:blipFill>
          <a:blip r:embed="rId2">
            <a:extLst>
              <a:ext uri="{28A0092B-C50C-407E-A947-70E740481C1C}">
                <a14:useLocalDpi xmlns:a14="http://schemas.microsoft.com/office/drawing/2010/main" val="0"/>
              </a:ext>
            </a:extLst>
          </a:blip>
          <a:srcRect l="18593" r="18593"/>
          <a:stretch>
            <a:fillRect/>
          </a:stretch>
        </p:blipFill>
        <p:spPr/>
      </p:pic>
    </p:spTree>
    <p:extLst>
      <p:ext uri="{BB962C8B-B14F-4D97-AF65-F5344CB8AC3E}">
        <p14:creationId xmlns:p14="http://schemas.microsoft.com/office/powerpoint/2010/main" val="2569867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Reaction from High Command</a:t>
            </a:r>
            <a:endParaRPr lang="en-US" dirty="0"/>
          </a:p>
        </p:txBody>
      </p:sp>
      <p:sp>
        <p:nvSpPr>
          <p:cNvPr id="3" name="Content Placeholder 2"/>
          <p:cNvSpPr>
            <a:spLocks noGrp="1"/>
          </p:cNvSpPr>
          <p:nvPr>
            <p:ph sz="half" idx="1"/>
          </p:nvPr>
        </p:nvSpPr>
        <p:spPr/>
        <p:txBody>
          <a:bodyPr>
            <a:normAutofit lnSpcReduction="10000"/>
          </a:bodyPr>
          <a:lstStyle/>
          <a:p>
            <a:r>
              <a:rPr lang="en-US" dirty="0"/>
              <a:t>The London Rifle Brigade's War Diary for 2 January 1915 recorded that “informal truces with the enemy were to cease and any officer or [non-commissioned officer] found to having initiated one would be tried by Court Martial.”</a:t>
            </a:r>
          </a:p>
        </p:txBody>
      </p:sp>
      <p:pic>
        <p:nvPicPr>
          <p:cNvPr id="5" name="Content Placeholder 4" descr="80f5f4a28cabc760ba7c2faefa678233.jpg"/>
          <p:cNvPicPr>
            <a:picLocks noGrp="1" noChangeAspect="1"/>
          </p:cNvPicPr>
          <p:nvPr>
            <p:ph sz="half" idx="2"/>
          </p:nvPr>
        </p:nvPicPr>
        <p:blipFill>
          <a:blip r:embed="rId2">
            <a:extLst>
              <a:ext uri="{28A0092B-C50C-407E-A947-70E740481C1C}">
                <a14:useLocalDpi xmlns:a14="http://schemas.microsoft.com/office/drawing/2010/main" val="0"/>
              </a:ext>
            </a:extLst>
          </a:blip>
          <a:srcRect t="5173" b="5173"/>
          <a:stretch>
            <a:fillRect/>
          </a:stretch>
        </p:blipFill>
        <p:spPr/>
      </p:pic>
    </p:spTree>
    <p:extLst>
      <p:ext uri="{BB962C8B-B14F-4D97-AF65-F5344CB8AC3E}">
        <p14:creationId xmlns:p14="http://schemas.microsoft.com/office/powerpoint/2010/main" val="1695402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Armistice:  November 11, 1918</a:t>
            </a:r>
            <a:endParaRPr lang="en-US" dirty="0"/>
          </a:p>
        </p:txBody>
      </p:sp>
      <p:sp>
        <p:nvSpPr>
          <p:cNvPr id="6" name="Content Placeholder 5"/>
          <p:cNvSpPr>
            <a:spLocks noGrp="1"/>
          </p:cNvSpPr>
          <p:nvPr>
            <p:ph idx="1"/>
          </p:nvPr>
        </p:nvSpPr>
        <p:spPr/>
        <p:txBody>
          <a:bodyPr>
            <a:normAutofit lnSpcReduction="10000"/>
          </a:bodyPr>
          <a:lstStyle/>
          <a:p>
            <a:r>
              <a:rPr lang="en-US" dirty="0" smtClean="0"/>
              <a:t>An “Armistice” is an agreement to end fighting as a first step of negotiating for peace.  </a:t>
            </a:r>
          </a:p>
          <a:p>
            <a:r>
              <a:rPr lang="en-US" dirty="0" smtClean="0"/>
              <a:t>By the end of 1918, the will of the Triple Alliance to continue the war had been broken.  Austria-Hungary and the Ottoman Empire could not contribute to the war effort.  Germany was fighting alone, and could not replace the casualties that they lost each month.  </a:t>
            </a:r>
            <a:endParaRPr lang="en-US" dirty="0"/>
          </a:p>
        </p:txBody>
      </p:sp>
    </p:spTree>
    <p:extLst>
      <p:ext uri="{BB962C8B-B14F-4D97-AF65-F5344CB8AC3E}">
        <p14:creationId xmlns:p14="http://schemas.microsoft.com/office/powerpoint/2010/main" val="1653225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Armistice</a:t>
            </a:r>
            <a:endParaRPr lang="en-US" dirty="0"/>
          </a:p>
        </p:txBody>
      </p:sp>
      <p:pic>
        <p:nvPicPr>
          <p:cNvPr id="4" name="Content Placeholder 3" descr="79f14dba6086668c9b6c5ace6db208c2.jpg"/>
          <p:cNvPicPr>
            <a:picLocks noGrp="1" noChangeAspect="1"/>
          </p:cNvPicPr>
          <p:nvPr>
            <p:ph sz="half" idx="1"/>
          </p:nvPr>
        </p:nvPicPr>
        <p:blipFill>
          <a:blip r:embed="rId2">
            <a:extLst>
              <a:ext uri="{28A0092B-C50C-407E-A947-70E740481C1C}">
                <a14:useLocalDpi xmlns:a14="http://schemas.microsoft.com/office/drawing/2010/main" val="0"/>
              </a:ext>
            </a:extLst>
          </a:blip>
          <a:srcRect t="6033" b="6033"/>
          <a:stretch>
            <a:fillRect/>
          </a:stretch>
        </p:blipFill>
        <p:spPr/>
      </p:pic>
      <p:sp>
        <p:nvSpPr>
          <p:cNvPr id="5" name="Content Placeholder 4"/>
          <p:cNvSpPr>
            <a:spLocks noGrp="1"/>
          </p:cNvSpPr>
          <p:nvPr>
            <p:ph sz="half" idx="2"/>
          </p:nvPr>
        </p:nvSpPr>
        <p:spPr/>
        <p:txBody>
          <a:bodyPr/>
          <a:lstStyle/>
          <a:p>
            <a:r>
              <a:rPr lang="en-US" dirty="0" smtClean="0"/>
              <a:t>The Armistice agreement is signed by representatives of France, Great Britain, and Germany at 5AM on November 11, 1918.  It was to take effect at 11 AM on the same day (French time).</a:t>
            </a:r>
            <a:endParaRPr lang="en-US" dirty="0"/>
          </a:p>
        </p:txBody>
      </p:sp>
    </p:spTree>
    <p:extLst>
      <p:ext uri="{BB962C8B-B14F-4D97-AF65-F5344CB8AC3E}">
        <p14:creationId xmlns:p14="http://schemas.microsoft.com/office/powerpoint/2010/main" val="225720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Strange Event</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In order to give time to get word to the front of the Armistice, the leaders who signed it negotiated it to start at 11 AM.  This means that  the troops fired on each other until 11 M ( and for some units after), and then they just stopped.  </a:t>
            </a:r>
          </a:p>
          <a:p>
            <a:r>
              <a:rPr lang="en-US" dirty="0" smtClean="0"/>
              <a:t>This is yet another feature of the absurdity of this war.</a:t>
            </a:r>
          </a:p>
          <a:p>
            <a:r>
              <a:rPr lang="en-US" dirty="0" smtClean="0"/>
              <a:t>There were over 10,000 casualties on Armistice Day.  The last official death was of Private Henry Gunter of the US.</a:t>
            </a:r>
            <a:endParaRPr lang="en-US" dirty="0"/>
          </a:p>
        </p:txBody>
      </p:sp>
    </p:spTree>
    <p:extLst>
      <p:ext uri="{BB962C8B-B14F-4D97-AF65-F5344CB8AC3E}">
        <p14:creationId xmlns:p14="http://schemas.microsoft.com/office/powerpoint/2010/main" val="3769033367"/>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106</TotalTime>
  <Words>1000</Words>
  <Application>Microsoft Macintosh PowerPoint</Application>
  <PresentationFormat>On-screen Show (4:3)</PresentationFormat>
  <Paragraphs>55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Black</vt:lpstr>
      <vt:lpstr>World War I</vt:lpstr>
      <vt:lpstr>Amount of Material</vt:lpstr>
      <vt:lpstr>Christmas Truce</vt:lpstr>
      <vt:lpstr>Christmas Truce</vt:lpstr>
      <vt:lpstr>Reaction from High Command</vt:lpstr>
      <vt:lpstr>Reaction from High Command</vt:lpstr>
      <vt:lpstr>Armistice:  November 11, 1918</vt:lpstr>
      <vt:lpstr>Armistice</vt:lpstr>
      <vt:lpstr>A Strange Event</vt:lpstr>
      <vt:lpstr>Terms of Armistice</vt:lpstr>
      <vt:lpstr>Irony of History</vt:lpstr>
      <vt:lpstr>Great Influenza Pandemic</vt:lpstr>
      <vt:lpstr>Treaty of Versailles</vt:lpstr>
      <vt:lpstr>Treaty of Versailles</vt:lpstr>
      <vt:lpstr>The Twenties</vt:lpstr>
      <vt:lpstr>The Twenties</vt:lpstr>
      <vt:lpstr>Roaring Twenties Video</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dc:title>
  <dc:creator>Daniel Clay</dc:creator>
  <cp:lastModifiedBy>Daniel Clay</cp:lastModifiedBy>
  <cp:revision>9</cp:revision>
  <dcterms:created xsi:type="dcterms:W3CDTF">2016-04-06T21:57:45Z</dcterms:created>
  <dcterms:modified xsi:type="dcterms:W3CDTF">2016-04-06T23:44:24Z</dcterms:modified>
</cp:coreProperties>
</file>